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2"/>
  </p:notesMasterIdLst>
  <p:sldIdLst>
    <p:sldId id="256" r:id="rId2"/>
    <p:sldId id="257" r:id="rId3"/>
    <p:sldId id="258" r:id="rId4"/>
    <p:sldId id="259" r:id="rId5"/>
    <p:sldId id="260" r:id="rId6"/>
    <p:sldId id="261" r:id="rId7"/>
    <p:sldId id="286" r:id="rId8"/>
    <p:sldId id="287" r:id="rId9"/>
    <p:sldId id="294" r:id="rId10"/>
    <p:sldId id="295" r:id="rId11"/>
    <p:sldId id="309" r:id="rId12"/>
    <p:sldId id="302" r:id="rId13"/>
    <p:sldId id="308" r:id="rId14"/>
    <p:sldId id="307" r:id="rId15"/>
    <p:sldId id="303" r:id="rId16"/>
    <p:sldId id="304" r:id="rId17"/>
    <p:sldId id="305" r:id="rId18"/>
    <p:sldId id="306" r:id="rId19"/>
    <p:sldId id="296" r:id="rId20"/>
    <p:sldId id="310" r:id="rId21"/>
    <p:sldId id="311" r:id="rId22"/>
    <p:sldId id="312" r:id="rId23"/>
    <p:sldId id="297" r:id="rId24"/>
    <p:sldId id="313" r:id="rId25"/>
    <p:sldId id="314" r:id="rId26"/>
    <p:sldId id="298" r:id="rId27"/>
    <p:sldId id="315" r:id="rId28"/>
    <p:sldId id="316" r:id="rId29"/>
    <p:sldId id="317" r:id="rId30"/>
    <p:sldId id="318" r:id="rId31"/>
    <p:sldId id="319" r:id="rId32"/>
    <p:sldId id="320" r:id="rId33"/>
    <p:sldId id="321" r:id="rId34"/>
    <p:sldId id="322" r:id="rId35"/>
    <p:sldId id="323" r:id="rId36"/>
    <p:sldId id="324" r:id="rId37"/>
    <p:sldId id="325" r:id="rId38"/>
    <p:sldId id="299" r:id="rId39"/>
    <p:sldId id="326" r:id="rId40"/>
    <p:sldId id="327" r:id="rId41"/>
    <p:sldId id="328" r:id="rId42"/>
    <p:sldId id="329" r:id="rId43"/>
    <p:sldId id="330" r:id="rId44"/>
    <p:sldId id="300" r:id="rId45"/>
    <p:sldId id="331" r:id="rId46"/>
    <p:sldId id="363" r:id="rId47"/>
    <p:sldId id="262" r:id="rId48"/>
    <p:sldId id="263" r:id="rId49"/>
    <p:sldId id="332" r:id="rId50"/>
    <p:sldId id="333" r:id="rId51"/>
    <p:sldId id="348" r:id="rId52"/>
    <p:sldId id="347" r:id="rId53"/>
    <p:sldId id="288" r:id="rId54"/>
    <p:sldId id="336" r:id="rId55"/>
    <p:sldId id="335" r:id="rId56"/>
    <p:sldId id="334" r:id="rId57"/>
    <p:sldId id="338" r:id="rId58"/>
    <p:sldId id="339" r:id="rId59"/>
    <p:sldId id="340" r:id="rId60"/>
    <p:sldId id="342" r:id="rId61"/>
    <p:sldId id="343" r:id="rId62"/>
    <p:sldId id="337" r:id="rId63"/>
    <p:sldId id="349" r:id="rId64"/>
    <p:sldId id="265" r:id="rId65"/>
    <p:sldId id="264" r:id="rId66"/>
    <p:sldId id="344" r:id="rId67"/>
    <p:sldId id="346" r:id="rId68"/>
    <p:sldId id="350" r:id="rId69"/>
    <p:sldId id="289" r:id="rId70"/>
    <p:sldId id="395" r:id="rId71"/>
    <p:sldId id="353" r:id="rId72"/>
    <p:sldId id="282" r:id="rId73"/>
    <p:sldId id="280" r:id="rId74"/>
    <p:sldId id="281" r:id="rId75"/>
    <p:sldId id="278" r:id="rId76"/>
    <p:sldId id="283" r:id="rId77"/>
    <p:sldId id="284" r:id="rId78"/>
    <p:sldId id="266" r:id="rId79"/>
    <p:sldId id="357" r:id="rId80"/>
    <p:sldId id="358" r:id="rId81"/>
    <p:sldId id="359" r:id="rId82"/>
    <p:sldId id="279" r:id="rId83"/>
    <p:sldId id="354" r:id="rId84"/>
    <p:sldId id="360" r:id="rId85"/>
    <p:sldId id="361" r:id="rId86"/>
    <p:sldId id="362" r:id="rId87"/>
    <p:sldId id="364" r:id="rId88"/>
    <p:sldId id="365" r:id="rId89"/>
    <p:sldId id="366" r:id="rId90"/>
    <p:sldId id="367" r:id="rId91"/>
    <p:sldId id="368" r:id="rId92"/>
    <p:sldId id="369" r:id="rId93"/>
    <p:sldId id="370" r:id="rId94"/>
    <p:sldId id="371" r:id="rId95"/>
    <p:sldId id="372" r:id="rId96"/>
    <p:sldId id="373" r:id="rId97"/>
    <p:sldId id="374" r:id="rId98"/>
    <p:sldId id="375" r:id="rId99"/>
    <p:sldId id="376" r:id="rId100"/>
    <p:sldId id="378" r:id="rId101"/>
    <p:sldId id="379" r:id="rId102"/>
    <p:sldId id="380" r:id="rId103"/>
    <p:sldId id="381" r:id="rId104"/>
    <p:sldId id="382" r:id="rId105"/>
    <p:sldId id="386" r:id="rId106"/>
    <p:sldId id="383" r:id="rId107"/>
    <p:sldId id="384" r:id="rId108"/>
    <p:sldId id="385" r:id="rId109"/>
    <p:sldId id="404" r:id="rId110"/>
    <p:sldId id="387" r:id="rId111"/>
    <p:sldId id="388" r:id="rId112"/>
    <p:sldId id="389" r:id="rId113"/>
    <p:sldId id="390" r:id="rId114"/>
    <p:sldId id="391" r:id="rId115"/>
    <p:sldId id="403" r:id="rId116"/>
    <p:sldId id="396" r:id="rId117"/>
    <p:sldId id="397" r:id="rId118"/>
    <p:sldId id="398" r:id="rId119"/>
    <p:sldId id="400" r:id="rId120"/>
    <p:sldId id="401" r:id="rId121"/>
    <p:sldId id="402" r:id="rId122"/>
    <p:sldId id="399" r:id="rId123"/>
    <p:sldId id="405" r:id="rId124"/>
    <p:sldId id="406" r:id="rId125"/>
    <p:sldId id="409" r:id="rId126"/>
    <p:sldId id="410" r:id="rId127"/>
    <p:sldId id="411" r:id="rId128"/>
    <p:sldId id="414" r:id="rId129"/>
    <p:sldId id="415" r:id="rId130"/>
    <p:sldId id="417" r:id="rId131"/>
    <p:sldId id="356" r:id="rId132"/>
    <p:sldId id="413" r:id="rId133"/>
    <p:sldId id="419" r:id="rId134"/>
    <p:sldId id="420" r:id="rId135"/>
    <p:sldId id="421" r:id="rId136"/>
    <p:sldId id="412" r:id="rId137"/>
    <p:sldId id="418" r:id="rId138"/>
    <p:sldId id="422" r:id="rId139"/>
    <p:sldId id="423" r:id="rId140"/>
    <p:sldId id="425" r:id="rId141"/>
    <p:sldId id="426" r:id="rId142"/>
    <p:sldId id="427" r:id="rId143"/>
    <p:sldId id="424" r:id="rId144"/>
    <p:sldId id="290" r:id="rId145"/>
    <p:sldId id="268" r:id="rId146"/>
    <p:sldId id="393" r:id="rId147"/>
    <p:sldId id="430" r:id="rId148"/>
    <p:sldId id="431" r:id="rId149"/>
    <p:sldId id="435" r:id="rId150"/>
    <p:sldId id="394" r:id="rId151"/>
    <p:sldId id="428" r:id="rId152"/>
    <p:sldId id="429" r:id="rId153"/>
    <p:sldId id="291" r:id="rId154"/>
    <p:sldId id="270" r:id="rId155"/>
    <p:sldId id="432" r:id="rId156"/>
    <p:sldId id="433" r:id="rId157"/>
    <p:sldId id="436" r:id="rId158"/>
    <p:sldId id="434" r:id="rId159"/>
    <p:sldId id="292" r:id="rId160"/>
    <p:sldId id="272" r:id="rId161"/>
    <p:sldId id="437" r:id="rId162"/>
    <p:sldId id="438" r:id="rId163"/>
    <p:sldId id="440" r:id="rId164"/>
    <p:sldId id="293" r:id="rId165"/>
    <p:sldId id="275" r:id="rId166"/>
    <p:sldId id="442" r:id="rId167"/>
    <p:sldId id="439" r:id="rId168"/>
    <p:sldId id="408" r:id="rId169"/>
    <p:sldId id="441" r:id="rId170"/>
    <p:sldId id="277" r:id="rId171"/>
  </p:sldIdLst>
  <p:sldSz cx="12192000" cy="6858000"/>
  <p:notesSz cx="6858000" cy="9144000"/>
  <p:defaultTextStyle>
    <a:defPPr>
      <a:defRPr lang="es-C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255" autoAdjust="0"/>
  </p:normalViewPr>
  <p:slideViewPr>
    <p:cSldViewPr snapToGrid="0">
      <p:cViewPr varScale="1">
        <p:scale>
          <a:sx n="62" d="100"/>
          <a:sy n="62" d="100"/>
        </p:scale>
        <p:origin x="-912"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theme" Target="theme/theme1.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217.wmf"/><Relationship Id="rId3" Type="http://schemas.openxmlformats.org/officeDocument/2006/relationships/image" Target="../media/image212.wmf"/><Relationship Id="rId7" Type="http://schemas.openxmlformats.org/officeDocument/2006/relationships/image" Target="../media/image216.wmf"/><Relationship Id="rId2" Type="http://schemas.openxmlformats.org/officeDocument/2006/relationships/image" Target="../media/image211.wmf"/><Relationship Id="rId1" Type="http://schemas.openxmlformats.org/officeDocument/2006/relationships/image" Target="../media/image210.wmf"/><Relationship Id="rId6" Type="http://schemas.openxmlformats.org/officeDocument/2006/relationships/image" Target="../media/image215.wmf"/><Relationship Id="rId5" Type="http://schemas.openxmlformats.org/officeDocument/2006/relationships/image" Target="../media/image214.wmf"/><Relationship Id="rId4" Type="http://schemas.openxmlformats.org/officeDocument/2006/relationships/image" Target="../media/image2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7E7C9A-FDF0-4040-B23E-374AA4F61E4F}" type="datetimeFigureOut">
              <a:rPr lang="es-CR" smtClean="0"/>
              <a:t>23/1/2019</a:t>
            </a:fld>
            <a:endParaRPr lang="es-C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6ECC8A-A5CC-49A1-B383-FEEB00E1F774}" type="slidenum">
              <a:rPr lang="es-CR" smtClean="0"/>
              <a:t>‹Nº›</a:t>
            </a:fld>
            <a:endParaRPr lang="es-CR"/>
          </a:p>
        </p:txBody>
      </p:sp>
    </p:spTree>
    <p:extLst>
      <p:ext uri="{BB962C8B-B14F-4D97-AF65-F5344CB8AC3E}">
        <p14:creationId xmlns:p14="http://schemas.microsoft.com/office/powerpoint/2010/main" val="9574287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R" dirty="0"/>
          </a:p>
        </p:txBody>
      </p:sp>
      <p:sp>
        <p:nvSpPr>
          <p:cNvPr id="4" name="Marcador de número de diapositiva 3"/>
          <p:cNvSpPr>
            <a:spLocks noGrp="1"/>
          </p:cNvSpPr>
          <p:nvPr>
            <p:ph type="sldNum" sz="quarter" idx="10"/>
          </p:nvPr>
        </p:nvSpPr>
        <p:spPr/>
        <p:txBody>
          <a:bodyPr/>
          <a:lstStyle/>
          <a:p>
            <a:fld id="{4E6ECC8A-A5CC-49A1-B383-FEEB00E1F774}" type="slidenum">
              <a:rPr lang="es-CR" smtClean="0"/>
              <a:t>81</a:t>
            </a:fld>
            <a:endParaRPr lang="es-CR"/>
          </a:p>
        </p:txBody>
      </p:sp>
    </p:spTree>
    <p:extLst>
      <p:ext uri="{BB962C8B-B14F-4D97-AF65-F5344CB8AC3E}">
        <p14:creationId xmlns:p14="http://schemas.microsoft.com/office/powerpoint/2010/main" val="2917004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R" dirty="0"/>
          </a:p>
        </p:txBody>
      </p:sp>
      <p:sp>
        <p:nvSpPr>
          <p:cNvPr id="4" name="Marcador de número de diapositiva 3"/>
          <p:cNvSpPr>
            <a:spLocks noGrp="1"/>
          </p:cNvSpPr>
          <p:nvPr>
            <p:ph type="sldNum" sz="quarter" idx="10"/>
          </p:nvPr>
        </p:nvSpPr>
        <p:spPr/>
        <p:txBody>
          <a:bodyPr/>
          <a:lstStyle/>
          <a:p>
            <a:fld id="{4E6ECC8A-A5CC-49A1-B383-FEEB00E1F774}" type="slidenum">
              <a:rPr lang="es-CR" smtClean="0"/>
              <a:t>110</a:t>
            </a:fld>
            <a:endParaRPr lang="es-CR"/>
          </a:p>
        </p:txBody>
      </p:sp>
    </p:spTree>
    <p:extLst>
      <p:ext uri="{BB962C8B-B14F-4D97-AF65-F5344CB8AC3E}">
        <p14:creationId xmlns:p14="http://schemas.microsoft.com/office/powerpoint/2010/main" val="1907438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R" dirty="0"/>
          </a:p>
        </p:txBody>
      </p:sp>
      <p:sp>
        <p:nvSpPr>
          <p:cNvPr id="4" name="Marcador de número de diapositiva 3"/>
          <p:cNvSpPr>
            <a:spLocks noGrp="1"/>
          </p:cNvSpPr>
          <p:nvPr>
            <p:ph type="sldNum" sz="quarter" idx="10"/>
          </p:nvPr>
        </p:nvSpPr>
        <p:spPr/>
        <p:txBody>
          <a:bodyPr/>
          <a:lstStyle/>
          <a:p>
            <a:fld id="{4E6ECC8A-A5CC-49A1-B383-FEEB00E1F774}" type="slidenum">
              <a:rPr lang="es-CR" smtClean="0"/>
              <a:t>116</a:t>
            </a:fld>
            <a:endParaRPr lang="es-CR"/>
          </a:p>
        </p:txBody>
      </p:sp>
    </p:spTree>
    <p:extLst>
      <p:ext uri="{BB962C8B-B14F-4D97-AF65-F5344CB8AC3E}">
        <p14:creationId xmlns:p14="http://schemas.microsoft.com/office/powerpoint/2010/main" val="44235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R" dirty="0"/>
          </a:p>
        </p:txBody>
      </p:sp>
      <p:sp>
        <p:nvSpPr>
          <p:cNvPr id="4" name="Marcador de número de diapositiva 3"/>
          <p:cNvSpPr>
            <a:spLocks noGrp="1"/>
          </p:cNvSpPr>
          <p:nvPr>
            <p:ph type="sldNum" sz="quarter" idx="10"/>
          </p:nvPr>
        </p:nvSpPr>
        <p:spPr/>
        <p:txBody>
          <a:bodyPr/>
          <a:lstStyle/>
          <a:p>
            <a:fld id="{4E6ECC8A-A5CC-49A1-B383-FEEB00E1F774}" type="slidenum">
              <a:rPr lang="es-CR" smtClean="0"/>
              <a:t>166</a:t>
            </a:fld>
            <a:endParaRPr lang="es-CR"/>
          </a:p>
        </p:txBody>
      </p:sp>
    </p:spTree>
    <p:extLst>
      <p:ext uri="{BB962C8B-B14F-4D97-AF65-F5344CB8AC3E}">
        <p14:creationId xmlns:p14="http://schemas.microsoft.com/office/powerpoint/2010/main" val="2143420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CR"/>
          </a:p>
        </p:txBody>
      </p:sp>
      <p:sp>
        <p:nvSpPr>
          <p:cNvPr id="4" name="Marcador de fecha 3"/>
          <p:cNvSpPr>
            <a:spLocks noGrp="1"/>
          </p:cNvSpPr>
          <p:nvPr>
            <p:ph type="dt" sz="half" idx="10"/>
          </p:nvPr>
        </p:nvSpPr>
        <p:spPr/>
        <p:txBody>
          <a:bodyPr/>
          <a:lstStyle/>
          <a:p>
            <a:fld id="{E2DF8EE4-2F5F-4014-8886-1FF4F863EC02}" type="datetimeFigureOut">
              <a:rPr lang="es-CR" smtClean="0"/>
              <a:t>23/1/2019</a:t>
            </a:fld>
            <a:endParaRPr lang="es-CR"/>
          </a:p>
        </p:txBody>
      </p:sp>
      <p:sp>
        <p:nvSpPr>
          <p:cNvPr id="5" name="Marcador de pie de página 4"/>
          <p:cNvSpPr>
            <a:spLocks noGrp="1"/>
          </p:cNvSpPr>
          <p:nvPr>
            <p:ph type="ftr" sz="quarter" idx="11"/>
          </p:nvPr>
        </p:nvSpPr>
        <p:spPr/>
        <p:txBody>
          <a:bodyPr/>
          <a:lstStyle/>
          <a:p>
            <a:endParaRPr lang="es-CR"/>
          </a:p>
        </p:txBody>
      </p:sp>
      <p:sp>
        <p:nvSpPr>
          <p:cNvPr id="6" name="Marcador de número de diapositiva 5"/>
          <p:cNvSpPr>
            <a:spLocks noGrp="1"/>
          </p:cNvSpPr>
          <p:nvPr>
            <p:ph type="sldNum" sz="quarter" idx="12"/>
          </p:nvPr>
        </p:nvSpPr>
        <p:spPr/>
        <p:txBody>
          <a:bodyPr/>
          <a:lstStyle/>
          <a:p>
            <a:fld id="{EA71FD92-BBC8-4CDF-9EC2-C022D62A259B}" type="slidenum">
              <a:rPr lang="es-CR" smtClean="0"/>
              <a:t>‹Nº›</a:t>
            </a:fld>
            <a:endParaRPr lang="es-CR"/>
          </a:p>
        </p:txBody>
      </p:sp>
    </p:spTree>
    <p:extLst>
      <p:ext uri="{BB962C8B-B14F-4D97-AF65-F5344CB8AC3E}">
        <p14:creationId xmlns:p14="http://schemas.microsoft.com/office/powerpoint/2010/main" val="3710599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R"/>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R"/>
          </a:p>
        </p:txBody>
      </p:sp>
      <p:sp>
        <p:nvSpPr>
          <p:cNvPr id="4" name="Marcador de fecha 3"/>
          <p:cNvSpPr>
            <a:spLocks noGrp="1"/>
          </p:cNvSpPr>
          <p:nvPr>
            <p:ph type="dt" sz="half" idx="10"/>
          </p:nvPr>
        </p:nvSpPr>
        <p:spPr/>
        <p:txBody>
          <a:bodyPr/>
          <a:lstStyle/>
          <a:p>
            <a:fld id="{E2DF8EE4-2F5F-4014-8886-1FF4F863EC02}" type="datetimeFigureOut">
              <a:rPr lang="es-CR" smtClean="0"/>
              <a:t>23/1/2019</a:t>
            </a:fld>
            <a:endParaRPr lang="es-CR"/>
          </a:p>
        </p:txBody>
      </p:sp>
      <p:sp>
        <p:nvSpPr>
          <p:cNvPr id="5" name="Marcador de pie de página 4"/>
          <p:cNvSpPr>
            <a:spLocks noGrp="1"/>
          </p:cNvSpPr>
          <p:nvPr>
            <p:ph type="ftr" sz="quarter" idx="11"/>
          </p:nvPr>
        </p:nvSpPr>
        <p:spPr/>
        <p:txBody>
          <a:bodyPr/>
          <a:lstStyle/>
          <a:p>
            <a:endParaRPr lang="es-CR"/>
          </a:p>
        </p:txBody>
      </p:sp>
      <p:sp>
        <p:nvSpPr>
          <p:cNvPr id="6" name="Marcador de número de diapositiva 5"/>
          <p:cNvSpPr>
            <a:spLocks noGrp="1"/>
          </p:cNvSpPr>
          <p:nvPr>
            <p:ph type="sldNum" sz="quarter" idx="12"/>
          </p:nvPr>
        </p:nvSpPr>
        <p:spPr/>
        <p:txBody>
          <a:bodyPr/>
          <a:lstStyle/>
          <a:p>
            <a:fld id="{EA71FD92-BBC8-4CDF-9EC2-C022D62A259B}" type="slidenum">
              <a:rPr lang="es-CR" smtClean="0"/>
              <a:t>‹Nº›</a:t>
            </a:fld>
            <a:endParaRPr lang="es-CR"/>
          </a:p>
        </p:txBody>
      </p:sp>
    </p:spTree>
    <p:extLst>
      <p:ext uri="{BB962C8B-B14F-4D97-AF65-F5344CB8AC3E}">
        <p14:creationId xmlns:p14="http://schemas.microsoft.com/office/powerpoint/2010/main" val="179919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R"/>
          </a:p>
        </p:txBody>
      </p:sp>
      <p:sp>
        <p:nvSpPr>
          <p:cNvPr id="4" name="Marcador de fecha 3"/>
          <p:cNvSpPr>
            <a:spLocks noGrp="1"/>
          </p:cNvSpPr>
          <p:nvPr>
            <p:ph type="dt" sz="half" idx="10"/>
          </p:nvPr>
        </p:nvSpPr>
        <p:spPr/>
        <p:txBody>
          <a:bodyPr/>
          <a:lstStyle/>
          <a:p>
            <a:fld id="{E2DF8EE4-2F5F-4014-8886-1FF4F863EC02}" type="datetimeFigureOut">
              <a:rPr lang="es-CR" smtClean="0"/>
              <a:t>23/1/2019</a:t>
            </a:fld>
            <a:endParaRPr lang="es-CR"/>
          </a:p>
        </p:txBody>
      </p:sp>
      <p:sp>
        <p:nvSpPr>
          <p:cNvPr id="5" name="Marcador de pie de página 4"/>
          <p:cNvSpPr>
            <a:spLocks noGrp="1"/>
          </p:cNvSpPr>
          <p:nvPr>
            <p:ph type="ftr" sz="quarter" idx="11"/>
          </p:nvPr>
        </p:nvSpPr>
        <p:spPr/>
        <p:txBody>
          <a:bodyPr/>
          <a:lstStyle/>
          <a:p>
            <a:endParaRPr lang="es-CR"/>
          </a:p>
        </p:txBody>
      </p:sp>
      <p:sp>
        <p:nvSpPr>
          <p:cNvPr id="6" name="Marcador de número de diapositiva 5"/>
          <p:cNvSpPr>
            <a:spLocks noGrp="1"/>
          </p:cNvSpPr>
          <p:nvPr>
            <p:ph type="sldNum" sz="quarter" idx="12"/>
          </p:nvPr>
        </p:nvSpPr>
        <p:spPr/>
        <p:txBody>
          <a:bodyPr/>
          <a:lstStyle/>
          <a:p>
            <a:fld id="{EA71FD92-BBC8-4CDF-9EC2-C022D62A259B}" type="slidenum">
              <a:rPr lang="es-CR" smtClean="0"/>
              <a:t>‹Nº›</a:t>
            </a:fld>
            <a:endParaRPr lang="es-CR"/>
          </a:p>
        </p:txBody>
      </p:sp>
    </p:spTree>
    <p:extLst>
      <p:ext uri="{BB962C8B-B14F-4D97-AF65-F5344CB8AC3E}">
        <p14:creationId xmlns:p14="http://schemas.microsoft.com/office/powerpoint/2010/main" val="2702048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R"/>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R"/>
          </a:p>
        </p:txBody>
      </p:sp>
      <p:sp>
        <p:nvSpPr>
          <p:cNvPr id="4" name="Marcador de fecha 3"/>
          <p:cNvSpPr>
            <a:spLocks noGrp="1"/>
          </p:cNvSpPr>
          <p:nvPr>
            <p:ph type="dt" sz="half" idx="10"/>
          </p:nvPr>
        </p:nvSpPr>
        <p:spPr/>
        <p:txBody>
          <a:bodyPr/>
          <a:lstStyle/>
          <a:p>
            <a:fld id="{E2DF8EE4-2F5F-4014-8886-1FF4F863EC02}" type="datetimeFigureOut">
              <a:rPr lang="es-CR" smtClean="0"/>
              <a:t>23/1/2019</a:t>
            </a:fld>
            <a:endParaRPr lang="es-CR"/>
          </a:p>
        </p:txBody>
      </p:sp>
      <p:sp>
        <p:nvSpPr>
          <p:cNvPr id="5" name="Marcador de pie de página 4"/>
          <p:cNvSpPr>
            <a:spLocks noGrp="1"/>
          </p:cNvSpPr>
          <p:nvPr>
            <p:ph type="ftr" sz="quarter" idx="11"/>
          </p:nvPr>
        </p:nvSpPr>
        <p:spPr/>
        <p:txBody>
          <a:bodyPr/>
          <a:lstStyle/>
          <a:p>
            <a:endParaRPr lang="es-CR"/>
          </a:p>
        </p:txBody>
      </p:sp>
      <p:sp>
        <p:nvSpPr>
          <p:cNvPr id="6" name="Marcador de número de diapositiva 5"/>
          <p:cNvSpPr>
            <a:spLocks noGrp="1"/>
          </p:cNvSpPr>
          <p:nvPr>
            <p:ph type="sldNum" sz="quarter" idx="12"/>
          </p:nvPr>
        </p:nvSpPr>
        <p:spPr/>
        <p:txBody>
          <a:bodyPr/>
          <a:lstStyle/>
          <a:p>
            <a:fld id="{EA71FD92-BBC8-4CDF-9EC2-C022D62A259B}" type="slidenum">
              <a:rPr lang="es-CR" smtClean="0"/>
              <a:t>‹Nº›</a:t>
            </a:fld>
            <a:endParaRPr lang="es-CR"/>
          </a:p>
        </p:txBody>
      </p:sp>
    </p:spTree>
    <p:extLst>
      <p:ext uri="{BB962C8B-B14F-4D97-AF65-F5344CB8AC3E}">
        <p14:creationId xmlns:p14="http://schemas.microsoft.com/office/powerpoint/2010/main" val="3657924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E2DF8EE4-2F5F-4014-8886-1FF4F863EC02}" type="datetimeFigureOut">
              <a:rPr lang="es-CR" smtClean="0"/>
              <a:t>23/1/2019</a:t>
            </a:fld>
            <a:endParaRPr lang="es-CR"/>
          </a:p>
        </p:txBody>
      </p:sp>
      <p:sp>
        <p:nvSpPr>
          <p:cNvPr id="5" name="Marcador de pie de página 4"/>
          <p:cNvSpPr>
            <a:spLocks noGrp="1"/>
          </p:cNvSpPr>
          <p:nvPr>
            <p:ph type="ftr" sz="quarter" idx="11"/>
          </p:nvPr>
        </p:nvSpPr>
        <p:spPr/>
        <p:txBody>
          <a:bodyPr/>
          <a:lstStyle/>
          <a:p>
            <a:endParaRPr lang="es-CR"/>
          </a:p>
        </p:txBody>
      </p:sp>
      <p:sp>
        <p:nvSpPr>
          <p:cNvPr id="6" name="Marcador de número de diapositiva 5"/>
          <p:cNvSpPr>
            <a:spLocks noGrp="1"/>
          </p:cNvSpPr>
          <p:nvPr>
            <p:ph type="sldNum" sz="quarter" idx="12"/>
          </p:nvPr>
        </p:nvSpPr>
        <p:spPr/>
        <p:txBody>
          <a:bodyPr/>
          <a:lstStyle/>
          <a:p>
            <a:fld id="{EA71FD92-BBC8-4CDF-9EC2-C022D62A259B}" type="slidenum">
              <a:rPr lang="es-CR" smtClean="0"/>
              <a:t>‹Nº›</a:t>
            </a:fld>
            <a:endParaRPr lang="es-CR"/>
          </a:p>
        </p:txBody>
      </p:sp>
    </p:spTree>
    <p:extLst>
      <p:ext uri="{BB962C8B-B14F-4D97-AF65-F5344CB8AC3E}">
        <p14:creationId xmlns:p14="http://schemas.microsoft.com/office/powerpoint/2010/main" val="20487093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R"/>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R"/>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R"/>
          </a:p>
        </p:txBody>
      </p:sp>
      <p:sp>
        <p:nvSpPr>
          <p:cNvPr id="5" name="Marcador de fecha 4"/>
          <p:cNvSpPr>
            <a:spLocks noGrp="1"/>
          </p:cNvSpPr>
          <p:nvPr>
            <p:ph type="dt" sz="half" idx="10"/>
          </p:nvPr>
        </p:nvSpPr>
        <p:spPr/>
        <p:txBody>
          <a:bodyPr/>
          <a:lstStyle/>
          <a:p>
            <a:fld id="{E2DF8EE4-2F5F-4014-8886-1FF4F863EC02}" type="datetimeFigureOut">
              <a:rPr lang="es-CR" smtClean="0"/>
              <a:t>23/1/2019</a:t>
            </a:fld>
            <a:endParaRPr lang="es-CR"/>
          </a:p>
        </p:txBody>
      </p:sp>
      <p:sp>
        <p:nvSpPr>
          <p:cNvPr id="6" name="Marcador de pie de página 5"/>
          <p:cNvSpPr>
            <a:spLocks noGrp="1"/>
          </p:cNvSpPr>
          <p:nvPr>
            <p:ph type="ftr" sz="quarter" idx="11"/>
          </p:nvPr>
        </p:nvSpPr>
        <p:spPr/>
        <p:txBody>
          <a:bodyPr/>
          <a:lstStyle/>
          <a:p>
            <a:endParaRPr lang="es-CR"/>
          </a:p>
        </p:txBody>
      </p:sp>
      <p:sp>
        <p:nvSpPr>
          <p:cNvPr id="7" name="Marcador de número de diapositiva 6"/>
          <p:cNvSpPr>
            <a:spLocks noGrp="1"/>
          </p:cNvSpPr>
          <p:nvPr>
            <p:ph type="sldNum" sz="quarter" idx="12"/>
          </p:nvPr>
        </p:nvSpPr>
        <p:spPr/>
        <p:txBody>
          <a:bodyPr/>
          <a:lstStyle/>
          <a:p>
            <a:fld id="{EA71FD92-BBC8-4CDF-9EC2-C022D62A259B}" type="slidenum">
              <a:rPr lang="es-CR" smtClean="0"/>
              <a:t>‹Nº›</a:t>
            </a:fld>
            <a:endParaRPr lang="es-CR"/>
          </a:p>
        </p:txBody>
      </p:sp>
    </p:spTree>
    <p:extLst>
      <p:ext uri="{BB962C8B-B14F-4D97-AF65-F5344CB8AC3E}">
        <p14:creationId xmlns:p14="http://schemas.microsoft.com/office/powerpoint/2010/main" val="3951286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R"/>
          </a:p>
        </p:txBody>
      </p:sp>
      <p:sp>
        <p:nvSpPr>
          <p:cNvPr id="7" name="Marcador de fecha 6"/>
          <p:cNvSpPr>
            <a:spLocks noGrp="1"/>
          </p:cNvSpPr>
          <p:nvPr>
            <p:ph type="dt" sz="half" idx="10"/>
          </p:nvPr>
        </p:nvSpPr>
        <p:spPr/>
        <p:txBody>
          <a:bodyPr/>
          <a:lstStyle/>
          <a:p>
            <a:fld id="{E2DF8EE4-2F5F-4014-8886-1FF4F863EC02}" type="datetimeFigureOut">
              <a:rPr lang="es-CR" smtClean="0"/>
              <a:t>23/1/2019</a:t>
            </a:fld>
            <a:endParaRPr lang="es-CR"/>
          </a:p>
        </p:txBody>
      </p:sp>
      <p:sp>
        <p:nvSpPr>
          <p:cNvPr id="8" name="Marcador de pie de página 7"/>
          <p:cNvSpPr>
            <a:spLocks noGrp="1"/>
          </p:cNvSpPr>
          <p:nvPr>
            <p:ph type="ftr" sz="quarter" idx="11"/>
          </p:nvPr>
        </p:nvSpPr>
        <p:spPr/>
        <p:txBody>
          <a:bodyPr/>
          <a:lstStyle/>
          <a:p>
            <a:endParaRPr lang="es-CR"/>
          </a:p>
        </p:txBody>
      </p:sp>
      <p:sp>
        <p:nvSpPr>
          <p:cNvPr id="9" name="Marcador de número de diapositiva 8"/>
          <p:cNvSpPr>
            <a:spLocks noGrp="1"/>
          </p:cNvSpPr>
          <p:nvPr>
            <p:ph type="sldNum" sz="quarter" idx="12"/>
          </p:nvPr>
        </p:nvSpPr>
        <p:spPr/>
        <p:txBody>
          <a:bodyPr/>
          <a:lstStyle/>
          <a:p>
            <a:fld id="{EA71FD92-BBC8-4CDF-9EC2-C022D62A259B}" type="slidenum">
              <a:rPr lang="es-CR" smtClean="0"/>
              <a:t>‹Nº›</a:t>
            </a:fld>
            <a:endParaRPr lang="es-CR"/>
          </a:p>
        </p:txBody>
      </p:sp>
    </p:spTree>
    <p:extLst>
      <p:ext uri="{BB962C8B-B14F-4D97-AF65-F5344CB8AC3E}">
        <p14:creationId xmlns:p14="http://schemas.microsoft.com/office/powerpoint/2010/main" val="2219396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R"/>
          </a:p>
        </p:txBody>
      </p:sp>
      <p:sp>
        <p:nvSpPr>
          <p:cNvPr id="3" name="Marcador de fecha 2"/>
          <p:cNvSpPr>
            <a:spLocks noGrp="1"/>
          </p:cNvSpPr>
          <p:nvPr>
            <p:ph type="dt" sz="half" idx="10"/>
          </p:nvPr>
        </p:nvSpPr>
        <p:spPr/>
        <p:txBody>
          <a:bodyPr/>
          <a:lstStyle/>
          <a:p>
            <a:fld id="{E2DF8EE4-2F5F-4014-8886-1FF4F863EC02}" type="datetimeFigureOut">
              <a:rPr lang="es-CR" smtClean="0"/>
              <a:t>23/1/2019</a:t>
            </a:fld>
            <a:endParaRPr lang="es-CR"/>
          </a:p>
        </p:txBody>
      </p:sp>
      <p:sp>
        <p:nvSpPr>
          <p:cNvPr id="4" name="Marcador de pie de página 3"/>
          <p:cNvSpPr>
            <a:spLocks noGrp="1"/>
          </p:cNvSpPr>
          <p:nvPr>
            <p:ph type="ftr" sz="quarter" idx="11"/>
          </p:nvPr>
        </p:nvSpPr>
        <p:spPr/>
        <p:txBody>
          <a:bodyPr/>
          <a:lstStyle/>
          <a:p>
            <a:endParaRPr lang="es-CR"/>
          </a:p>
        </p:txBody>
      </p:sp>
      <p:sp>
        <p:nvSpPr>
          <p:cNvPr id="5" name="Marcador de número de diapositiva 4"/>
          <p:cNvSpPr>
            <a:spLocks noGrp="1"/>
          </p:cNvSpPr>
          <p:nvPr>
            <p:ph type="sldNum" sz="quarter" idx="12"/>
          </p:nvPr>
        </p:nvSpPr>
        <p:spPr/>
        <p:txBody>
          <a:bodyPr/>
          <a:lstStyle/>
          <a:p>
            <a:fld id="{EA71FD92-BBC8-4CDF-9EC2-C022D62A259B}" type="slidenum">
              <a:rPr lang="es-CR" smtClean="0"/>
              <a:t>‹Nº›</a:t>
            </a:fld>
            <a:endParaRPr lang="es-CR"/>
          </a:p>
        </p:txBody>
      </p:sp>
    </p:spTree>
    <p:extLst>
      <p:ext uri="{BB962C8B-B14F-4D97-AF65-F5344CB8AC3E}">
        <p14:creationId xmlns:p14="http://schemas.microsoft.com/office/powerpoint/2010/main" val="352510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E2DF8EE4-2F5F-4014-8886-1FF4F863EC02}" type="datetimeFigureOut">
              <a:rPr lang="es-CR" smtClean="0"/>
              <a:t>23/1/2019</a:t>
            </a:fld>
            <a:endParaRPr lang="es-CR"/>
          </a:p>
        </p:txBody>
      </p:sp>
      <p:sp>
        <p:nvSpPr>
          <p:cNvPr id="3" name="Marcador de pie de página 2"/>
          <p:cNvSpPr>
            <a:spLocks noGrp="1"/>
          </p:cNvSpPr>
          <p:nvPr>
            <p:ph type="ftr" sz="quarter" idx="11"/>
          </p:nvPr>
        </p:nvSpPr>
        <p:spPr/>
        <p:txBody>
          <a:bodyPr/>
          <a:lstStyle/>
          <a:p>
            <a:endParaRPr lang="es-CR"/>
          </a:p>
        </p:txBody>
      </p:sp>
      <p:sp>
        <p:nvSpPr>
          <p:cNvPr id="4" name="Marcador de número de diapositiva 3"/>
          <p:cNvSpPr>
            <a:spLocks noGrp="1"/>
          </p:cNvSpPr>
          <p:nvPr>
            <p:ph type="sldNum" sz="quarter" idx="12"/>
          </p:nvPr>
        </p:nvSpPr>
        <p:spPr/>
        <p:txBody>
          <a:bodyPr/>
          <a:lstStyle/>
          <a:p>
            <a:fld id="{EA71FD92-BBC8-4CDF-9EC2-C022D62A259B}" type="slidenum">
              <a:rPr lang="es-CR" smtClean="0"/>
              <a:t>‹Nº›</a:t>
            </a:fld>
            <a:endParaRPr lang="es-CR"/>
          </a:p>
        </p:txBody>
      </p:sp>
    </p:spTree>
    <p:extLst>
      <p:ext uri="{BB962C8B-B14F-4D97-AF65-F5344CB8AC3E}">
        <p14:creationId xmlns:p14="http://schemas.microsoft.com/office/powerpoint/2010/main" val="490841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E2DF8EE4-2F5F-4014-8886-1FF4F863EC02}" type="datetimeFigureOut">
              <a:rPr lang="es-CR" smtClean="0"/>
              <a:t>23/1/2019</a:t>
            </a:fld>
            <a:endParaRPr lang="es-CR"/>
          </a:p>
        </p:txBody>
      </p:sp>
      <p:sp>
        <p:nvSpPr>
          <p:cNvPr id="6" name="Marcador de pie de página 5"/>
          <p:cNvSpPr>
            <a:spLocks noGrp="1"/>
          </p:cNvSpPr>
          <p:nvPr>
            <p:ph type="ftr" sz="quarter" idx="11"/>
          </p:nvPr>
        </p:nvSpPr>
        <p:spPr/>
        <p:txBody>
          <a:bodyPr/>
          <a:lstStyle/>
          <a:p>
            <a:endParaRPr lang="es-CR"/>
          </a:p>
        </p:txBody>
      </p:sp>
      <p:sp>
        <p:nvSpPr>
          <p:cNvPr id="7" name="Marcador de número de diapositiva 6"/>
          <p:cNvSpPr>
            <a:spLocks noGrp="1"/>
          </p:cNvSpPr>
          <p:nvPr>
            <p:ph type="sldNum" sz="quarter" idx="12"/>
          </p:nvPr>
        </p:nvSpPr>
        <p:spPr/>
        <p:txBody>
          <a:bodyPr/>
          <a:lstStyle/>
          <a:p>
            <a:fld id="{EA71FD92-BBC8-4CDF-9EC2-C022D62A259B}" type="slidenum">
              <a:rPr lang="es-CR" smtClean="0"/>
              <a:t>‹Nº›</a:t>
            </a:fld>
            <a:endParaRPr lang="es-CR"/>
          </a:p>
        </p:txBody>
      </p:sp>
    </p:spTree>
    <p:extLst>
      <p:ext uri="{BB962C8B-B14F-4D97-AF65-F5344CB8AC3E}">
        <p14:creationId xmlns:p14="http://schemas.microsoft.com/office/powerpoint/2010/main" val="622640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E2DF8EE4-2F5F-4014-8886-1FF4F863EC02}" type="datetimeFigureOut">
              <a:rPr lang="es-CR" smtClean="0"/>
              <a:t>23/1/2019</a:t>
            </a:fld>
            <a:endParaRPr lang="es-CR"/>
          </a:p>
        </p:txBody>
      </p:sp>
      <p:sp>
        <p:nvSpPr>
          <p:cNvPr id="6" name="Marcador de pie de página 5"/>
          <p:cNvSpPr>
            <a:spLocks noGrp="1"/>
          </p:cNvSpPr>
          <p:nvPr>
            <p:ph type="ftr" sz="quarter" idx="11"/>
          </p:nvPr>
        </p:nvSpPr>
        <p:spPr/>
        <p:txBody>
          <a:bodyPr/>
          <a:lstStyle/>
          <a:p>
            <a:endParaRPr lang="es-CR"/>
          </a:p>
        </p:txBody>
      </p:sp>
      <p:sp>
        <p:nvSpPr>
          <p:cNvPr id="7" name="Marcador de número de diapositiva 6"/>
          <p:cNvSpPr>
            <a:spLocks noGrp="1"/>
          </p:cNvSpPr>
          <p:nvPr>
            <p:ph type="sldNum" sz="quarter" idx="12"/>
          </p:nvPr>
        </p:nvSpPr>
        <p:spPr/>
        <p:txBody>
          <a:bodyPr/>
          <a:lstStyle/>
          <a:p>
            <a:fld id="{EA71FD92-BBC8-4CDF-9EC2-C022D62A259B}" type="slidenum">
              <a:rPr lang="es-CR" smtClean="0"/>
              <a:t>‹Nº›</a:t>
            </a:fld>
            <a:endParaRPr lang="es-CR"/>
          </a:p>
        </p:txBody>
      </p:sp>
    </p:spTree>
    <p:extLst>
      <p:ext uri="{BB962C8B-B14F-4D97-AF65-F5344CB8AC3E}">
        <p14:creationId xmlns:p14="http://schemas.microsoft.com/office/powerpoint/2010/main" val="266036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DF8EE4-2F5F-4014-8886-1FF4F863EC02}" type="datetimeFigureOut">
              <a:rPr lang="es-CR" smtClean="0"/>
              <a:t>23/1/2019</a:t>
            </a:fld>
            <a:endParaRPr lang="es-CR"/>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R"/>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71FD92-BBC8-4CDF-9EC2-C022D62A259B}" type="slidenum">
              <a:rPr lang="es-CR" smtClean="0"/>
              <a:t>‹Nº›</a:t>
            </a:fld>
            <a:endParaRPr lang="es-CR"/>
          </a:p>
        </p:txBody>
      </p:sp>
    </p:spTree>
    <p:extLst>
      <p:ext uri="{BB962C8B-B14F-4D97-AF65-F5344CB8AC3E}">
        <p14:creationId xmlns:p14="http://schemas.microsoft.com/office/powerpoint/2010/main" val="19440477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image" Target="../media/image132.e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image" Target="../media/image151.png"/><Relationship Id="rId1" Type="http://schemas.openxmlformats.org/officeDocument/2006/relationships/slideLayout" Target="../slideLayouts/slideLayout2.xml"/><Relationship Id="rId5" Type="http://schemas.openxmlformats.org/officeDocument/2006/relationships/image" Target="../media/image136.emf"/><Relationship Id="rId4" Type="http://schemas.openxmlformats.org/officeDocument/2006/relationships/image" Target="../media/image135.emf"/></Relationships>
</file>

<file path=ppt/slides/_rels/slide10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image" Target="../media/image138.jpeg"/></Relationships>
</file>

<file path=ppt/slides/_rels/slide104.xml.rels><?xml version="1.0" encoding="UTF-8" standalone="yes"?>
<Relationships xmlns="http://schemas.openxmlformats.org/package/2006/relationships"><Relationship Id="rId3" Type="http://schemas.openxmlformats.org/officeDocument/2006/relationships/image" Target="../media/image140.emf"/><Relationship Id="rId2" Type="http://schemas.openxmlformats.org/officeDocument/2006/relationships/image" Target="../media/image139.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41.emf"/><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42.emf"/><Relationship Id="rId1" Type="http://schemas.openxmlformats.org/officeDocument/2006/relationships/slideLayout" Target="../slideLayouts/slideLayout2.xml"/><Relationship Id="rId4" Type="http://schemas.openxmlformats.org/officeDocument/2006/relationships/image" Target="../media/image143.emf"/></Relationships>
</file>

<file path=ppt/slides/_rels/slide107.xml.rels><?xml version="1.0" encoding="UTF-8" standalone="yes"?>
<Relationships xmlns="http://schemas.openxmlformats.org/package/2006/relationships"><Relationship Id="rId3" Type="http://schemas.openxmlformats.org/officeDocument/2006/relationships/image" Target="../media/image144.emf"/><Relationship Id="rId2" Type="http://schemas.openxmlformats.org/officeDocument/2006/relationships/image" Target="../media/image165.png"/><Relationship Id="rId1" Type="http://schemas.openxmlformats.org/officeDocument/2006/relationships/slideLayout" Target="../slideLayouts/slideLayout2.xml"/><Relationship Id="rId4" Type="http://schemas.openxmlformats.org/officeDocument/2006/relationships/image" Target="../media/image145.em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52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3.png"/><Relationship Id="rId1" Type="http://schemas.openxmlformats.org/officeDocument/2006/relationships/slideLayout" Target="../slideLayouts/slideLayout2.xml"/><Relationship Id="rId5" Type="http://schemas.openxmlformats.org/officeDocument/2006/relationships/image" Target="../media/image156.png"/><Relationship Id="rId4" Type="http://schemas.openxmlformats.org/officeDocument/2006/relationships/image" Target="../media/image15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59.png"/><Relationship Id="rId4" Type="http://schemas.openxmlformats.org/officeDocument/2006/relationships/image" Target="../media/image157.png"/></Relationships>
</file>

<file path=ppt/slides/_rels/slide11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2.png"/><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6.png"/><Relationship Id="rId4" Type="http://schemas.openxmlformats.org/officeDocument/2006/relationships/image" Target="../media/image164.png"/></Relationships>
</file>

<file path=ppt/slides/_rels/slide11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0.pn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8.png"/><Relationship Id="rId1" Type="http://schemas.openxmlformats.org/officeDocument/2006/relationships/slideLayout" Target="../slideLayouts/slideLayout2.xml"/><Relationship Id="rId5" Type="http://schemas.openxmlformats.org/officeDocument/2006/relationships/image" Target="../media/image180.png"/><Relationship Id="rId4" Type="http://schemas.openxmlformats.org/officeDocument/2006/relationships/image" Target="../media/image179.png"/></Relationships>
</file>

<file path=ppt/slides/_rels/slide12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2.png"/><Relationship Id="rId1" Type="http://schemas.openxmlformats.org/officeDocument/2006/relationships/slideLayout" Target="../slideLayouts/slideLayout2.xml"/><Relationship Id="rId4" Type="http://schemas.openxmlformats.org/officeDocument/2006/relationships/image" Target="../media/image183.png"/></Relationships>
</file>

<file path=ppt/slides/_rels/slide123.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84.png"/><Relationship Id="rId7" Type="http://schemas.openxmlformats.org/officeDocument/2006/relationships/image" Target="../media/image189.png"/><Relationship Id="rId2"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124.xml.rels><?xml version="1.0" encoding="UTF-8" standalone="yes"?>
<Relationships xmlns="http://schemas.openxmlformats.org/package/2006/relationships"><Relationship Id="rId3" Type="http://schemas.openxmlformats.org/officeDocument/2006/relationships/image" Target="../media/image191.jpeg"/><Relationship Id="rId2" Type="http://schemas.openxmlformats.org/officeDocument/2006/relationships/image" Target="../media/image192.png"/><Relationship Id="rId1" Type="http://schemas.openxmlformats.org/officeDocument/2006/relationships/slideLayout" Target="../slideLayouts/slideLayout2.xml"/><Relationship Id="rId4" Type="http://schemas.openxmlformats.org/officeDocument/2006/relationships/image" Target="../media/image192.jpeg"/></Relationships>
</file>

<file path=ppt/slides/_rels/slide125.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5.png"/><Relationship Id="rId1" Type="http://schemas.openxmlformats.org/officeDocument/2006/relationships/slideLayout" Target="../slideLayouts/slideLayout2.xml"/><Relationship Id="rId4" Type="http://schemas.openxmlformats.org/officeDocument/2006/relationships/image" Target="../media/image194.png"/></Relationships>
</file>

<file path=ppt/slides/_rels/slide12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8.png"/><Relationship Id="rId1" Type="http://schemas.openxmlformats.org/officeDocument/2006/relationships/slideLayout" Target="../slideLayouts/slideLayout2.xml"/><Relationship Id="rId4" Type="http://schemas.openxmlformats.org/officeDocument/2006/relationships/image" Target="../media/image197.png"/></Relationships>
</file>

<file path=ppt/slides/_rels/slide12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201.png"/><Relationship Id="rId1" Type="http://schemas.openxmlformats.org/officeDocument/2006/relationships/slideLayout" Target="../slideLayouts/slideLayout2.xml"/><Relationship Id="rId5" Type="http://schemas.openxmlformats.org/officeDocument/2006/relationships/image" Target="../media/image202.png"/><Relationship Id="rId4" Type="http://schemas.openxmlformats.org/officeDocument/2006/relationships/image" Target="../media/image200.png"/></Relationships>
</file>

<file path=ppt/slides/_rels/slide12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 Id="rId6" Type="http://schemas.openxmlformats.org/officeDocument/2006/relationships/image" Target="../media/image209.png"/><Relationship Id="rId5" Type="http://schemas.openxmlformats.org/officeDocument/2006/relationships/image" Target="../media/image206.png"/><Relationship Id="rId4" Type="http://schemas.openxmlformats.org/officeDocument/2006/relationships/image" Target="../media/image205.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8" Type="http://schemas.openxmlformats.org/officeDocument/2006/relationships/image" Target="../media/image211.wmf"/><Relationship Id="rId13" Type="http://schemas.openxmlformats.org/officeDocument/2006/relationships/oleObject" Target="../embeddings/oleObject6.bin"/><Relationship Id="rId18" Type="http://schemas.openxmlformats.org/officeDocument/2006/relationships/image" Target="../media/image216.wmf"/><Relationship Id="rId3" Type="http://schemas.openxmlformats.org/officeDocument/2006/relationships/image" Target="../media/image219.png"/><Relationship Id="rId7" Type="http://schemas.openxmlformats.org/officeDocument/2006/relationships/oleObject" Target="../embeddings/oleObject3.bin"/><Relationship Id="rId12" Type="http://schemas.openxmlformats.org/officeDocument/2006/relationships/image" Target="../media/image213.wmf"/><Relationship Id="rId17" Type="http://schemas.openxmlformats.org/officeDocument/2006/relationships/oleObject" Target="../embeddings/oleObject8.bin"/><Relationship Id="rId2" Type="http://schemas.openxmlformats.org/officeDocument/2006/relationships/slideLayout" Target="../slideLayouts/slideLayout2.xml"/><Relationship Id="rId16" Type="http://schemas.openxmlformats.org/officeDocument/2006/relationships/image" Target="../media/image215.wmf"/><Relationship Id="rId20" Type="http://schemas.openxmlformats.org/officeDocument/2006/relationships/image" Target="../media/image217.wmf"/><Relationship Id="rId1" Type="http://schemas.openxmlformats.org/officeDocument/2006/relationships/vmlDrawing" Target="../drawings/vmlDrawing2.vml"/><Relationship Id="rId6" Type="http://schemas.openxmlformats.org/officeDocument/2006/relationships/image" Target="../media/image210.w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212.wmf"/><Relationship Id="rId19" Type="http://schemas.openxmlformats.org/officeDocument/2006/relationships/oleObject" Target="../embeddings/oleObject9.bin"/><Relationship Id="rId4" Type="http://schemas.openxmlformats.org/officeDocument/2006/relationships/image" Target="../media/image212.png"/><Relationship Id="rId9" Type="http://schemas.openxmlformats.org/officeDocument/2006/relationships/oleObject" Target="../embeddings/oleObject4.bin"/><Relationship Id="rId14" Type="http://schemas.openxmlformats.org/officeDocument/2006/relationships/image" Target="../media/image214.wmf"/></Relationships>
</file>

<file path=ppt/slides/_rels/slide133.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3.png"/><Relationship Id="rId1" Type="http://schemas.openxmlformats.org/officeDocument/2006/relationships/slideLayout" Target="../slideLayouts/slideLayout2.xml"/><Relationship Id="rId5" Type="http://schemas.openxmlformats.org/officeDocument/2006/relationships/image" Target="../media/image225.png"/><Relationship Id="rId4" Type="http://schemas.openxmlformats.org/officeDocument/2006/relationships/image" Target="../media/image224.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228.png"/><Relationship Id="rId7" Type="http://schemas.openxmlformats.org/officeDocument/2006/relationships/image" Target="../media/image229.png"/><Relationship Id="rId2" Type="http://schemas.openxmlformats.org/officeDocument/2006/relationships/image" Target="../media/image227.png"/><Relationship Id="rId1" Type="http://schemas.openxmlformats.org/officeDocument/2006/relationships/slideLayout" Target="../slideLayouts/slideLayout2.xml"/><Relationship Id="rId6" Type="http://schemas.openxmlformats.org/officeDocument/2006/relationships/image" Target="../media/image231.png"/><Relationship Id="rId5" Type="http://schemas.openxmlformats.org/officeDocument/2006/relationships/image" Target="../media/image230.png"/><Relationship Id="rId4" Type="http://schemas.openxmlformats.org/officeDocument/2006/relationships/image" Target="../media/image226.png"/></Relationships>
</file>

<file path=ppt/slides/_rels/slide138.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28.png"/><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image" Target="../media/image234.png"/><Relationship Id="rId4" Type="http://schemas.openxmlformats.org/officeDocument/2006/relationships/image" Target="../media/image232.png"/></Relationships>
</file>

<file path=ppt/slides/_rels/slide13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8.png"/><Relationship Id="rId1" Type="http://schemas.openxmlformats.org/officeDocument/2006/relationships/slideLayout" Target="../slideLayouts/slideLayout2.xml"/><Relationship Id="rId6" Type="http://schemas.openxmlformats.org/officeDocument/2006/relationships/image" Target="../media/image237.png"/><Relationship Id="rId5" Type="http://schemas.openxmlformats.org/officeDocument/2006/relationships/image" Target="../media/image235.png"/><Relationship Id="rId4" Type="http://schemas.openxmlformats.org/officeDocument/2006/relationships/image" Target="../media/image231.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0.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28.png"/><Relationship Id="rId1" Type="http://schemas.openxmlformats.org/officeDocument/2006/relationships/slideLayout" Target="../slideLayouts/slideLayout2.xml"/><Relationship Id="rId6" Type="http://schemas.openxmlformats.org/officeDocument/2006/relationships/image" Target="../media/image241.png"/><Relationship Id="rId5" Type="http://schemas.openxmlformats.org/officeDocument/2006/relationships/image" Target="../media/image238.png"/><Relationship Id="rId4" Type="http://schemas.openxmlformats.org/officeDocument/2006/relationships/image" Target="../media/image240.png"/></Relationships>
</file>

<file path=ppt/slides/_rels/slide141.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image" Target="../media/image228.png"/></Relationships>
</file>

<file path=ppt/slides/_rels/slide14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28.png"/><Relationship Id="rId1" Type="http://schemas.openxmlformats.org/officeDocument/2006/relationships/slideLayout" Target="../slideLayouts/slideLayout2.xml"/><Relationship Id="rId6" Type="http://schemas.openxmlformats.org/officeDocument/2006/relationships/image" Target="../media/image246.png"/><Relationship Id="rId5" Type="http://schemas.openxmlformats.org/officeDocument/2006/relationships/image" Target="../media/image244.png"/><Relationship Id="rId4" Type="http://schemas.openxmlformats.org/officeDocument/2006/relationships/image" Target="../media/image204.png"/></Relationships>
</file>

<file path=ppt/slides/_rels/slide143.xml.rels><?xml version="1.0" encoding="UTF-8" standalone="yes"?>
<Relationships xmlns="http://schemas.openxmlformats.org/package/2006/relationships"><Relationship Id="rId3" Type="http://schemas.openxmlformats.org/officeDocument/2006/relationships/image" Target="../media/image245.jpeg"/><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8.png"/><Relationship Id="rId1" Type="http://schemas.openxmlformats.org/officeDocument/2006/relationships/slideLayout" Target="../slideLayouts/slideLayout2.xml"/><Relationship Id="rId4" Type="http://schemas.openxmlformats.org/officeDocument/2006/relationships/image" Target="../media/image249.png"/></Relationships>
</file>

<file path=ppt/slides/_rels/slide146.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268.png"/><Relationship Id="rId1" Type="http://schemas.openxmlformats.org/officeDocument/2006/relationships/slideLayout" Target="../slideLayouts/slideLayout2.xml"/><Relationship Id="rId6" Type="http://schemas.openxmlformats.org/officeDocument/2006/relationships/image" Target="../media/image272.png"/><Relationship Id="rId5" Type="http://schemas.openxmlformats.org/officeDocument/2006/relationships/image" Target="../media/image271.png"/><Relationship Id="rId4" Type="http://schemas.openxmlformats.org/officeDocument/2006/relationships/image" Target="../media/image270.png"/></Relationships>
</file>

<file path=ppt/slides/_rels/slide162.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png"/><Relationship Id="rId1" Type="http://schemas.openxmlformats.org/officeDocument/2006/relationships/slideLayout" Target="../slideLayouts/slideLayout2.xml"/><Relationship Id="rId6" Type="http://schemas.openxmlformats.org/officeDocument/2006/relationships/image" Target="../media/image277.png"/><Relationship Id="rId5" Type="http://schemas.openxmlformats.org/officeDocument/2006/relationships/image" Target="../media/image276.png"/><Relationship Id="rId4" Type="http://schemas.openxmlformats.org/officeDocument/2006/relationships/image" Target="../media/image275.png"/></Relationships>
</file>

<file path=ppt/slides/_rels/slide163.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2.xml"/><Relationship Id="rId6" Type="http://schemas.openxmlformats.org/officeDocument/2006/relationships/image" Target="../media/image282.png"/><Relationship Id="rId5" Type="http://schemas.openxmlformats.org/officeDocument/2006/relationships/image" Target="../media/image281.png"/><Relationship Id="rId4" Type="http://schemas.openxmlformats.org/officeDocument/2006/relationships/image" Target="../media/image280.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hyperlink" Target="http://citeseerx.ist.psu.edu/viewdoc/download?doi=10.1.1.462.3756&amp;rep=rep1&amp;type=pdf" TargetMode="External"/><Relationship Id="rId7" Type="http://schemas.openxmlformats.org/officeDocument/2006/relationships/image" Target="../media/image28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robjhyndman.com/uwafiles/fpp-notes.pdf" TargetMode="External"/><Relationship Id="rId5" Type="http://schemas.openxmlformats.org/officeDocument/2006/relationships/hyperlink" Target="http://web.vu.lt/mif/a.buteikis/wp-content/uploads/2018/02/Lecture_03.pdf" TargetMode="External"/><Relationship Id="rId4" Type="http://schemas.openxmlformats.org/officeDocument/2006/relationships/hyperlink" Target="https://www.scss.tcd.ie/~dahyotr/ST3010/RzDTimeSeriesForecasting.pdf"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285.jpeg"/><Relationship Id="rId2" Type="http://schemas.openxmlformats.org/officeDocument/2006/relationships/image" Target="../media/image285.png"/><Relationship Id="rId1" Type="http://schemas.openxmlformats.org/officeDocument/2006/relationships/slideLayout" Target="../slideLayouts/slideLayout2.xml"/><Relationship Id="rId4" Type="http://schemas.openxmlformats.org/officeDocument/2006/relationships/image" Target="../media/image286.png"/></Relationships>
</file>

<file path=ppt/slides/_rels/slide169.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2.xml"/><Relationship Id="rId4" Type="http://schemas.openxmlformats.org/officeDocument/2006/relationships/image" Target="../media/image289.jpe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29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20.png"/><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faculty.wcas.northwestern.edu/~lchrist/finc520/wold.pdf"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png"/></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550.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59.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76.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620.png"/><Relationship Id="rId5" Type="http://schemas.openxmlformats.org/officeDocument/2006/relationships/image" Target="../media/image610.png"/></Relationships>
</file>

<file path=ppt/slides/_rels/slide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5.png"/><Relationship Id="rId7" Type="http://schemas.openxmlformats.org/officeDocument/2006/relationships/image" Target="../media/image84.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86.png"/><Relationship Id="rId4" Type="http://schemas.openxmlformats.org/officeDocument/2006/relationships/slide" Target="slide2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8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9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810.png"/><Relationship Id="rId1" Type="http://schemas.openxmlformats.org/officeDocument/2006/relationships/slideLayout" Target="../slideLayouts/slideLayout2.xml"/><Relationship Id="rId4" Type="http://schemas.openxmlformats.org/officeDocument/2006/relationships/image" Target="../media/image95.emf"/></Relationships>
</file>

<file path=ppt/slides/_rels/slide76.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98.emf"/><Relationship Id="rId4" Type="http://schemas.openxmlformats.org/officeDocument/2006/relationships/image" Target="../media/image97.emf"/></Relationships>
</file>

<file path=ppt/slides/_rels/slide77.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88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03.emf"/><Relationship Id="rId4" Type="http://schemas.openxmlformats.org/officeDocument/2006/relationships/image" Target="../media/image102.emf"/></Relationships>
</file>

<file path=ppt/slides/_rels/slide8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5.emf"/></Relationships>
</file>

<file path=ppt/slides/_rels/slide86.xml.rels><?xml version="1.0" encoding="UTF-8" standalone="yes"?>
<Relationships xmlns="http://schemas.openxmlformats.org/package/2006/relationships"><Relationship Id="rId3" Type="http://schemas.openxmlformats.org/officeDocument/2006/relationships/image" Target="../media/image106.emf"/><Relationship Id="rId7" Type="http://schemas.openxmlformats.org/officeDocument/2006/relationships/image" Target="../media/image110.emf"/><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09.emf"/><Relationship Id="rId5" Type="http://schemas.openxmlformats.org/officeDocument/2006/relationships/image" Target="../media/image108.emf"/><Relationship Id="rId4" Type="http://schemas.openxmlformats.org/officeDocument/2006/relationships/image" Target="../media/image107.emf"/></Relationships>
</file>

<file path=ppt/slides/_rels/slide87.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17.png"/><Relationship Id="rId1" Type="http://schemas.openxmlformats.org/officeDocument/2006/relationships/slideLayout" Target="../slideLayouts/slideLayout2.xml"/><Relationship Id="rId5" Type="http://schemas.openxmlformats.org/officeDocument/2006/relationships/image" Target="../media/image113.emf"/><Relationship Id="rId4" Type="http://schemas.openxmlformats.org/officeDocument/2006/relationships/image" Target="../media/image112.emf"/></Relationships>
</file>

<file path=ppt/slides/_rels/slide88.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119.emf"/><Relationship Id="rId5" Type="http://schemas.openxmlformats.org/officeDocument/2006/relationships/image" Target="../media/image118.emf"/><Relationship Id="rId4" Type="http://schemas.openxmlformats.org/officeDocument/2006/relationships/image" Target="../media/image117.emf"/></Relationships>
</file>

<file path=ppt/slides/_rels/slide91.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23.emf"/><Relationship Id="rId5" Type="http://schemas.openxmlformats.org/officeDocument/2006/relationships/image" Target="../media/image122.emf"/><Relationship Id="rId4" Type="http://schemas.openxmlformats.org/officeDocument/2006/relationships/image" Target="../media/image121.emf"/></Relationships>
</file>

<file path=ppt/slides/_rels/slide92.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image" Target="../media/image134.png"/><Relationship Id="rId1" Type="http://schemas.openxmlformats.org/officeDocument/2006/relationships/slideLayout" Target="../slideLayouts/slideLayout2.xml"/><Relationship Id="rId4" Type="http://schemas.openxmlformats.org/officeDocument/2006/relationships/image" Target="../media/image125.emf"/></Relationships>
</file>

<file path=ppt/slides/_rels/slide93.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30.emf"/><Relationship Id="rId2" Type="http://schemas.openxmlformats.org/officeDocument/2006/relationships/image" Target="../media/image144.png"/><Relationship Id="rId1" Type="http://schemas.openxmlformats.org/officeDocument/2006/relationships/slideLayout" Target="../slideLayouts/slideLayout2.xml"/><Relationship Id="rId4" Type="http://schemas.openxmlformats.org/officeDocument/2006/relationships/image" Target="../media/image13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79131" y="58495"/>
            <a:ext cx="12045461" cy="776774"/>
          </a:xfrm>
        </p:spPr>
        <p:txBody>
          <a:bodyPr>
            <a:normAutofit/>
          </a:bodyPr>
          <a:lstStyle/>
          <a:p>
            <a:r>
              <a:rPr lang="es-CR" sz="4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La metodología Box-Jenkins: los modelos ARIMA </a:t>
            </a:r>
          </a:p>
        </p:txBody>
      </p:sp>
      <p:sp>
        <p:nvSpPr>
          <p:cNvPr id="3" name="Subtítulo 2"/>
          <p:cNvSpPr>
            <a:spLocks noGrp="1"/>
          </p:cNvSpPr>
          <p:nvPr>
            <p:ph type="subTitle" idx="1"/>
          </p:nvPr>
        </p:nvSpPr>
        <p:spPr>
          <a:xfrm>
            <a:off x="8481522" y="6049106"/>
            <a:ext cx="3669447" cy="720969"/>
          </a:xfrm>
        </p:spPr>
        <p:txBody>
          <a:bodyPr>
            <a:normAutofit/>
          </a:bodyPr>
          <a:lstStyle/>
          <a:p>
            <a:pPr algn="r"/>
            <a:r>
              <a:rPr lang="es-CR" sz="2800" b="1" dirty="0">
                <a:ln w="9525">
                  <a:solidFill>
                    <a:schemeClr val="bg1"/>
                  </a:solidFill>
                  <a:prstDash val="solid"/>
                </a:ln>
                <a:effectLst>
                  <a:outerShdw blurRad="12700" dist="38100" dir="2700000" algn="tl" rotWithShape="0">
                    <a:schemeClr val="bg1">
                      <a:lumMod val="50000"/>
                    </a:schemeClr>
                  </a:outerShdw>
                </a:effectLst>
              </a:rPr>
              <a:t>Oscar Centeno Mora</a:t>
            </a:r>
          </a:p>
        </p:txBody>
      </p:sp>
      <p:pic>
        <p:nvPicPr>
          <p:cNvPr id="1030" name="Picture 6" descr="Resultado de imagen para box jenki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1063869"/>
            <a:ext cx="8053754" cy="570620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n relacio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2439" y="1532058"/>
            <a:ext cx="3249351" cy="2321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8282979"/>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767858" y="31018"/>
            <a:ext cx="10515600" cy="936137"/>
          </a:xfrm>
        </p:spPr>
        <p:txBody>
          <a:bodyPr/>
          <a:lstStyle/>
          <a:p>
            <a:pPr algn="ctr"/>
            <a:r>
              <a:rPr lang="es-CR" dirty="0"/>
              <a:t>Índice</a:t>
            </a:r>
          </a:p>
        </p:txBody>
      </p:sp>
      <p:sp>
        <p:nvSpPr>
          <p:cNvPr id="5" name="Elipse 4"/>
          <p:cNvSpPr/>
          <p:nvPr/>
        </p:nvSpPr>
        <p:spPr>
          <a:xfrm>
            <a:off x="483578" y="1283678"/>
            <a:ext cx="852854" cy="84406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Rectángulo redondeado 5"/>
          <p:cNvSpPr/>
          <p:nvPr/>
        </p:nvSpPr>
        <p:spPr>
          <a:xfrm>
            <a:off x="1855178" y="1222131"/>
            <a:ext cx="2681653" cy="967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Fundamentos del método Box-Jenkins</a:t>
            </a:r>
          </a:p>
        </p:txBody>
      </p:sp>
      <p:sp>
        <p:nvSpPr>
          <p:cNvPr id="2" name="Rectángulo redondeado 1"/>
          <p:cNvSpPr/>
          <p:nvPr/>
        </p:nvSpPr>
        <p:spPr>
          <a:xfrm>
            <a:off x="4860677" y="1160579"/>
            <a:ext cx="2329961" cy="6682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Momentos de una serie temporal</a:t>
            </a:r>
          </a:p>
        </p:txBody>
      </p:sp>
    </p:spTree>
    <p:extLst>
      <p:ext uri="{BB962C8B-B14F-4D97-AF65-F5344CB8AC3E}">
        <p14:creationId xmlns:p14="http://schemas.microsoft.com/office/powerpoint/2010/main" val="1006758869"/>
      </p:ext>
    </p:extLst>
  </p:cSld>
  <p:clrMapOvr>
    <a:masterClrMapping/>
  </p:clrMapOvr>
  <p:transition spd="slow">
    <p:wip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0" y="920016"/>
                <a:ext cx="12192000" cy="5937983"/>
              </a:xfrm>
            </p:spPr>
            <p:txBody>
              <a:bodyPr>
                <a:normAutofit/>
              </a:bodyPr>
              <a:lstStyle/>
              <a:p>
                <a:pPr marL="0" indent="0">
                  <a:buNone/>
                </a:pPr>
                <a:r>
                  <a:rPr lang="es-CR" sz="2000" b="1" dirty="0"/>
                  <a:t>El ARMA(1,1)</a:t>
                </a:r>
              </a:p>
              <a:p>
                <a:pPr marL="0" indent="0">
                  <a:buNone/>
                </a:pPr>
                <a:r>
                  <a:rPr lang="es-CR" sz="2000" dirty="0"/>
                  <a:t>Su escritura es:                                                                         </a:t>
                </a: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r>
                      <a:rPr lang="es-CR" sz="2000" i="1">
                        <a:latin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m:t>
                        </m:r>
                      </m:e>
                      <m:sub>
                        <m:r>
                          <a:rPr lang="es-CR" sz="2000" i="1">
                            <a:latin typeface="Cambria Math" panose="02040503050406030204" pitchFamily="18" charset="0"/>
                            <a:ea typeface="Cambria Math" panose="02040503050406030204" pitchFamily="18" charset="0"/>
                          </a:rPr>
                          <m:t>1</m:t>
                        </m:r>
                      </m:sub>
                    </m:sSub>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𝑥</m:t>
                        </m:r>
                      </m:e>
                      <m:sub>
                        <m:r>
                          <a:rPr lang="es-CR" sz="2000" i="1">
                            <a:latin typeface="Cambria Math" panose="02040503050406030204" pitchFamily="18" charset="0"/>
                            <a:ea typeface="Cambria Math" panose="02040503050406030204" pitchFamily="18" charset="0"/>
                          </a:rPr>
                          <m:t>𝑡</m:t>
                        </m:r>
                        <m:r>
                          <a:rPr lang="es-CR" sz="2000" i="1">
                            <a:latin typeface="Cambria Math" panose="02040503050406030204" pitchFamily="18" charset="0"/>
                            <a:ea typeface="Cambria Math" panose="02040503050406030204" pitchFamily="18" charset="0"/>
                          </a:rPr>
                          <m:t>−1</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𝑢</m:t>
                        </m:r>
                      </m:e>
                      <m:sub>
                        <m:r>
                          <a:rPr lang="es-CR" sz="2000" i="1">
                            <a:latin typeface="Cambria Math" panose="02040503050406030204" pitchFamily="18" charset="0"/>
                            <a:ea typeface="Cambria Math" panose="02040503050406030204" pitchFamily="18" charset="0"/>
                          </a:rPr>
                          <m:t>𝑡</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𝜗</m:t>
                        </m:r>
                      </m:e>
                      <m:sub>
                        <m:r>
                          <a:rPr lang="es-CR" sz="2000" i="1">
                            <a:latin typeface="Cambria Math" panose="02040503050406030204" pitchFamily="18" charset="0"/>
                            <a:ea typeface="Cambria Math" panose="02040503050406030204" pitchFamily="18" charset="0"/>
                          </a:rPr>
                          <m:t>1</m:t>
                        </m:r>
                      </m:sub>
                    </m:sSub>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𝑢</m:t>
                        </m:r>
                      </m:e>
                      <m:sub>
                        <m:r>
                          <a:rPr lang="es-CR" sz="2000" i="1">
                            <a:latin typeface="Cambria Math" panose="02040503050406030204" pitchFamily="18" charset="0"/>
                            <a:ea typeface="Cambria Math" panose="02040503050406030204" pitchFamily="18" charset="0"/>
                          </a:rPr>
                          <m:t>𝑡</m:t>
                        </m:r>
                        <m:r>
                          <a:rPr lang="es-CR" sz="2000" i="1">
                            <a:latin typeface="Cambria Math" panose="02040503050406030204" pitchFamily="18" charset="0"/>
                            <a:ea typeface="Cambria Math" panose="02040503050406030204" pitchFamily="18" charset="0"/>
                          </a:rPr>
                          <m:t>−1</m:t>
                        </m:r>
                      </m:sub>
                    </m:sSub>
                    <m:r>
                      <a:rPr lang="es-CR" sz="2000" i="1">
                        <a:latin typeface="Cambria Math" panose="02040503050406030204" pitchFamily="18" charset="0"/>
                        <a:ea typeface="Cambria Math" panose="02040503050406030204" pitchFamily="18" charset="0"/>
                      </a:rPr>
                      <m:t>,  </m:t>
                    </m:r>
                    <m:r>
                      <a:rPr lang="es-CR" sz="2000" b="0" i="1" smtClean="0">
                        <a:latin typeface="Cambria Math" panose="02040503050406030204" pitchFamily="18" charset="0"/>
                        <a:ea typeface="Cambria Math" panose="02040503050406030204" pitchFamily="18" charset="0"/>
                      </a:rPr>
                      <m:t>    </m:t>
                    </m:r>
                    <m:r>
                      <a:rPr lang="es-CR" sz="2000" b="0" i="1" smtClean="0">
                        <a:latin typeface="Cambria Math" panose="02040503050406030204" pitchFamily="18" charset="0"/>
                        <a:ea typeface="Cambria Math" panose="02040503050406030204" pitchFamily="18" charset="0"/>
                      </a:rPr>
                      <m:t>𝑜</m:t>
                    </m:r>
                    <m:r>
                      <a:rPr lang="es-CR" sz="2000" b="0" i="1" smtClean="0">
                        <a:latin typeface="Cambria Math" panose="02040503050406030204" pitchFamily="18" charset="0"/>
                        <a:ea typeface="Cambria Math" panose="02040503050406030204" pitchFamily="18" charset="0"/>
                      </a:rPr>
                      <m:t>     </m:t>
                    </m:r>
                  </m:oMath>
                </a14:m>
                <a:endParaRPr lang="es-CR" sz="2000"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s-CR" sz="2000" b="0" i="1" smtClean="0">
                          <a:latin typeface="Cambria Math" panose="02040503050406030204" pitchFamily="18" charset="0"/>
                          <a:ea typeface="Cambria Math" panose="02040503050406030204" pitchFamily="18" charset="0"/>
                        </a:rPr>
                        <m:t>     </m:t>
                      </m:r>
                      <m:d>
                        <m:dPr>
                          <m:ctrlPr>
                            <a:rPr lang="es-CR" sz="2000" i="1">
                              <a:latin typeface="Cambria Math"/>
                              <a:ea typeface="Cambria Math" panose="02040503050406030204" pitchFamily="18" charset="0"/>
                            </a:rPr>
                          </m:ctrlPr>
                        </m:dPr>
                        <m:e>
                          <m:r>
                            <a:rPr lang="es-CR" sz="2000" i="1">
                              <a:latin typeface="Cambria Math" panose="02040503050406030204" pitchFamily="18" charset="0"/>
                              <a:ea typeface="Cambria Math" panose="02040503050406030204" pitchFamily="18" charset="0"/>
                            </a:rPr>
                            <m:t>1−</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m:t>
                              </m:r>
                            </m:e>
                            <m:sub>
                              <m:r>
                                <a:rPr lang="es-CR" sz="2000" i="1">
                                  <a:latin typeface="Cambria Math" panose="02040503050406030204" pitchFamily="18" charset="0"/>
                                  <a:ea typeface="Cambria Math" panose="02040503050406030204" pitchFamily="18" charset="0"/>
                                </a:rPr>
                                <m:t>1</m:t>
                              </m:r>
                            </m:sub>
                          </m:sSub>
                          <m:r>
                            <a:rPr lang="es-CR" sz="2000" i="1">
                              <a:latin typeface="Cambria Math" panose="02040503050406030204" pitchFamily="18" charset="0"/>
                              <a:ea typeface="Cambria Math" panose="02040503050406030204" pitchFamily="18" charset="0"/>
                            </a:rPr>
                            <m:t>𝐵</m:t>
                          </m:r>
                        </m:e>
                      </m:d>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𝑥</m:t>
                          </m:r>
                        </m:e>
                        <m:sub>
                          <m:r>
                            <a:rPr lang="es-CR" sz="2000" i="1">
                              <a:latin typeface="Cambria Math" panose="02040503050406030204" pitchFamily="18" charset="0"/>
                              <a:ea typeface="Cambria Math" panose="02040503050406030204" pitchFamily="18" charset="0"/>
                            </a:rPr>
                            <m:t>𝑡</m:t>
                          </m:r>
                        </m:sub>
                      </m:sSub>
                      <m:r>
                        <a:rPr lang="es-CR" sz="2000" i="1">
                          <a:latin typeface="Cambria Math" panose="02040503050406030204" pitchFamily="18" charset="0"/>
                          <a:ea typeface="Cambria Math" panose="02040503050406030204" pitchFamily="18" charset="0"/>
                        </a:rPr>
                        <m:t>=(1−</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𝜗</m:t>
                          </m:r>
                        </m:e>
                        <m:sub>
                          <m:r>
                            <a:rPr lang="es-CR" sz="2000" i="1">
                              <a:latin typeface="Cambria Math" panose="02040503050406030204" pitchFamily="18" charset="0"/>
                              <a:ea typeface="Cambria Math" panose="02040503050406030204" pitchFamily="18" charset="0"/>
                            </a:rPr>
                            <m:t>1</m:t>
                          </m:r>
                        </m:sub>
                      </m:sSub>
                      <m:r>
                        <a:rPr lang="es-CR" sz="2000" i="1">
                          <a:latin typeface="Cambria Math" panose="02040503050406030204" pitchFamily="18" charset="0"/>
                          <a:ea typeface="Cambria Math" panose="02040503050406030204" pitchFamily="18" charset="0"/>
                        </a:rPr>
                        <m:t>𝐵</m:t>
                      </m:r>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𝑢</m:t>
                          </m:r>
                        </m:e>
                        <m:sub>
                          <m:r>
                            <a:rPr lang="es-CR" sz="2000" i="1">
                              <a:latin typeface="Cambria Math" panose="02040503050406030204" pitchFamily="18" charset="0"/>
                              <a:ea typeface="Cambria Math" panose="02040503050406030204" pitchFamily="18" charset="0"/>
                            </a:rPr>
                            <m:t>𝑡</m:t>
                          </m:r>
                        </m:sub>
                      </m:sSub>
                    </m:oMath>
                  </m:oMathPara>
                </a14:m>
                <a:endParaRPr lang="es-CR" sz="2000" dirty="0"/>
              </a:p>
              <a:p>
                <a:pPr marL="0" indent="0">
                  <a:buNone/>
                </a:pPr>
                <a:r>
                  <a:rPr lang="es-CR" sz="2000" dirty="0"/>
                  <a:t>Las condiciones de estacionaridad permiten el pasar a una escritura </a:t>
                </a:r>
                <a14:m>
                  <m:oMath xmlns:m="http://schemas.openxmlformats.org/officeDocument/2006/math">
                    <m:r>
                      <a:rPr lang="es-CR" sz="2000" i="1" dirty="0">
                        <a:latin typeface="Cambria Math" panose="02040503050406030204" pitchFamily="18" charset="0"/>
                      </a:rPr>
                      <m:t>𝑀𝐴</m:t>
                    </m:r>
                  </m:oMath>
                </a14:m>
                <a:r>
                  <a:rPr lang="es-CR" sz="2000" dirty="0"/>
                  <a:t>: </a:t>
                </a:r>
              </a:p>
              <a:p>
                <a:pPr marL="0" indent="0">
                  <a:buNone/>
                </a:pPr>
                <a:endParaRPr lang="es-CR" sz="2000" dirty="0"/>
              </a:p>
              <a:p>
                <a:pPr marL="0" indent="0">
                  <a:buNone/>
                </a:pPr>
                <a14:m>
                  <m:oMath xmlns:m="http://schemas.openxmlformats.org/officeDocument/2006/math">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𝑥</m:t>
                        </m:r>
                      </m:e>
                      <m:sub>
                        <m:r>
                          <a:rPr lang="es-CR" sz="2000" i="1">
                            <a:latin typeface="Cambria Math" panose="02040503050406030204" pitchFamily="18" charset="0"/>
                            <a:ea typeface="Cambria Math" panose="02040503050406030204" pitchFamily="18" charset="0"/>
                          </a:rPr>
                          <m:t>𝑡</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sSup>
                          <m:sSupPr>
                            <m:ctrlPr>
                              <a:rPr lang="es-CR" sz="2000" i="1">
                                <a:latin typeface="Cambria Math"/>
                                <a:ea typeface="Cambria Math" panose="02040503050406030204" pitchFamily="18" charset="0"/>
                              </a:rPr>
                            </m:ctrlPr>
                          </m:sSupPr>
                          <m:e>
                            <m:d>
                              <m:dPr>
                                <m:ctrlPr>
                                  <a:rPr lang="es-CR" sz="2000" i="1">
                                    <a:latin typeface="Cambria Math"/>
                                    <a:ea typeface="Cambria Math" panose="02040503050406030204" pitchFamily="18" charset="0"/>
                                  </a:rPr>
                                </m:ctrlPr>
                              </m:dPr>
                              <m:e>
                                <m:r>
                                  <a:rPr lang="es-CR" sz="2000" i="1">
                                    <a:latin typeface="Cambria Math" panose="02040503050406030204" pitchFamily="18" charset="0"/>
                                    <a:ea typeface="Cambria Math" panose="02040503050406030204" pitchFamily="18" charset="0"/>
                                  </a:rPr>
                                  <m:t>1−</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m:t>
                                    </m:r>
                                  </m:e>
                                  <m:sub>
                                    <m:r>
                                      <a:rPr lang="es-CR" sz="2000" i="1">
                                        <a:latin typeface="Cambria Math" panose="02040503050406030204" pitchFamily="18" charset="0"/>
                                        <a:ea typeface="Cambria Math" panose="02040503050406030204" pitchFamily="18" charset="0"/>
                                      </a:rPr>
                                      <m:t>1</m:t>
                                    </m:r>
                                  </m:sub>
                                </m:sSub>
                                <m:r>
                                  <a:rPr lang="es-CR" sz="2000" i="1">
                                    <a:latin typeface="Cambria Math" panose="02040503050406030204" pitchFamily="18" charset="0"/>
                                    <a:ea typeface="Cambria Math" panose="02040503050406030204" pitchFamily="18" charset="0"/>
                                  </a:rPr>
                                  <m:t>𝐵</m:t>
                                </m:r>
                              </m:e>
                            </m:d>
                          </m:e>
                          <m:sup>
                            <m:r>
                              <a:rPr lang="es-CR" sz="2000" i="1">
                                <a:latin typeface="Cambria Math" panose="02040503050406030204" pitchFamily="18" charset="0"/>
                                <a:ea typeface="Cambria Math" panose="02040503050406030204" pitchFamily="18" charset="0"/>
                              </a:rPr>
                              <m:t>−1</m:t>
                            </m:r>
                          </m:sup>
                        </m:sSup>
                        <m:r>
                          <a:rPr lang="es-CR" sz="2000" i="1">
                            <a:latin typeface="Cambria Math" panose="02040503050406030204" pitchFamily="18" charset="0"/>
                            <a:ea typeface="Cambria Math" panose="02040503050406030204" pitchFamily="18" charset="0"/>
                          </a:rPr>
                          <m:t>𝑣</m:t>
                        </m:r>
                      </m:e>
                      <m:sub>
                        <m:r>
                          <a:rPr lang="es-CR" sz="2000" i="1">
                            <a:latin typeface="Cambria Math" panose="02040503050406030204" pitchFamily="18" charset="0"/>
                            <a:ea typeface="Cambria Math" panose="02040503050406030204" pitchFamily="18" charset="0"/>
                          </a:rPr>
                          <m:t>𝑡</m:t>
                        </m:r>
                      </m:sub>
                    </m:sSub>
                    <m:r>
                      <a:rPr lang="es-CR" sz="2000" i="1">
                        <a:latin typeface="Cambria Math" panose="02040503050406030204" pitchFamily="18" charset="0"/>
                        <a:ea typeface="Cambria Math" panose="02040503050406030204" pitchFamily="18" charset="0"/>
                      </a:rPr>
                      <m:t>, </m:t>
                    </m:r>
                    <m:r>
                      <a:rPr lang="es-CR" sz="2000" i="1">
                        <a:latin typeface="Cambria Math" panose="02040503050406030204" pitchFamily="18" charset="0"/>
                        <a:ea typeface="Cambria Math" panose="02040503050406030204" pitchFamily="18" charset="0"/>
                      </a:rPr>
                      <m:t>𝑜</m:t>
                    </m:r>
                    <m:r>
                      <a:rPr lang="es-CR" sz="2000" i="1">
                        <a:latin typeface="Cambria Math" panose="02040503050406030204" pitchFamily="18" charset="0"/>
                        <a:ea typeface="Cambria Math" panose="02040503050406030204" pitchFamily="18" charset="0"/>
                      </a:rPr>
                      <m:t>  :</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𝑥</m:t>
                        </m:r>
                      </m:e>
                      <m:sub>
                        <m:r>
                          <a:rPr lang="es-CR" sz="2000" i="1">
                            <a:latin typeface="Cambria Math" panose="02040503050406030204" pitchFamily="18" charset="0"/>
                            <a:ea typeface="Cambria Math" panose="02040503050406030204" pitchFamily="18" charset="0"/>
                          </a:rPr>
                          <m:t>𝑡</m:t>
                        </m:r>
                      </m:sub>
                    </m:sSub>
                    <m:r>
                      <a:rPr lang="es-CR" sz="2000" i="1">
                        <a:latin typeface="Cambria Math" panose="02040503050406030204" pitchFamily="18" charset="0"/>
                        <a:ea typeface="Cambria Math" panose="02040503050406030204" pitchFamily="18" charset="0"/>
                      </a:rPr>
                      <m:t>=</m:t>
                    </m:r>
                    <m:nary>
                      <m:naryPr>
                        <m:chr m:val="∑"/>
                        <m:ctrlPr>
                          <a:rPr lang="es-CR" sz="2000" i="1">
                            <a:latin typeface="Cambria Math"/>
                            <a:ea typeface="Cambria Math" panose="02040503050406030204" pitchFamily="18" charset="0"/>
                          </a:rPr>
                        </m:ctrlPr>
                      </m:naryPr>
                      <m:sub>
                        <m:r>
                          <m:rPr>
                            <m:brk m:alnAt="23"/>
                          </m:rPr>
                          <a:rPr lang="es-CR" sz="2000" i="1">
                            <a:latin typeface="Cambria Math" panose="02040503050406030204" pitchFamily="18" charset="0"/>
                            <a:ea typeface="Cambria Math" panose="02040503050406030204" pitchFamily="18" charset="0"/>
                          </a:rPr>
                          <m:t>𝑖</m:t>
                        </m:r>
                        <m:r>
                          <a:rPr lang="es-CR" sz="2000" i="1">
                            <a:latin typeface="Cambria Math" panose="02040503050406030204" pitchFamily="18" charset="0"/>
                            <a:ea typeface="Cambria Math" panose="02040503050406030204" pitchFamily="18" charset="0"/>
                          </a:rPr>
                          <m:t>=0</m:t>
                        </m:r>
                      </m:sub>
                      <m:sup>
                        <m:r>
                          <a:rPr lang="es-CR" sz="2000" i="1">
                            <a:latin typeface="Cambria Math" panose="02040503050406030204" pitchFamily="18" charset="0"/>
                            <a:ea typeface="Cambria Math" panose="02040503050406030204" pitchFamily="18" charset="0"/>
                          </a:rPr>
                          <m:t>∞</m:t>
                        </m:r>
                      </m:sup>
                      <m:e>
                        <m:sSubSup>
                          <m:sSubSupPr>
                            <m:ctrlPr>
                              <a:rPr lang="es-CR" sz="2000" i="1">
                                <a:latin typeface="Cambria Math"/>
                                <a:ea typeface="Cambria Math" panose="02040503050406030204" pitchFamily="18" charset="0"/>
                              </a:rPr>
                            </m:ctrlPr>
                          </m:sSubSupPr>
                          <m:e>
                            <m:r>
                              <a:rPr lang="es-CR" sz="2000" i="1">
                                <a:latin typeface="Cambria Math" panose="02040503050406030204" pitchFamily="18" charset="0"/>
                                <a:ea typeface="Cambria Math" panose="02040503050406030204" pitchFamily="18" charset="0"/>
                              </a:rPr>
                              <m:t>∅</m:t>
                            </m:r>
                          </m:e>
                          <m:sub>
                            <m:r>
                              <a:rPr lang="es-CR" sz="2000" i="1">
                                <a:latin typeface="Cambria Math" panose="02040503050406030204" pitchFamily="18" charset="0"/>
                                <a:ea typeface="Cambria Math" panose="02040503050406030204" pitchFamily="18" charset="0"/>
                              </a:rPr>
                              <m:t>1</m:t>
                            </m:r>
                          </m:sub>
                          <m:sup>
                            <m:r>
                              <a:rPr lang="es-CR" sz="2000" i="1">
                                <a:latin typeface="Cambria Math" panose="02040503050406030204" pitchFamily="18" charset="0"/>
                                <a:ea typeface="Cambria Math" panose="02040503050406030204" pitchFamily="18" charset="0"/>
                              </a:rPr>
                              <m:t>𝑖</m:t>
                            </m:r>
                          </m:sup>
                        </m:sSubSup>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𝑣</m:t>
                            </m:r>
                          </m:e>
                          <m:sub>
                            <m:r>
                              <a:rPr lang="es-CR" sz="2000" i="1">
                                <a:latin typeface="Cambria Math" panose="02040503050406030204" pitchFamily="18" charset="0"/>
                                <a:ea typeface="Cambria Math" panose="02040503050406030204" pitchFamily="18" charset="0"/>
                              </a:rPr>
                              <m:t>𝑡</m:t>
                            </m:r>
                            <m:r>
                              <a:rPr lang="es-CR" sz="2000" i="1">
                                <a:latin typeface="Cambria Math" panose="02040503050406030204" pitchFamily="18" charset="0"/>
                                <a:ea typeface="Cambria Math" panose="02040503050406030204" pitchFamily="18" charset="0"/>
                              </a:rPr>
                              <m:t>−</m:t>
                            </m:r>
                            <m:r>
                              <a:rPr lang="es-CR" sz="2000" i="1">
                                <a:latin typeface="Cambria Math" panose="02040503050406030204" pitchFamily="18" charset="0"/>
                                <a:ea typeface="Cambria Math" panose="02040503050406030204" pitchFamily="18" charset="0"/>
                              </a:rPr>
                              <m:t>𝑖</m:t>
                            </m:r>
                          </m:sub>
                        </m:sSub>
                      </m:e>
                    </m:nary>
                    <m:r>
                      <a:rPr lang="es-CR" sz="2000" i="1">
                        <a:latin typeface="Cambria Math" panose="02040503050406030204" pitchFamily="18" charset="0"/>
                        <a:ea typeface="Cambria Math" panose="02040503050406030204" pitchFamily="18" charset="0"/>
                      </a:rPr>
                      <m:t>=</m:t>
                    </m:r>
                    <m:d>
                      <m:dPr>
                        <m:ctrlPr>
                          <a:rPr lang="es-CR" sz="2000" i="1">
                            <a:latin typeface="Cambria Math"/>
                            <a:ea typeface="Cambria Math" panose="02040503050406030204" pitchFamily="18" charset="0"/>
                          </a:rPr>
                        </m:ctrlPr>
                      </m:dPr>
                      <m:e>
                        <m:r>
                          <a:rPr lang="es-CR" sz="2000" i="1">
                            <a:latin typeface="Cambria Math" panose="02040503050406030204" pitchFamily="18" charset="0"/>
                            <a:ea typeface="Cambria Math" panose="02040503050406030204" pitchFamily="18" charset="0"/>
                          </a:rPr>
                          <m:t>1−</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𝜗</m:t>
                            </m:r>
                          </m:e>
                          <m:sub>
                            <m:r>
                              <a:rPr lang="es-CR" sz="2000" i="1">
                                <a:latin typeface="Cambria Math" panose="02040503050406030204" pitchFamily="18" charset="0"/>
                                <a:ea typeface="Cambria Math" panose="02040503050406030204" pitchFamily="18" charset="0"/>
                              </a:rPr>
                              <m:t>1</m:t>
                            </m:r>
                          </m:sub>
                        </m:sSub>
                        <m:r>
                          <a:rPr lang="es-CR" sz="2000" i="1">
                            <a:latin typeface="Cambria Math" panose="02040503050406030204" pitchFamily="18" charset="0"/>
                            <a:ea typeface="Cambria Math" panose="02040503050406030204" pitchFamily="18" charset="0"/>
                          </a:rPr>
                          <m:t>𝐵</m:t>
                        </m:r>
                      </m:e>
                    </m:d>
                    <m:nary>
                      <m:naryPr>
                        <m:chr m:val="∑"/>
                        <m:ctrlPr>
                          <a:rPr lang="es-CR" sz="2000" i="1">
                            <a:latin typeface="Cambria Math"/>
                            <a:ea typeface="Cambria Math" panose="02040503050406030204" pitchFamily="18" charset="0"/>
                          </a:rPr>
                        </m:ctrlPr>
                      </m:naryPr>
                      <m:sub>
                        <m:r>
                          <m:rPr>
                            <m:brk m:alnAt="23"/>
                          </m:rPr>
                          <a:rPr lang="es-CR" sz="2000" i="1">
                            <a:latin typeface="Cambria Math" panose="02040503050406030204" pitchFamily="18" charset="0"/>
                            <a:ea typeface="Cambria Math" panose="02040503050406030204" pitchFamily="18" charset="0"/>
                          </a:rPr>
                          <m:t>𝑖</m:t>
                        </m:r>
                        <m:r>
                          <a:rPr lang="es-CR" sz="2000" i="1">
                            <a:latin typeface="Cambria Math" panose="02040503050406030204" pitchFamily="18" charset="0"/>
                            <a:ea typeface="Cambria Math" panose="02040503050406030204" pitchFamily="18" charset="0"/>
                          </a:rPr>
                          <m:t>=0</m:t>
                        </m:r>
                      </m:sub>
                      <m:sup>
                        <m:r>
                          <a:rPr lang="es-CR" sz="2000" i="1">
                            <a:latin typeface="Cambria Math" panose="02040503050406030204" pitchFamily="18" charset="0"/>
                            <a:ea typeface="Cambria Math" panose="02040503050406030204" pitchFamily="18" charset="0"/>
                          </a:rPr>
                          <m:t>∞</m:t>
                        </m:r>
                      </m:sup>
                      <m:e>
                        <m:sSubSup>
                          <m:sSubSupPr>
                            <m:ctrlPr>
                              <a:rPr lang="es-CR" sz="2000" i="1">
                                <a:latin typeface="Cambria Math"/>
                                <a:ea typeface="Cambria Math" panose="02040503050406030204" pitchFamily="18" charset="0"/>
                              </a:rPr>
                            </m:ctrlPr>
                          </m:sSubSupPr>
                          <m:e>
                            <m:r>
                              <a:rPr lang="es-CR" sz="2000" i="1">
                                <a:latin typeface="Cambria Math" panose="02040503050406030204" pitchFamily="18" charset="0"/>
                                <a:ea typeface="Cambria Math" panose="02040503050406030204" pitchFamily="18" charset="0"/>
                              </a:rPr>
                              <m:t>∅</m:t>
                            </m:r>
                          </m:e>
                          <m:sub>
                            <m:r>
                              <a:rPr lang="es-CR" sz="2000" i="1">
                                <a:latin typeface="Cambria Math" panose="02040503050406030204" pitchFamily="18" charset="0"/>
                                <a:ea typeface="Cambria Math" panose="02040503050406030204" pitchFamily="18" charset="0"/>
                              </a:rPr>
                              <m:t>1</m:t>
                            </m:r>
                          </m:sub>
                          <m:sup>
                            <m:r>
                              <a:rPr lang="es-CR" sz="2000" i="1">
                                <a:latin typeface="Cambria Math" panose="02040503050406030204" pitchFamily="18" charset="0"/>
                                <a:ea typeface="Cambria Math" panose="02040503050406030204" pitchFamily="18" charset="0"/>
                              </a:rPr>
                              <m:t>𝑖</m:t>
                            </m:r>
                          </m:sup>
                        </m:sSubSup>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𝑢</m:t>
                            </m:r>
                          </m:e>
                          <m:sub>
                            <m:r>
                              <a:rPr lang="es-CR" sz="2000" i="1">
                                <a:latin typeface="Cambria Math" panose="02040503050406030204" pitchFamily="18" charset="0"/>
                                <a:ea typeface="Cambria Math" panose="02040503050406030204" pitchFamily="18" charset="0"/>
                              </a:rPr>
                              <m:t>𝑡</m:t>
                            </m:r>
                            <m:r>
                              <a:rPr lang="es-CR" sz="2000" i="1">
                                <a:latin typeface="Cambria Math" panose="02040503050406030204" pitchFamily="18" charset="0"/>
                                <a:ea typeface="Cambria Math" panose="02040503050406030204" pitchFamily="18" charset="0"/>
                              </a:rPr>
                              <m:t>−</m:t>
                            </m:r>
                            <m:r>
                              <a:rPr lang="es-CR" sz="2000" i="1">
                                <a:latin typeface="Cambria Math" panose="02040503050406030204" pitchFamily="18" charset="0"/>
                                <a:ea typeface="Cambria Math" panose="02040503050406030204" pitchFamily="18" charset="0"/>
                              </a:rPr>
                              <m:t>𝑖</m:t>
                            </m:r>
                          </m:sub>
                        </m:sSub>
                      </m:e>
                    </m:nary>
                  </m:oMath>
                </a14:m>
                <a:r>
                  <a:rPr lang="es-CR" sz="2000" dirty="0">
                    <a:latin typeface="Cambria Math" panose="02040503050406030204" pitchFamily="18" charset="0"/>
                  </a:rPr>
                  <a:t>             </a:t>
                </a:r>
              </a:p>
              <a:p>
                <a:pPr marL="0" indent="0">
                  <a:buNone/>
                </a:pPr>
                <a:r>
                  <a:rPr lang="es-CR" sz="2000" dirty="0">
                    <a:latin typeface="Cambria Math" panose="02040503050406030204" pitchFamily="18" charset="0"/>
                  </a:rPr>
                  <a:t> lo cual exige que </a:t>
                </a:r>
                <a14:m>
                  <m:oMath xmlns:m="http://schemas.openxmlformats.org/officeDocument/2006/math">
                    <m:d>
                      <m:dPr>
                        <m:begChr m:val="|"/>
                        <m:endChr m:val="|"/>
                        <m:ctrlPr>
                          <a:rPr lang="es-CR" sz="2000" i="1">
                            <a:latin typeface="Cambria Math"/>
                          </a:rPr>
                        </m:ctrlPr>
                      </m:dPr>
                      <m:e>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m:t>
                            </m:r>
                          </m:e>
                          <m:sub>
                            <m:r>
                              <a:rPr lang="es-CR" sz="2000" i="1">
                                <a:latin typeface="Cambria Math" panose="02040503050406030204" pitchFamily="18" charset="0"/>
                                <a:ea typeface="Cambria Math" panose="02040503050406030204" pitchFamily="18" charset="0"/>
                              </a:rPr>
                              <m:t>1</m:t>
                            </m:r>
                          </m:sub>
                        </m:sSub>
                      </m:e>
                    </m:d>
                    <m:r>
                      <a:rPr lang="es-CR" sz="2000" i="1">
                        <a:latin typeface="Cambria Math" panose="02040503050406030204" pitchFamily="18" charset="0"/>
                      </a:rPr>
                      <m:t>&lt;1</m:t>
                    </m:r>
                  </m:oMath>
                </a14:m>
                <a:endParaRPr lang="es-CR" sz="2000" dirty="0">
                  <a:latin typeface="Cambria Math" panose="02040503050406030204" pitchFamily="18" charset="0"/>
                </a:endParaRPr>
              </a:p>
              <a:p>
                <a:pPr marL="0" indent="0">
                  <a:buNone/>
                </a:pPr>
                <a:endParaRPr lang="es-CR" sz="2000" dirty="0">
                  <a:latin typeface="Cambria Math" panose="02040503050406030204" pitchFamily="18" charset="0"/>
                </a:endParaRPr>
              </a:p>
              <a:p>
                <a:pPr marL="0" indent="0">
                  <a:buNone/>
                </a:pPr>
                <a:r>
                  <a:rPr lang="es-CR" sz="2000" dirty="0"/>
                  <a:t>La condiciones de inversibilidad permiten el pasar a una escritura </a:t>
                </a:r>
                <a14:m>
                  <m:oMath xmlns:m="http://schemas.openxmlformats.org/officeDocument/2006/math">
                    <m:r>
                      <a:rPr lang="es-CR" sz="2000" i="1" dirty="0">
                        <a:latin typeface="Cambria Math" panose="02040503050406030204" pitchFamily="18" charset="0"/>
                      </a:rPr>
                      <m:t>𝐴𝑅</m:t>
                    </m:r>
                  </m:oMath>
                </a14:m>
                <a:r>
                  <a:rPr lang="es-CR" sz="2000" dirty="0"/>
                  <a:t>: </a:t>
                </a:r>
              </a:p>
              <a:p>
                <a:pPr marL="0" indent="0">
                  <a:buNone/>
                </a:pPr>
                <a:endParaRPr lang="es-CR" sz="2000" dirty="0"/>
              </a:p>
              <a:p>
                <a:pPr marL="0" indent="0">
                  <a:buNone/>
                </a:pPr>
                <a14:m>
                  <m:oMathPara xmlns:m="http://schemas.openxmlformats.org/officeDocument/2006/math">
                    <m:oMathParaPr>
                      <m:jc m:val="left"/>
                    </m:oMathParaPr>
                    <m:oMath xmlns:m="http://schemas.openxmlformats.org/officeDocument/2006/math">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𝑢</m:t>
                          </m:r>
                        </m:e>
                        <m:sub>
                          <m:r>
                            <a:rPr lang="es-CR" sz="2000" i="1">
                              <a:latin typeface="Cambria Math" panose="02040503050406030204" pitchFamily="18" charset="0"/>
                              <a:ea typeface="Cambria Math" panose="02040503050406030204" pitchFamily="18" charset="0"/>
                            </a:rPr>
                            <m:t>𝑡</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sSup>
                            <m:sSupPr>
                              <m:ctrlPr>
                                <a:rPr lang="es-CR" sz="2000" i="1">
                                  <a:latin typeface="Cambria Math"/>
                                  <a:ea typeface="Cambria Math" panose="02040503050406030204" pitchFamily="18" charset="0"/>
                                </a:rPr>
                              </m:ctrlPr>
                            </m:sSupPr>
                            <m:e>
                              <m:d>
                                <m:dPr>
                                  <m:ctrlPr>
                                    <a:rPr lang="es-CR" sz="2000" i="1">
                                      <a:latin typeface="Cambria Math"/>
                                      <a:ea typeface="Cambria Math" panose="02040503050406030204" pitchFamily="18" charset="0"/>
                                    </a:rPr>
                                  </m:ctrlPr>
                                </m:dPr>
                                <m:e>
                                  <m:r>
                                    <a:rPr lang="es-CR" sz="2000" i="1">
                                      <a:latin typeface="Cambria Math" panose="02040503050406030204" pitchFamily="18" charset="0"/>
                                      <a:ea typeface="Cambria Math" panose="02040503050406030204" pitchFamily="18" charset="0"/>
                                    </a:rPr>
                                    <m:t>1−</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𝜗</m:t>
                                      </m:r>
                                    </m:e>
                                    <m:sub>
                                      <m:r>
                                        <a:rPr lang="es-CR" sz="2000" i="1">
                                          <a:latin typeface="Cambria Math" panose="02040503050406030204" pitchFamily="18" charset="0"/>
                                          <a:ea typeface="Cambria Math" panose="02040503050406030204" pitchFamily="18" charset="0"/>
                                        </a:rPr>
                                        <m:t>1</m:t>
                                      </m:r>
                                    </m:sub>
                                  </m:sSub>
                                  <m:r>
                                    <a:rPr lang="es-CR" sz="2000" i="1">
                                      <a:latin typeface="Cambria Math" panose="02040503050406030204" pitchFamily="18" charset="0"/>
                                      <a:ea typeface="Cambria Math" panose="02040503050406030204" pitchFamily="18" charset="0"/>
                                    </a:rPr>
                                    <m:t>𝐵</m:t>
                                  </m:r>
                                </m:e>
                              </m:d>
                            </m:e>
                            <m:sup>
                              <m:r>
                                <a:rPr lang="es-CR" sz="2000" i="1">
                                  <a:latin typeface="Cambria Math" panose="02040503050406030204" pitchFamily="18" charset="0"/>
                                  <a:ea typeface="Cambria Math" panose="02040503050406030204" pitchFamily="18" charset="0"/>
                                </a:rPr>
                                <m:t>−1</m:t>
                              </m:r>
                            </m:sup>
                          </m:sSup>
                          <m:d>
                            <m:dPr>
                              <m:ctrlPr>
                                <a:rPr lang="es-CR" sz="2000" i="1">
                                  <a:latin typeface="Cambria Math"/>
                                  <a:ea typeface="Cambria Math" panose="02040503050406030204" pitchFamily="18" charset="0"/>
                                </a:rPr>
                              </m:ctrlPr>
                            </m:dPr>
                            <m:e>
                              <m:r>
                                <a:rPr lang="es-CR" sz="2000" i="1">
                                  <a:latin typeface="Cambria Math" panose="02040503050406030204" pitchFamily="18" charset="0"/>
                                  <a:ea typeface="Cambria Math" panose="02040503050406030204" pitchFamily="18" charset="0"/>
                                </a:rPr>
                                <m:t>1−</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𝜙</m:t>
                                  </m:r>
                                </m:e>
                                <m:sub>
                                  <m:r>
                                    <a:rPr lang="es-CR" sz="2000" i="1">
                                      <a:latin typeface="Cambria Math" panose="02040503050406030204" pitchFamily="18" charset="0"/>
                                      <a:ea typeface="Cambria Math" panose="02040503050406030204" pitchFamily="18" charset="0"/>
                                    </a:rPr>
                                    <m:t>1</m:t>
                                  </m:r>
                                </m:sub>
                              </m:sSub>
                              <m:r>
                                <a:rPr lang="es-CR" sz="2000" i="1">
                                  <a:latin typeface="Cambria Math" panose="02040503050406030204" pitchFamily="18" charset="0"/>
                                  <a:ea typeface="Cambria Math" panose="02040503050406030204" pitchFamily="18" charset="0"/>
                                </a:rPr>
                                <m:t>𝐵</m:t>
                              </m:r>
                            </m:e>
                          </m:d>
                          <m:r>
                            <a:rPr lang="es-CR" sz="2000" i="1">
                              <a:latin typeface="Cambria Math" panose="02040503050406030204" pitchFamily="18" charset="0"/>
                              <a:ea typeface="Cambria Math" panose="02040503050406030204" pitchFamily="18" charset="0"/>
                            </a:rPr>
                            <m:t>𝑥</m:t>
                          </m:r>
                        </m:e>
                        <m:sub>
                          <m:r>
                            <a:rPr lang="es-CR" sz="2000" i="1">
                              <a:latin typeface="Cambria Math" panose="02040503050406030204" pitchFamily="18" charset="0"/>
                              <a:ea typeface="Cambria Math" panose="02040503050406030204" pitchFamily="18" charset="0"/>
                            </a:rPr>
                            <m:t>𝑡</m:t>
                          </m:r>
                        </m:sub>
                      </m:sSub>
                      <m:r>
                        <a:rPr lang="es-CR" sz="2000" i="1">
                          <a:latin typeface="Cambria Math" panose="02040503050406030204" pitchFamily="18" charset="0"/>
                          <a:ea typeface="Cambria Math" panose="02040503050406030204" pitchFamily="18" charset="0"/>
                        </a:rPr>
                        <m:t>,</m:t>
                      </m:r>
                      <m:r>
                        <a:rPr lang="es-CR" sz="2000" b="0" i="1" smtClean="0">
                          <a:latin typeface="Cambria Math" panose="02040503050406030204" pitchFamily="18" charset="0"/>
                          <a:ea typeface="Cambria Math" panose="02040503050406030204" pitchFamily="18" charset="0"/>
                        </a:rPr>
                        <m:t>         </m:t>
                      </m:r>
                      <m:r>
                        <a:rPr lang="es-CR" sz="2000" i="1">
                          <a:latin typeface="Cambria Math" panose="02040503050406030204" pitchFamily="18" charset="0"/>
                          <a:ea typeface="Cambria Math" panose="02040503050406030204" pitchFamily="18" charset="0"/>
                        </a:rPr>
                        <m:t> </m:t>
                      </m:r>
                      <m:r>
                        <a:rPr lang="es-CR" sz="2000" i="1">
                          <a:latin typeface="Cambria Math" panose="02040503050406030204" pitchFamily="18" charset="0"/>
                          <a:ea typeface="Cambria Math" panose="02040503050406030204" pitchFamily="18" charset="0"/>
                        </a:rPr>
                        <m:t>𝑜</m:t>
                      </m:r>
                      <m:r>
                        <a:rPr lang="es-CR" sz="2000" i="1">
                          <a:latin typeface="Cambria Math" panose="02040503050406030204" pitchFamily="18" charset="0"/>
                          <a:ea typeface="Cambria Math" panose="02040503050406030204" pitchFamily="18" charset="0"/>
                        </a:rPr>
                        <m:t> </m:t>
                      </m:r>
                      <m:r>
                        <a:rPr lang="es-CR" sz="2000" i="1">
                          <a:latin typeface="Cambria Math" panose="02040503050406030204" pitchFamily="18" charset="0"/>
                          <a:ea typeface="Cambria Math" panose="02040503050406030204" pitchFamily="18" charset="0"/>
                        </a:rPr>
                        <m:t>𝑡𝑎𝑚𝑏𝑖</m:t>
                      </m:r>
                      <m:r>
                        <a:rPr lang="es-CR" sz="2000" i="1">
                          <a:latin typeface="Cambria Math" panose="02040503050406030204" pitchFamily="18" charset="0"/>
                          <a:ea typeface="Cambria Math" panose="02040503050406030204" pitchFamily="18" charset="0"/>
                        </a:rPr>
                        <m:t>é</m:t>
                      </m:r>
                      <m:r>
                        <a:rPr lang="es-CR" sz="2000" i="1">
                          <a:latin typeface="Cambria Math" panose="02040503050406030204" pitchFamily="18" charset="0"/>
                          <a:ea typeface="Cambria Math" panose="02040503050406030204" pitchFamily="18" charset="0"/>
                        </a:rPr>
                        <m:t>𝑛</m:t>
                      </m:r>
                      <m:r>
                        <a:rPr lang="es-CR" sz="2000" i="1">
                          <a:latin typeface="Cambria Math" panose="02040503050406030204" pitchFamily="18" charset="0"/>
                          <a:ea typeface="Cambria Math" panose="02040503050406030204" pitchFamily="18" charset="0"/>
                        </a:rPr>
                        <m:t>   :</m:t>
                      </m:r>
                    </m:oMath>
                    <m:oMath xmlns:m="http://schemas.openxmlformats.org/officeDocument/2006/math">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𝑢</m:t>
                          </m:r>
                        </m:e>
                        <m:sub>
                          <m:r>
                            <a:rPr lang="es-CR" sz="2000" i="1">
                              <a:latin typeface="Cambria Math" panose="02040503050406030204" pitchFamily="18" charset="0"/>
                              <a:ea typeface="Cambria Math" panose="02040503050406030204" pitchFamily="18" charset="0"/>
                            </a:rPr>
                            <m:t>𝑡</m:t>
                          </m:r>
                        </m:sub>
                      </m:sSub>
                      <m:r>
                        <a:rPr lang="es-CR" sz="2000" i="1">
                          <a:latin typeface="Cambria Math" panose="02040503050406030204" pitchFamily="18" charset="0"/>
                          <a:ea typeface="Cambria Math" panose="02040503050406030204" pitchFamily="18" charset="0"/>
                        </a:rPr>
                        <m:t>= (1−</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𝜙</m:t>
                          </m:r>
                        </m:e>
                        <m:sub>
                          <m:r>
                            <a:rPr lang="es-CR" sz="2000" i="1">
                              <a:latin typeface="Cambria Math" panose="02040503050406030204" pitchFamily="18" charset="0"/>
                              <a:ea typeface="Cambria Math" panose="02040503050406030204" pitchFamily="18" charset="0"/>
                            </a:rPr>
                            <m:t>1</m:t>
                          </m:r>
                        </m:sub>
                      </m:sSub>
                      <m:r>
                        <a:rPr lang="es-CR" sz="2000" i="1">
                          <a:latin typeface="Cambria Math" panose="02040503050406030204" pitchFamily="18" charset="0"/>
                          <a:ea typeface="Cambria Math" panose="02040503050406030204" pitchFamily="18" charset="0"/>
                        </a:rPr>
                        <m:t>𝐵</m:t>
                      </m:r>
                      <m:r>
                        <a:rPr lang="es-CR" sz="2000" i="1">
                          <a:latin typeface="Cambria Math" panose="02040503050406030204" pitchFamily="18" charset="0"/>
                          <a:ea typeface="Cambria Math" panose="02040503050406030204" pitchFamily="18" charset="0"/>
                        </a:rPr>
                        <m:t>)</m:t>
                      </m:r>
                      <m:nary>
                        <m:naryPr>
                          <m:chr m:val="∑"/>
                          <m:ctrlPr>
                            <a:rPr lang="es-CR" sz="2000" i="1">
                              <a:latin typeface="Cambria Math"/>
                              <a:ea typeface="Cambria Math" panose="02040503050406030204" pitchFamily="18" charset="0"/>
                            </a:rPr>
                          </m:ctrlPr>
                        </m:naryPr>
                        <m:sub>
                          <m:r>
                            <m:rPr>
                              <m:brk m:alnAt="23"/>
                            </m:rPr>
                            <a:rPr lang="es-CR" sz="2000" i="1">
                              <a:latin typeface="Cambria Math" panose="02040503050406030204" pitchFamily="18" charset="0"/>
                              <a:ea typeface="Cambria Math" panose="02040503050406030204" pitchFamily="18" charset="0"/>
                            </a:rPr>
                            <m:t>𝑖</m:t>
                          </m:r>
                          <m:r>
                            <a:rPr lang="es-CR" sz="2000" i="1">
                              <a:latin typeface="Cambria Math" panose="02040503050406030204" pitchFamily="18" charset="0"/>
                              <a:ea typeface="Cambria Math" panose="02040503050406030204" pitchFamily="18" charset="0"/>
                            </a:rPr>
                            <m:t>=0</m:t>
                          </m:r>
                        </m:sub>
                        <m:sup>
                          <m:r>
                            <a:rPr lang="es-CR" sz="2000" i="1">
                              <a:latin typeface="Cambria Math" panose="02040503050406030204" pitchFamily="18" charset="0"/>
                              <a:ea typeface="Cambria Math" panose="02040503050406030204" pitchFamily="18" charset="0"/>
                            </a:rPr>
                            <m:t>∞</m:t>
                          </m:r>
                        </m:sup>
                        <m:e>
                          <m:sSubSup>
                            <m:sSubSupPr>
                              <m:ctrlPr>
                                <a:rPr lang="es-CR" sz="2000" i="1">
                                  <a:latin typeface="Cambria Math"/>
                                  <a:ea typeface="Cambria Math" panose="02040503050406030204" pitchFamily="18" charset="0"/>
                                </a:rPr>
                              </m:ctrlPr>
                            </m:sSubSupPr>
                            <m:e>
                              <m:r>
                                <a:rPr lang="es-CR" sz="2000" i="1">
                                  <a:latin typeface="Cambria Math" panose="02040503050406030204" pitchFamily="18" charset="0"/>
                                  <a:ea typeface="Cambria Math" panose="02040503050406030204" pitchFamily="18" charset="0"/>
                                </a:rPr>
                                <m:t>𝜗</m:t>
                              </m:r>
                            </m:e>
                            <m:sub>
                              <m:r>
                                <a:rPr lang="es-CR" sz="2000" i="1">
                                  <a:latin typeface="Cambria Math" panose="02040503050406030204" pitchFamily="18" charset="0"/>
                                  <a:ea typeface="Cambria Math" panose="02040503050406030204" pitchFamily="18" charset="0"/>
                                </a:rPr>
                                <m:t>1</m:t>
                              </m:r>
                            </m:sub>
                            <m:sup>
                              <m:r>
                                <a:rPr lang="es-CR" sz="2000" i="1">
                                  <a:latin typeface="Cambria Math" panose="02040503050406030204" pitchFamily="18" charset="0"/>
                                  <a:ea typeface="Cambria Math" panose="02040503050406030204" pitchFamily="18" charset="0"/>
                                </a:rPr>
                                <m:t>𝑖</m:t>
                              </m:r>
                            </m:sup>
                          </m:sSubSup>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𝑥</m:t>
                              </m:r>
                            </m:e>
                            <m:sub>
                              <m:r>
                                <a:rPr lang="es-CR" sz="2000" i="1">
                                  <a:latin typeface="Cambria Math" panose="02040503050406030204" pitchFamily="18" charset="0"/>
                                  <a:ea typeface="Cambria Math" panose="02040503050406030204" pitchFamily="18" charset="0"/>
                                </a:rPr>
                                <m:t>𝑡</m:t>
                              </m:r>
                              <m:r>
                                <a:rPr lang="es-CR" sz="2000" i="1">
                                  <a:latin typeface="Cambria Math" panose="02040503050406030204" pitchFamily="18" charset="0"/>
                                  <a:ea typeface="Cambria Math" panose="02040503050406030204" pitchFamily="18" charset="0"/>
                                </a:rPr>
                                <m:t>−</m:t>
                              </m:r>
                              <m:r>
                                <a:rPr lang="es-CR" sz="2000" i="1">
                                  <a:latin typeface="Cambria Math" panose="02040503050406030204" pitchFamily="18" charset="0"/>
                                  <a:ea typeface="Cambria Math" panose="02040503050406030204" pitchFamily="18" charset="0"/>
                                </a:rPr>
                                <m:t>𝑖</m:t>
                              </m:r>
                            </m:sub>
                          </m:sSub>
                        </m:e>
                      </m:nary>
                    </m:oMath>
                  </m:oMathPara>
                </a14:m>
                <a:endParaRPr lang="es-CR" sz="2000" dirty="0">
                  <a:latin typeface="Cambria Math" panose="02040503050406030204" pitchFamily="18" charset="0"/>
                </a:endParaRPr>
              </a:p>
              <a:p>
                <a:pPr marL="0" indent="0">
                  <a:buNone/>
                </a:pPr>
                <a:endParaRPr lang="es-CR" sz="2000" dirty="0">
                  <a:latin typeface="Cambria Math" panose="02040503050406030204" pitchFamily="18" charset="0"/>
                </a:endParaRPr>
              </a:p>
              <a:p>
                <a:pPr marL="0" indent="0">
                  <a:buNone/>
                </a:pPr>
                <a:r>
                  <a:rPr lang="es-CR" sz="2000" dirty="0">
                    <a:latin typeface="Cambria Math" panose="02040503050406030204" pitchFamily="18" charset="0"/>
                  </a:rPr>
                  <a:t>Lo cual exige que </a:t>
                </a:r>
                <a14:m>
                  <m:oMath xmlns:m="http://schemas.openxmlformats.org/officeDocument/2006/math">
                    <m:d>
                      <m:dPr>
                        <m:begChr m:val="|"/>
                        <m:endChr m:val="|"/>
                        <m:ctrlPr>
                          <a:rPr lang="es-CR" sz="2000" i="1">
                            <a:latin typeface="Cambria Math"/>
                          </a:rPr>
                        </m:ctrlPr>
                      </m:dPr>
                      <m:e>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𝜗</m:t>
                            </m:r>
                          </m:e>
                          <m:sub>
                            <m:r>
                              <a:rPr lang="es-CR" sz="2000" i="1">
                                <a:latin typeface="Cambria Math" panose="02040503050406030204" pitchFamily="18" charset="0"/>
                                <a:ea typeface="Cambria Math" panose="02040503050406030204" pitchFamily="18" charset="0"/>
                              </a:rPr>
                              <m:t>1</m:t>
                            </m:r>
                          </m:sub>
                        </m:sSub>
                      </m:e>
                    </m:d>
                    <m:r>
                      <a:rPr lang="es-CR" sz="2000" i="1">
                        <a:latin typeface="Cambria Math" panose="02040503050406030204" pitchFamily="18" charset="0"/>
                      </a:rPr>
                      <m:t>&lt;1</m:t>
                    </m:r>
                  </m:oMath>
                </a14:m>
                <a:endParaRPr lang="es-CR" sz="2000" dirty="0">
                  <a:latin typeface="Cambria Math" panose="02040503050406030204" pitchFamily="18" charset="0"/>
                </a:endParaRPr>
              </a:p>
              <a:p>
                <a:pPr marL="0" indent="0">
                  <a:buNone/>
                </a:pPr>
                <a:endParaRPr lang="es-CR" sz="20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0" y="920016"/>
                <a:ext cx="12192000" cy="5937983"/>
              </a:xfrm>
              <a:blipFill>
                <a:blip r:embed="rId2"/>
                <a:stretch>
                  <a:fillRect l="-500" t="-1129"/>
                </a:stretch>
              </a:blipFill>
            </p:spPr>
            <p:txBody>
              <a:bodyPr/>
              <a:lstStyle/>
              <a:p>
                <a:r>
                  <a:rPr lang="es-CR">
                    <a:noFill/>
                  </a:rPr>
                  <a:t> </a:t>
                </a:r>
              </a:p>
            </p:txBody>
          </p:sp>
        </mc:Fallback>
      </mc:AlternateContent>
      <p:sp>
        <p:nvSpPr>
          <p:cNvPr id="4" name="Título 1"/>
          <p:cNvSpPr txBox="1">
            <a:spLocks/>
          </p:cNvSpPr>
          <p:nvPr/>
        </p:nvSpPr>
        <p:spPr>
          <a:xfrm>
            <a:off x="134816" y="17585"/>
            <a:ext cx="11980984" cy="7297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a:t>Identificación : los procesos ARMA(p,q)</a:t>
            </a:r>
            <a:endParaRPr lang="es-CR" dirty="0"/>
          </a:p>
        </p:txBody>
      </p:sp>
    </p:spTree>
    <p:extLst>
      <p:ext uri="{BB962C8B-B14F-4D97-AF65-F5344CB8AC3E}">
        <p14:creationId xmlns:p14="http://schemas.microsoft.com/office/powerpoint/2010/main" val="3395906037"/>
      </p:ext>
    </p:extLst>
  </p:cSld>
  <p:clrMapOvr>
    <a:masterClrMapping/>
  </p:clrMapOvr>
  <p:transition spd="slow">
    <p:wip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0" y="893639"/>
            <a:ext cx="12192000" cy="5964361"/>
          </a:xfrm>
        </p:spPr>
        <p:txBody>
          <a:bodyPr>
            <a:normAutofit/>
          </a:bodyPr>
          <a:lstStyle/>
          <a:p>
            <a:pPr marL="0" indent="0">
              <a:buNone/>
            </a:pPr>
            <a:r>
              <a:rPr lang="es-CR" sz="2000" dirty="0"/>
              <a:t>La función de auto-covariancia del proceso se calcula como sigue:</a:t>
            </a:r>
          </a:p>
          <a:p>
            <a:pPr marL="0" indent="0">
              <a:buNone/>
            </a:pPr>
            <a:endParaRPr lang="es-CR" sz="2000" dirty="0"/>
          </a:p>
          <a:p>
            <a:pPr marL="0" indent="0">
              <a:buNone/>
            </a:pPr>
            <a:endParaRPr lang="es-CR" sz="2000" dirty="0"/>
          </a:p>
          <a:p>
            <a:pPr marL="0" indent="0">
              <a:buNone/>
            </a:pPr>
            <a:endParaRPr lang="es-CR" sz="2000" dirty="0"/>
          </a:p>
          <a:p>
            <a:pPr marL="0" indent="0">
              <a:buNone/>
            </a:pPr>
            <a:endParaRPr lang="es-CR" sz="2000" dirty="0"/>
          </a:p>
          <a:p>
            <a:pPr marL="0" indent="0">
              <a:buNone/>
            </a:pPr>
            <a:endParaRPr lang="es-CR" sz="2000" dirty="0"/>
          </a:p>
          <a:p>
            <a:pPr marL="0" indent="0">
              <a:buNone/>
            </a:pPr>
            <a:endParaRPr lang="es-CR" sz="2000" dirty="0"/>
          </a:p>
          <a:p>
            <a:pPr marL="0" indent="0">
              <a:buNone/>
            </a:pPr>
            <a:endParaRPr lang="es-CR" sz="2000" dirty="0"/>
          </a:p>
          <a:p>
            <a:pPr marL="0" indent="0">
              <a:buNone/>
            </a:pPr>
            <a:endParaRPr lang="es-CR" sz="2000" dirty="0"/>
          </a:p>
          <a:p>
            <a:pPr marL="0" indent="0">
              <a:buNone/>
            </a:pPr>
            <a:r>
              <a:rPr lang="es-CR" sz="2000" dirty="0"/>
              <a:t>Para un periodo detenemos: </a:t>
            </a:r>
          </a:p>
          <a:p>
            <a:pPr marL="0" indent="0">
              <a:buNone/>
            </a:pPr>
            <a:endParaRPr lang="es-CR" sz="2000" dirty="0"/>
          </a:p>
          <a:p>
            <a:pPr marL="0" indent="0">
              <a:buNone/>
            </a:pPr>
            <a:endParaRPr lang="es-CR" sz="2000" dirty="0"/>
          </a:p>
        </p:txBody>
      </p:sp>
      <p:sp>
        <p:nvSpPr>
          <p:cNvPr id="4" name="Título 1"/>
          <p:cNvSpPr txBox="1">
            <a:spLocks/>
          </p:cNvSpPr>
          <p:nvPr/>
        </p:nvSpPr>
        <p:spPr>
          <a:xfrm>
            <a:off x="134816" y="17585"/>
            <a:ext cx="11980984" cy="7297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a:t>Identificación : los procesos ARMA(p,q)</a:t>
            </a:r>
            <a:endParaRPr lang="es-CR" dirty="0"/>
          </a:p>
        </p:txBody>
      </p:sp>
      <p:pic>
        <p:nvPicPr>
          <p:cNvPr id="5" name="Imagen 4">
            <a:extLst>
              <a:ext uri="{FF2B5EF4-FFF2-40B4-BE49-F238E27FC236}">
                <a16:creationId xmlns:a16="http://schemas.microsoft.com/office/drawing/2014/main" xmlns="" id="{24B5BD21-F4A9-4877-AAAE-ADD1AC15894C}"/>
              </a:ext>
            </a:extLst>
          </p:cNvPr>
          <p:cNvPicPr>
            <a:picLocks noChangeAspect="1"/>
          </p:cNvPicPr>
          <p:nvPr/>
        </p:nvPicPr>
        <p:blipFill>
          <a:blip r:embed="rId2" cstate="print"/>
          <a:stretch>
            <a:fillRect/>
          </a:stretch>
        </p:blipFill>
        <p:spPr>
          <a:xfrm>
            <a:off x="5021516" y="1421123"/>
            <a:ext cx="5608385" cy="2618032"/>
          </a:xfrm>
          <a:prstGeom prst="rect">
            <a:avLst/>
          </a:prstGeom>
        </p:spPr>
      </p:pic>
      <p:pic>
        <p:nvPicPr>
          <p:cNvPr id="6" name="Imagen 5">
            <a:extLst>
              <a:ext uri="{FF2B5EF4-FFF2-40B4-BE49-F238E27FC236}">
                <a16:creationId xmlns:a16="http://schemas.microsoft.com/office/drawing/2014/main" xmlns="" id="{FE8EBF6F-FA0F-4BDA-AA09-13335547AD96}"/>
              </a:ext>
            </a:extLst>
          </p:cNvPr>
          <p:cNvPicPr>
            <a:picLocks noChangeAspect="1"/>
          </p:cNvPicPr>
          <p:nvPr/>
        </p:nvPicPr>
        <p:blipFill>
          <a:blip r:embed="rId3" cstate="print"/>
          <a:stretch>
            <a:fillRect/>
          </a:stretch>
        </p:blipFill>
        <p:spPr>
          <a:xfrm>
            <a:off x="5021516" y="4475899"/>
            <a:ext cx="4392597" cy="1926112"/>
          </a:xfrm>
          <a:prstGeom prst="rect">
            <a:avLst/>
          </a:prstGeom>
        </p:spPr>
      </p:pic>
    </p:spTree>
    <p:extLst>
      <p:ext uri="{BB962C8B-B14F-4D97-AF65-F5344CB8AC3E}">
        <p14:creationId xmlns:p14="http://schemas.microsoft.com/office/powerpoint/2010/main" val="2130060650"/>
      </p:ext>
    </p:extLst>
  </p:cSld>
  <p:clrMapOvr>
    <a:masterClrMapping/>
  </p:clrMapOvr>
  <p:transition spd="slow">
    <p:wip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0" y="963978"/>
                <a:ext cx="12192000" cy="5894021"/>
              </a:xfrm>
            </p:spPr>
            <p:txBody>
              <a:bodyPr>
                <a:normAutofit/>
              </a:bodyPr>
              <a:lstStyle/>
              <a:p>
                <a:pPr marL="0" indent="0">
                  <a:buNone/>
                </a:pPr>
                <a:r>
                  <a:rPr lang="es-CR" sz="2000" dirty="0"/>
                  <a:t>Finalmente, para </a:t>
                </a:r>
                <a14:m>
                  <m:oMath xmlns:m="http://schemas.openxmlformats.org/officeDocument/2006/math">
                    <m:r>
                      <a:rPr lang="es-CR" sz="2000" i="1">
                        <a:latin typeface="Cambria Math" panose="02040503050406030204" pitchFamily="18" charset="0"/>
                      </a:rPr>
                      <m:t>𝑘</m:t>
                    </m:r>
                    <m:r>
                      <a:rPr lang="es-CR" sz="2000" i="1">
                        <a:latin typeface="Cambria Math" panose="02040503050406030204" pitchFamily="18" charset="0"/>
                        <a:ea typeface="Cambria Math" panose="02040503050406030204" pitchFamily="18" charset="0"/>
                      </a:rPr>
                      <m:t>≥2:</m:t>
                    </m:r>
                  </m:oMath>
                </a14:m>
                <a:endParaRPr lang="es-CR" sz="2000" dirty="0"/>
              </a:p>
              <a:p>
                <a:pPr marL="0" indent="0">
                  <a:buNone/>
                </a:pPr>
                <a:endParaRPr lang="es-CR" sz="2000" dirty="0"/>
              </a:p>
              <a:p>
                <a:pPr marL="0" indent="0">
                  <a:buNone/>
                </a:pPr>
                <a:endParaRPr lang="es-CR" sz="2000" dirty="0"/>
              </a:p>
              <a:p>
                <a:pPr marL="0" indent="0">
                  <a:buNone/>
                </a:pPr>
                <a:endParaRPr lang="es-CR" sz="2000" dirty="0"/>
              </a:p>
              <a:p>
                <a:r>
                  <a:rPr lang="es-CR" sz="2000" dirty="0"/>
                  <a:t>La función de autocorrelación de un ARMA (1,1), recordando que </a:t>
                </a:r>
                <a14:m>
                  <m:oMath xmlns:m="http://schemas.openxmlformats.org/officeDocument/2006/math">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𝜌</m:t>
                        </m:r>
                      </m:e>
                      <m:sub>
                        <m:r>
                          <a:rPr lang="es-CR" sz="2000" i="1">
                            <a:latin typeface="Cambria Math" panose="02040503050406030204" pitchFamily="18" charset="0"/>
                            <a:ea typeface="Cambria Math" panose="02040503050406030204" pitchFamily="18" charset="0"/>
                          </a:rPr>
                          <m:t>𝑘</m:t>
                        </m:r>
                      </m:sub>
                    </m:sSub>
                    <m:r>
                      <a:rPr lang="es-CR" sz="2000" i="1">
                        <a:latin typeface="Cambria Math" panose="02040503050406030204" pitchFamily="18" charset="0"/>
                        <a:ea typeface="Cambria Math" panose="02040503050406030204" pitchFamily="18" charset="0"/>
                      </a:rPr>
                      <m:t>=</m:t>
                    </m:r>
                    <m:f>
                      <m:fPr>
                        <m:ctrlPr>
                          <a:rPr lang="es-CR" sz="2000" i="1">
                            <a:latin typeface="Cambria Math"/>
                            <a:ea typeface="Cambria Math" panose="02040503050406030204" pitchFamily="18" charset="0"/>
                          </a:rPr>
                        </m:ctrlPr>
                      </m:fPr>
                      <m:num>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𝛾</m:t>
                            </m:r>
                          </m:e>
                          <m:sub>
                            <m:r>
                              <a:rPr lang="es-CR" sz="2000" i="1">
                                <a:latin typeface="Cambria Math" panose="02040503050406030204" pitchFamily="18" charset="0"/>
                                <a:ea typeface="Cambria Math" panose="02040503050406030204" pitchFamily="18" charset="0"/>
                              </a:rPr>
                              <m:t>𝑘</m:t>
                            </m:r>
                          </m:sub>
                        </m:sSub>
                      </m:num>
                      <m:den>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𝛾</m:t>
                            </m:r>
                          </m:e>
                          <m:sub>
                            <m:r>
                              <a:rPr lang="es-CR" sz="2000" i="1">
                                <a:latin typeface="Cambria Math" panose="02040503050406030204" pitchFamily="18" charset="0"/>
                                <a:ea typeface="Cambria Math" panose="02040503050406030204" pitchFamily="18" charset="0"/>
                              </a:rPr>
                              <m:t>0</m:t>
                            </m:r>
                          </m:sub>
                        </m:sSub>
                      </m:den>
                    </m:f>
                  </m:oMath>
                </a14:m>
                <a:r>
                  <a:rPr lang="es-CR" sz="2000" dirty="0"/>
                  <a:t>, se establece como: </a:t>
                </a:r>
              </a:p>
              <a:p>
                <a:endParaRPr lang="es-CR" sz="2000" dirty="0"/>
              </a:p>
              <a:p>
                <a:endParaRPr lang="es-CR" sz="2000" dirty="0"/>
              </a:p>
              <a:p>
                <a:endParaRPr lang="es-CR" sz="2000" dirty="0"/>
              </a:p>
              <a:p>
                <a:r>
                  <a:rPr lang="es-CR" sz="2000" dirty="0"/>
                  <a:t>Y se generaliza como: </a:t>
                </a:r>
              </a:p>
              <a:p>
                <a:endParaRPr lang="es-CR" sz="2000" dirty="0"/>
              </a:p>
              <a:p>
                <a:r>
                  <a:rPr lang="es-CR" sz="2000" dirty="0"/>
                  <a:t>Se observa un decrecimiento geométrico de los coeficientes de auto-correlación a partir del primero, característica vista ya en el </a:t>
                </a:r>
                <a14:m>
                  <m:oMath xmlns:m="http://schemas.openxmlformats.org/officeDocument/2006/math">
                    <m:r>
                      <a:rPr lang="es-CR" sz="2000" i="1" dirty="0">
                        <a:latin typeface="Cambria Math" panose="02040503050406030204" pitchFamily="18" charset="0"/>
                      </a:rPr>
                      <m:t>𝐴𝑅</m:t>
                    </m:r>
                    <m:r>
                      <a:rPr lang="es-CR" sz="2000" i="1" dirty="0">
                        <a:latin typeface="Cambria Math" panose="02040503050406030204" pitchFamily="18" charset="0"/>
                      </a:rPr>
                      <m:t>(1)</m:t>
                    </m:r>
                  </m:oMath>
                </a14:m>
                <a:r>
                  <a:rPr lang="es-CR" sz="2000" dirty="0"/>
                  <a:t>: el valor de </a:t>
                </a:r>
                <a14:m>
                  <m:oMath xmlns:m="http://schemas.openxmlformats.org/officeDocument/2006/math">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𝜌</m:t>
                        </m:r>
                      </m:e>
                      <m:sub>
                        <m:r>
                          <a:rPr lang="es-CR" sz="2000" i="1">
                            <a:latin typeface="Cambria Math" panose="02040503050406030204" pitchFamily="18" charset="0"/>
                            <a:ea typeface="Cambria Math" panose="02040503050406030204" pitchFamily="18" charset="0"/>
                          </a:rPr>
                          <m:t>1</m:t>
                        </m:r>
                      </m:sub>
                    </m:sSub>
                  </m:oMath>
                </a14:m>
                <a:r>
                  <a:rPr lang="es-CR" sz="2000" dirty="0"/>
                  <a:t> es el mismo que el de </a:t>
                </a:r>
                <a14:m>
                  <m:oMath xmlns:m="http://schemas.openxmlformats.org/officeDocument/2006/math">
                    <m:r>
                      <a:rPr lang="es-CR" sz="2000">
                        <a:latin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m:t>
                        </m:r>
                      </m:e>
                      <m:sub>
                        <m:r>
                          <a:rPr lang="es-CR" sz="2000" i="1">
                            <a:latin typeface="Cambria Math" panose="02040503050406030204" pitchFamily="18" charset="0"/>
                            <a:ea typeface="Cambria Math" panose="02040503050406030204" pitchFamily="18" charset="0"/>
                          </a:rPr>
                          <m:t>1</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𝜗</m:t>
                        </m:r>
                      </m:e>
                      <m:sub>
                        <m:r>
                          <a:rPr lang="es-CR" sz="2000" i="1">
                            <a:latin typeface="Cambria Math" panose="02040503050406030204" pitchFamily="18" charset="0"/>
                            <a:ea typeface="Cambria Math" panose="02040503050406030204" pitchFamily="18" charset="0"/>
                          </a:rPr>
                          <m:t>1</m:t>
                        </m:r>
                      </m:sub>
                    </m:sSub>
                    <m:r>
                      <a:rPr lang="es-CR" sz="2000" i="1">
                        <a:latin typeface="Cambria Math" panose="02040503050406030204" pitchFamily="18" charset="0"/>
                      </a:rPr>
                      <m:t>)</m:t>
                    </m:r>
                  </m:oMath>
                </a14:m>
                <a:endParaRPr lang="es-CR" sz="2000" dirty="0"/>
              </a:p>
              <a:p>
                <a:pPr marL="0" indent="0">
                  <a:buNone/>
                </a:pPr>
                <a:endParaRPr lang="es-CR" sz="20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0" y="963978"/>
                <a:ext cx="12192000" cy="5894021"/>
              </a:xfrm>
              <a:blipFill>
                <a:blip r:embed="rId2"/>
                <a:stretch>
                  <a:fillRect l="-500" t="-1034"/>
                </a:stretch>
              </a:blipFill>
            </p:spPr>
            <p:txBody>
              <a:bodyPr/>
              <a:lstStyle/>
              <a:p>
                <a:r>
                  <a:rPr lang="es-CR">
                    <a:noFill/>
                  </a:rPr>
                  <a:t> </a:t>
                </a:r>
              </a:p>
            </p:txBody>
          </p:sp>
        </mc:Fallback>
      </mc:AlternateContent>
      <p:sp>
        <p:nvSpPr>
          <p:cNvPr id="4" name="Título 1"/>
          <p:cNvSpPr txBox="1">
            <a:spLocks/>
          </p:cNvSpPr>
          <p:nvPr/>
        </p:nvSpPr>
        <p:spPr>
          <a:xfrm>
            <a:off x="134816" y="17585"/>
            <a:ext cx="11980984" cy="7297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a:t>Identificación : los procesos ARMA(p,q)</a:t>
            </a:r>
            <a:endParaRPr lang="es-CR" dirty="0"/>
          </a:p>
        </p:txBody>
      </p:sp>
      <p:pic>
        <p:nvPicPr>
          <p:cNvPr id="5" name="Imagen 4">
            <a:extLst>
              <a:ext uri="{FF2B5EF4-FFF2-40B4-BE49-F238E27FC236}">
                <a16:creationId xmlns:a16="http://schemas.microsoft.com/office/drawing/2014/main" xmlns="" id="{91B306A7-B206-4A3E-9BC7-9BFE723EDFD3}"/>
              </a:ext>
            </a:extLst>
          </p:cNvPr>
          <p:cNvPicPr>
            <a:picLocks noChangeAspect="1"/>
          </p:cNvPicPr>
          <p:nvPr/>
        </p:nvPicPr>
        <p:blipFill>
          <a:blip r:embed="rId3" cstate="print"/>
          <a:stretch>
            <a:fillRect/>
          </a:stretch>
        </p:blipFill>
        <p:spPr>
          <a:xfrm>
            <a:off x="3434225" y="963978"/>
            <a:ext cx="3863935" cy="1210089"/>
          </a:xfrm>
          <a:prstGeom prst="rect">
            <a:avLst/>
          </a:prstGeom>
        </p:spPr>
      </p:pic>
      <p:pic>
        <p:nvPicPr>
          <p:cNvPr id="6" name="Imagen 5">
            <a:extLst>
              <a:ext uri="{FF2B5EF4-FFF2-40B4-BE49-F238E27FC236}">
                <a16:creationId xmlns:a16="http://schemas.microsoft.com/office/drawing/2014/main" xmlns="" id="{B8C62FAC-D61E-4185-B6DE-6BA19D8F5213}"/>
              </a:ext>
            </a:extLst>
          </p:cNvPr>
          <p:cNvPicPr>
            <a:picLocks noChangeAspect="1"/>
          </p:cNvPicPr>
          <p:nvPr/>
        </p:nvPicPr>
        <p:blipFill>
          <a:blip r:embed="rId4" cstate="print"/>
          <a:stretch>
            <a:fillRect/>
          </a:stretch>
        </p:blipFill>
        <p:spPr>
          <a:xfrm>
            <a:off x="3976667" y="3136988"/>
            <a:ext cx="2779050" cy="774000"/>
          </a:xfrm>
          <a:prstGeom prst="rect">
            <a:avLst/>
          </a:prstGeom>
        </p:spPr>
      </p:pic>
      <p:pic>
        <p:nvPicPr>
          <p:cNvPr id="7" name="Imagen 6">
            <a:extLst>
              <a:ext uri="{FF2B5EF4-FFF2-40B4-BE49-F238E27FC236}">
                <a16:creationId xmlns:a16="http://schemas.microsoft.com/office/drawing/2014/main" xmlns="" id="{15BAC37A-2AB7-40F3-9799-7318F1C8B1B4}"/>
              </a:ext>
            </a:extLst>
          </p:cNvPr>
          <p:cNvPicPr>
            <a:picLocks noChangeAspect="1"/>
          </p:cNvPicPr>
          <p:nvPr/>
        </p:nvPicPr>
        <p:blipFill>
          <a:blip r:embed="rId5" cstate="print"/>
          <a:stretch>
            <a:fillRect/>
          </a:stretch>
        </p:blipFill>
        <p:spPr>
          <a:xfrm>
            <a:off x="3045542" y="4311783"/>
            <a:ext cx="2320650" cy="408500"/>
          </a:xfrm>
          <a:prstGeom prst="rect">
            <a:avLst/>
          </a:prstGeom>
        </p:spPr>
      </p:pic>
    </p:spTree>
    <p:extLst>
      <p:ext uri="{BB962C8B-B14F-4D97-AF65-F5344CB8AC3E}">
        <p14:creationId xmlns:p14="http://schemas.microsoft.com/office/powerpoint/2010/main" val="153040519"/>
      </p:ext>
    </p:extLst>
  </p:cSld>
  <p:clrMapOvr>
    <a:masterClrMapping/>
  </p:clrMapOvr>
  <p:transition spd="slow">
    <p:wip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43961" y="937603"/>
                <a:ext cx="9082454" cy="5858853"/>
              </a:xfrm>
            </p:spPr>
            <p:txBody>
              <a:bodyPr>
                <a:normAutofit/>
              </a:bodyPr>
              <a:lstStyle/>
              <a:p>
                <a:pPr marL="0" indent="0" algn="just">
                  <a:buNone/>
                </a:pPr>
                <a:r>
                  <a:rPr lang="es-CR" sz="2400" dirty="0"/>
                  <a:t>Dado que el proceso tiene una representación equivalente AR de orden infinito, sabemos ahora que la función de autocorrelación parcial también será infinita.</a:t>
                </a:r>
              </a:p>
              <a:p>
                <a:pPr algn="just"/>
                <a:endParaRPr lang="es-CR" sz="2400" dirty="0"/>
              </a:p>
              <a:p>
                <a:pPr marL="0" indent="0" algn="just">
                  <a:buNone/>
                </a:pPr>
                <a:r>
                  <a:rPr lang="es-CR" sz="2400" dirty="0"/>
                  <a:t>Dada la condición de inversibilidad, la secuencia de coeficientes de la autocorrelación parcial tiende a cero, siguiendo una tendencia cercana a la de un MA(1).  Las expresiones están en función de </a:t>
                </a:r>
                <a14:m>
                  <m:oMath xmlns:m="http://schemas.openxmlformats.org/officeDocument/2006/math">
                    <m:sSub>
                      <m:sSubPr>
                        <m:ctrlPr>
                          <a:rPr lang="es-CR" sz="2400" i="1">
                            <a:latin typeface="Cambria Math"/>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𝜌</m:t>
                        </m:r>
                      </m:e>
                      <m:sub>
                        <m:r>
                          <a:rPr lang="es-CR" sz="2400" i="1">
                            <a:latin typeface="Cambria Math" panose="02040503050406030204" pitchFamily="18" charset="0"/>
                            <a:ea typeface="Cambria Math" panose="02040503050406030204" pitchFamily="18" charset="0"/>
                          </a:rPr>
                          <m:t>1</m:t>
                        </m:r>
                      </m:sub>
                    </m:sSub>
                    <m:r>
                      <a:rPr lang="es-CR" sz="2400" i="1">
                        <a:latin typeface="Cambria Math" panose="02040503050406030204" pitchFamily="18" charset="0"/>
                        <a:ea typeface="Cambria Math" panose="02040503050406030204" pitchFamily="18" charset="0"/>
                      </a:rPr>
                      <m:t>, </m:t>
                    </m:r>
                    <m:sSub>
                      <m:sSubPr>
                        <m:ctrlPr>
                          <a:rPr lang="es-CR" sz="2400" i="1">
                            <a:latin typeface="Cambria Math"/>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𝜌</m:t>
                        </m:r>
                      </m:e>
                      <m:sub>
                        <m:r>
                          <a:rPr lang="es-CR" sz="2400" i="1">
                            <a:latin typeface="Cambria Math" panose="02040503050406030204" pitchFamily="18" charset="0"/>
                            <a:ea typeface="Cambria Math" panose="02040503050406030204" pitchFamily="18" charset="0"/>
                          </a:rPr>
                          <m:t>2</m:t>
                        </m:r>
                      </m:sub>
                    </m:sSub>
                    <m:r>
                      <a:rPr lang="es-CR" sz="2400" i="1">
                        <a:latin typeface="Cambria Math" panose="02040503050406030204" pitchFamily="18" charset="0"/>
                        <a:ea typeface="Cambria Math" panose="02040503050406030204" pitchFamily="18" charset="0"/>
                      </a:rPr>
                      <m:t>,…</m:t>
                    </m:r>
                  </m:oMath>
                </a14:m>
                <a:r>
                  <a:rPr lang="es-CR" sz="2400" dirty="0"/>
                  <a:t> y entonces, según los resultados anteriores, de </a:t>
                </a:r>
                <a14:m>
                  <m:oMath xmlns:m="http://schemas.openxmlformats.org/officeDocument/2006/math">
                    <m:sSub>
                      <m:sSubPr>
                        <m:ctrlPr>
                          <a:rPr lang="es-CR" sz="2400" i="1">
                            <a:latin typeface="Cambria Math"/>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m:t>
                        </m:r>
                      </m:e>
                      <m:sub>
                        <m:r>
                          <a:rPr lang="es-CR" sz="2400" i="1">
                            <a:latin typeface="Cambria Math" panose="02040503050406030204" pitchFamily="18" charset="0"/>
                            <a:ea typeface="Cambria Math" panose="02040503050406030204" pitchFamily="18" charset="0"/>
                          </a:rPr>
                          <m:t>1</m:t>
                        </m:r>
                      </m:sub>
                    </m:sSub>
                  </m:oMath>
                </a14:m>
                <a:r>
                  <a:rPr lang="es-CR" sz="2400" dirty="0"/>
                  <a:t> y de </a:t>
                </a:r>
                <a14:m>
                  <m:oMath xmlns:m="http://schemas.openxmlformats.org/officeDocument/2006/math">
                    <m:sSub>
                      <m:sSubPr>
                        <m:ctrlPr>
                          <a:rPr lang="es-CR" sz="2400" i="1">
                            <a:latin typeface="Cambria Math"/>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𝜗</m:t>
                        </m:r>
                      </m:e>
                      <m:sub>
                        <m:r>
                          <a:rPr lang="es-CR" sz="2400" i="1">
                            <a:latin typeface="Cambria Math" panose="02040503050406030204" pitchFamily="18" charset="0"/>
                            <a:ea typeface="Cambria Math" panose="02040503050406030204" pitchFamily="18" charset="0"/>
                          </a:rPr>
                          <m:t>1</m:t>
                        </m:r>
                      </m:sub>
                    </m:sSub>
                  </m:oMath>
                </a14:m>
                <a:r>
                  <a:rPr lang="es-CR" sz="2400" dirty="0"/>
                  <a:t> se obtiene de la forma habitual mediante la resolución de las </a:t>
                </a:r>
                <a14:m>
                  <m:oMath xmlns:m="http://schemas.openxmlformats.org/officeDocument/2006/math">
                    <m:r>
                      <a:rPr lang="es-CR" sz="2400" i="1" dirty="0">
                        <a:latin typeface="Cambria Math" panose="02040503050406030204" pitchFamily="18" charset="0"/>
                      </a:rPr>
                      <m:t>𝑘</m:t>
                    </m:r>
                  </m:oMath>
                </a14:m>
                <a:r>
                  <a:rPr lang="es-CR" sz="2400" dirty="0"/>
                  <a:t> ecuaciones de </a:t>
                </a:r>
                <a:r>
                  <a:rPr lang="es-CR" sz="2400" dirty="0" err="1"/>
                  <a:t>Yule</a:t>
                </a:r>
                <a:r>
                  <a:rPr lang="es-CR" sz="2400" dirty="0"/>
                  <a:t>-Walker.</a:t>
                </a:r>
              </a:p>
              <a:p>
                <a:pPr algn="just"/>
                <a:endParaRPr lang="es-CR" sz="2400" dirty="0"/>
              </a:p>
              <a:p>
                <a:pPr marL="0" indent="0" algn="just">
                  <a:buNone/>
                </a:pPr>
                <a:r>
                  <a:rPr lang="es-CR" sz="2400" dirty="0"/>
                  <a:t>En los gráficos siguientes presentamos diversos </a:t>
                </a:r>
                <a:r>
                  <a:rPr lang="es-CR" sz="2400" dirty="0" err="1"/>
                  <a:t>dendogramas</a:t>
                </a:r>
                <a:r>
                  <a:rPr lang="es-CR" sz="2400" dirty="0"/>
                  <a:t> para un ARMA(1,1). Los dos primeros son típicos, un ARMA, el tercero es un ARMA, pero uno podría inclinarse a un AR o MA.</a:t>
                </a:r>
              </a:p>
              <a:p>
                <a:pPr marL="0" indent="0">
                  <a:buNone/>
                </a:pPr>
                <a:endParaRPr lang="es-CR" sz="24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43961" y="937603"/>
                <a:ext cx="9082454" cy="5858853"/>
              </a:xfrm>
              <a:blipFill>
                <a:blip r:embed="rId2"/>
                <a:stretch>
                  <a:fillRect l="-1007" t="-1457" r="-1074"/>
                </a:stretch>
              </a:blipFill>
            </p:spPr>
            <p:txBody>
              <a:bodyPr/>
              <a:lstStyle/>
              <a:p>
                <a:r>
                  <a:rPr lang="es-CR">
                    <a:noFill/>
                  </a:rPr>
                  <a:t> </a:t>
                </a:r>
              </a:p>
            </p:txBody>
          </p:sp>
        </mc:Fallback>
      </mc:AlternateContent>
      <p:sp>
        <p:nvSpPr>
          <p:cNvPr id="4" name="Título 1"/>
          <p:cNvSpPr txBox="1">
            <a:spLocks/>
          </p:cNvSpPr>
          <p:nvPr/>
        </p:nvSpPr>
        <p:spPr>
          <a:xfrm>
            <a:off x="134816" y="17585"/>
            <a:ext cx="11980984" cy="7297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a:t>Identificación : los procesos ARMA(p,q)</a:t>
            </a:r>
            <a:endParaRPr lang="es-CR" dirty="0"/>
          </a:p>
        </p:txBody>
      </p:sp>
      <p:pic>
        <p:nvPicPr>
          <p:cNvPr id="13314" name="Picture 2" descr="Resultado de imagen para forecast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83362" y="999147"/>
            <a:ext cx="2600554" cy="2107346"/>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2089" y="4050689"/>
            <a:ext cx="1943100" cy="2343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3624225"/>
      </p:ext>
    </p:extLst>
  </p:cSld>
  <p:clrMapOvr>
    <a:masterClrMapping/>
  </p:clrMapOvr>
  <p:transition spd="slow">
    <p:wip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34816" y="17585"/>
            <a:ext cx="11980984" cy="7297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Identificación : los procesos ARMA(</a:t>
            </a:r>
            <a:r>
              <a:rPr lang="es-CR" dirty="0" err="1"/>
              <a:t>p,q</a:t>
            </a:r>
            <a:r>
              <a:rPr lang="es-CR" dirty="0"/>
              <a:t>)</a:t>
            </a:r>
          </a:p>
        </p:txBody>
      </p:sp>
      <p:pic>
        <p:nvPicPr>
          <p:cNvPr id="5" name="Imagen 4">
            <a:extLst>
              <a:ext uri="{FF2B5EF4-FFF2-40B4-BE49-F238E27FC236}">
                <a16:creationId xmlns:a16="http://schemas.microsoft.com/office/drawing/2014/main" xmlns="" id="{C61D2B30-7A3C-4F53-9BE0-DB8D8804BDE2}"/>
              </a:ext>
            </a:extLst>
          </p:cNvPr>
          <p:cNvPicPr>
            <a:picLocks noChangeAspect="1"/>
          </p:cNvPicPr>
          <p:nvPr/>
        </p:nvPicPr>
        <p:blipFill>
          <a:blip r:embed="rId2" cstate="print"/>
          <a:stretch>
            <a:fillRect/>
          </a:stretch>
        </p:blipFill>
        <p:spPr>
          <a:xfrm>
            <a:off x="244891" y="1689121"/>
            <a:ext cx="7582550" cy="4887525"/>
          </a:xfrm>
          <a:prstGeom prst="rect">
            <a:avLst/>
          </a:prstGeom>
        </p:spPr>
      </p:pic>
      <p:pic>
        <p:nvPicPr>
          <p:cNvPr id="6" name="Imagen 5">
            <a:extLst>
              <a:ext uri="{FF2B5EF4-FFF2-40B4-BE49-F238E27FC236}">
                <a16:creationId xmlns:a16="http://schemas.microsoft.com/office/drawing/2014/main" xmlns="" id="{4EB12D0B-E3B3-4900-A783-3502E9341DDF}"/>
              </a:ext>
            </a:extLst>
          </p:cNvPr>
          <p:cNvPicPr>
            <a:picLocks noChangeAspect="1"/>
          </p:cNvPicPr>
          <p:nvPr/>
        </p:nvPicPr>
        <p:blipFill>
          <a:blip r:embed="rId3" cstate="print"/>
          <a:stretch>
            <a:fillRect/>
          </a:stretch>
        </p:blipFill>
        <p:spPr>
          <a:xfrm>
            <a:off x="8275391" y="1689121"/>
            <a:ext cx="3655772" cy="4887525"/>
          </a:xfrm>
          <a:prstGeom prst="rect">
            <a:avLst/>
          </a:prstGeom>
        </p:spPr>
      </p:pic>
      <p:sp>
        <p:nvSpPr>
          <p:cNvPr id="7" name="Rectángulo redondeado 6"/>
          <p:cNvSpPr/>
          <p:nvPr/>
        </p:nvSpPr>
        <p:spPr>
          <a:xfrm>
            <a:off x="791307" y="1024803"/>
            <a:ext cx="2233246" cy="3868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Proceso ARMA 1</a:t>
            </a:r>
          </a:p>
        </p:txBody>
      </p:sp>
      <p:sp>
        <p:nvSpPr>
          <p:cNvPr id="8" name="Rectángulo redondeado 7"/>
          <p:cNvSpPr/>
          <p:nvPr/>
        </p:nvSpPr>
        <p:spPr>
          <a:xfrm>
            <a:off x="5008685" y="1024802"/>
            <a:ext cx="2233246" cy="3868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Proceso ARMA 2</a:t>
            </a:r>
          </a:p>
        </p:txBody>
      </p:sp>
      <p:sp>
        <p:nvSpPr>
          <p:cNvPr id="9" name="Rectángulo redondeado 8"/>
          <p:cNvSpPr/>
          <p:nvPr/>
        </p:nvSpPr>
        <p:spPr>
          <a:xfrm>
            <a:off x="8986654" y="1024802"/>
            <a:ext cx="2233246" cy="3868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Proceso ARMA 3</a:t>
            </a:r>
          </a:p>
        </p:txBody>
      </p:sp>
    </p:spTree>
    <p:extLst>
      <p:ext uri="{BB962C8B-B14F-4D97-AF65-F5344CB8AC3E}">
        <p14:creationId xmlns:p14="http://schemas.microsoft.com/office/powerpoint/2010/main" val="2798577313"/>
      </p:ext>
    </p:extLst>
  </p:cSld>
  <p:clrMapOvr>
    <a:masterClrMapping/>
  </p:clrMapOvr>
  <p:transition spd="slow">
    <p:wip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0" y="747346"/>
                <a:ext cx="12192000" cy="6110653"/>
              </a:xfrm>
            </p:spPr>
            <p:txBody>
              <a:bodyPr>
                <a:normAutofit/>
              </a:bodyPr>
              <a:lstStyle/>
              <a:p>
                <a:pPr marL="0" indent="0">
                  <a:buNone/>
                </a:pPr>
                <a:r>
                  <a:rPr lang="es-CR" sz="2000" b="1" dirty="0"/>
                  <a:t>El ARMA(</a:t>
                </a:r>
                <a:r>
                  <a:rPr lang="es-CR" sz="2000" b="1" dirty="0" err="1"/>
                  <a:t>p,q</a:t>
                </a:r>
                <a:r>
                  <a:rPr lang="es-CR" sz="2000" b="1" dirty="0"/>
                  <a:t>)</a:t>
                </a:r>
              </a:p>
              <a:p>
                <a:pPr marL="0" indent="0">
                  <a:buNone/>
                </a:pPr>
                <a:r>
                  <a:rPr lang="es-CR" sz="2000" dirty="0"/>
                  <a:t>Su escritura está dada por la siguiente ecuación:</a:t>
                </a:r>
              </a:p>
              <a:p>
                <a:pPr marL="0" indent="0">
                  <a:buNone/>
                </a:pPr>
                <a14:m>
                  <m:oMathPara xmlns:m="http://schemas.openxmlformats.org/officeDocument/2006/math">
                    <m:oMathParaPr>
                      <m:jc m:val="centerGroup"/>
                    </m:oMathParaPr>
                    <m:oMath xmlns:m="http://schemas.openxmlformats.org/officeDocument/2006/math">
                      <m:sSub>
                        <m:sSubPr>
                          <m:ctrlPr>
                            <a:rPr lang="es-CR" sz="1800" i="1">
                              <a:latin typeface="Cambria Math"/>
                            </a:rPr>
                          </m:ctrlPr>
                        </m:sSubPr>
                        <m:e>
                          <m:r>
                            <a:rPr lang="es-CR" sz="1800" i="1">
                              <a:latin typeface="Cambria Math" panose="02040503050406030204" pitchFamily="18" charset="0"/>
                            </a:rPr>
                            <m:t>𝑥</m:t>
                          </m:r>
                        </m:e>
                        <m:sub>
                          <m:r>
                            <a:rPr lang="es-CR" sz="1800" i="1">
                              <a:latin typeface="Cambria Math" panose="02040503050406030204" pitchFamily="18" charset="0"/>
                            </a:rPr>
                            <m:t>𝑡</m:t>
                          </m:r>
                        </m:sub>
                      </m:sSub>
                      <m:r>
                        <a:rPr lang="es-CR" sz="1800" i="1">
                          <a:latin typeface="Cambria Math" panose="02040503050406030204" pitchFamily="18" charset="0"/>
                        </a:rPr>
                        <m:t>=</m:t>
                      </m:r>
                      <m:sSub>
                        <m:sSubPr>
                          <m:ctrlPr>
                            <a:rPr lang="es-CR" sz="1800" i="1">
                              <a:latin typeface="Cambria Math"/>
                              <a:ea typeface="Cambria Math" panose="02040503050406030204" pitchFamily="18" charset="0"/>
                            </a:rPr>
                          </m:ctrlPr>
                        </m:sSubPr>
                        <m:e>
                          <m:r>
                            <a:rPr lang="es-CR" sz="1800" i="1">
                              <a:latin typeface="Cambria Math" panose="02040503050406030204" pitchFamily="18" charset="0"/>
                              <a:ea typeface="Cambria Math" panose="02040503050406030204" pitchFamily="18" charset="0"/>
                            </a:rPr>
                            <m:t>∅</m:t>
                          </m:r>
                        </m:e>
                        <m:sub>
                          <m:r>
                            <a:rPr lang="es-CR" sz="1800" i="1">
                              <a:latin typeface="Cambria Math" panose="02040503050406030204" pitchFamily="18" charset="0"/>
                              <a:ea typeface="Cambria Math" panose="02040503050406030204" pitchFamily="18" charset="0"/>
                            </a:rPr>
                            <m:t>1</m:t>
                          </m:r>
                        </m:sub>
                      </m:sSub>
                      <m:sSub>
                        <m:sSubPr>
                          <m:ctrlPr>
                            <a:rPr lang="es-CR" sz="1800" i="1">
                              <a:latin typeface="Cambria Math"/>
                              <a:ea typeface="Cambria Math" panose="02040503050406030204" pitchFamily="18" charset="0"/>
                            </a:rPr>
                          </m:ctrlPr>
                        </m:sSubPr>
                        <m:e>
                          <m:r>
                            <a:rPr lang="es-CR" sz="1800" i="1">
                              <a:latin typeface="Cambria Math" panose="02040503050406030204" pitchFamily="18" charset="0"/>
                              <a:ea typeface="Cambria Math" panose="02040503050406030204" pitchFamily="18" charset="0"/>
                            </a:rPr>
                            <m:t>𝑥</m:t>
                          </m:r>
                        </m:e>
                        <m:sub>
                          <m:r>
                            <a:rPr lang="es-CR" sz="1800" i="1">
                              <a:latin typeface="Cambria Math" panose="02040503050406030204" pitchFamily="18" charset="0"/>
                              <a:ea typeface="Cambria Math" panose="02040503050406030204" pitchFamily="18" charset="0"/>
                            </a:rPr>
                            <m:t>𝑡</m:t>
                          </m:r>
                          <m:r>
                            <a:rPr lang="es-CR" sz="1800" i="1">
                              <a:latin typeface="Cambria Math" panose="02040503050406030204" pitchFamily="18" charset="0"/>
                              <a:ea typeface="Cambria Math" panose="02040503050406030204" pitchFamily="18" charset="0"/>
                            </a:rPr>
                            <m:t>−1</m:t>
                          </m:r>
                        </m:sub>
                      </m:sSub>
                      <m:r>
                        <a:rPr lang="es-CR" sz="1800" i="1">
                          <a:latin typeface="Cambria Math" panose="02040503050406030204" pitchFamily="18" charset="0"/>
                          <a:ea typeface="Cambria Math" panose="02040503050406030204" pitchFamily="18" charset="0"/>
                        </a:rPr>
                        <m:t>+</m:t>
                      </m:r>
                      <m:sSub>
                        <m:sSubPr>
                          <m:ctrlPr>
                            <a:rPr lang="es-CR" sz="1800" i="1">
                              <a:latin typeface="Cambria Math"/>
                              <a:ea typeface="Cambria Math" panose="02040503050406030204" pitchFamily="18" charset="0"/>
                            </a:rPr>
                          </m:ctrlPr>
                        </m:sSubPr>
                        <m:e>
                          <m:r>
                            <a:rPr lang="es-CR" sz="1800" i="1">
                              <a:latin typeface="Cambria Math" panose="02040503050406030204" pitchFamily="18" charset="0"/>
                              <a:ea typeface="Cambria Math" panose="02040503050406030204" pitchFamily="18" charset="0"/>
                            </a:rPr>
                            <m:t>∅</m:t>
                          </m:r>
                        </m:e>
                        <m:sub>
                          <m:r>
                            <a:rPr lang="es-CR" sz="1800" i="1">
                              <a:latin typeface="Cambria Math" panose="02040503050406030204" pitchFamily="18" charset="0"/>
                              <a:ea typeface="Cambria Math" panose="02040503050406030204" pitchFamily="18" charset="0"/>
                            </a:rPr>
                            <m:t>2</m:t>
                          </m:r>
                        </m:sub>
                      </m:sSub>
                      <m:sSub>
                        <m:sSubPr>
                          <m:ctrlPr>
                            <a:rPr lang="es-CR" sz="1800" i="1">
                              <a:latin typeface="Cambria Math"/>
                              <a:ea typeface="Cambria Math" panose="02040503050406030204" pitchFamily="18" charset="0"/>
                            </a:rPr>
                          </m:ctrlPr>
                        </m:sSubPr>
                        <m:e>
                          <m:r>
                            <a:rPr lang="es-CR" sz="1800" i="1">
                              <a:latin typeface="Cambria Math" panose="02040503050406030204" pitchFamily="18" charset="0"/>
                              <a:ea typeface="Cambria Math" panose="02040503050406030204" pitchFamily="18" charset="0"/>
                            </a:rPr>
                            <m:t>𝑥</m:t>
                          </m:r>
                        </m:e>
                        <m:sub>
                          <m:r>
                            <a:rPr lang="es-CR" sz="1800" i="1">
                              <a:latin typeface="Cambria Math" panose="02040503050406030204" pitchFamily="18" charset="0"/>
                              <a:ea typeface="Cambria Math" panose="02040503050406030204" pitchFamily="18" charset="0"/>
                            </a:rPr>
                            <m:t>𝑡</m:t>
                          </m:r>
                          <m:r>
                            <a:rPr lang="es-CR" sz="1800" i="1">
                              <a:latin typeface="Cambria Math" panose="02040503050406030204" pitchFamily="18" charset="0"/>
                              <a:ea typeface="Cambria Math" panose="02040503050406030204" pitchFamily="18" charset="0"/>
                            </a:rPr>
                            <m:t>−2</m:t>
                          </m:r>
                        </m:sub>
                      </m:sSub>
                      <m:r>
                        <a:rPr lang="es-CR" sz="1800" i="1">
                          <a:latin typeface="Cambria Math" panose="02040503050406030204" pitchFamily="18" charset="0"/>
                          <a:ea typeface="Cambria Math" panose="02040503050406030204" pitchFamily="18" charset="0"/>
                        </a:rPr>
                        <m:t>+…+</m:t>
                      </m:r>
                      <m:sSub>
                        <m:sSubPr>
                          <m:ctrlPr>
                            <a:rPr lang="es-CR" sz="1800" i="1">
                              <a:latin typeface="Cambria Math"/>
                              <a:ea typeface="Cambria Math" panose="02040503050406030204" pitchFamily="18" charset="0"/>
                            </a:rPr>
                          </m:ctrlPr>
                        </m:sSubPr>
                        <m:e>
                          <m:r>
                            <a:rPr lang="es-CR" sz="1800" i="1">
                              <a:latin typeface="Cambria Math" panose="02040503050406030204" pitchFamily="18" charset="0"/>
                              <a:ea typeface="Cambria Math" panose="02040503050406030204" pitchFamily="18" charset="0"/>
                            </a:rPr>
                            <m:t>∅</m:t>
                          </m:r>
                        </m:e>
                        <m:sub>
                          <m:r>
                            <a:rPr lang="es-CR" sz="1800" i="1">
                              <a:latin typeface="Cambria Math" panose="02040503050406030204" pitchFamily="18" charset="0"/>
                              <a:ea typeface="Cambria Math" panose="02040503050406030204" pitchFamily="18" charset="0"/>
                            </a:rPr>
                            <m:t>𝑝</m:t>
                          </m:r>
                        </m:sub>
                      </m:sSub>
                      <m:sSub>
                        <m:sSubPr>
                          <m:ctrlPr>
                            <a:rPr lang="es-CR" sz="1800" i="1">
                              <a:latin typeface="Cambria Math"/>
                              <a:ea typeface="Cambria Math" panose="02040503050406030204" pitchFamily="18" charset="0"/>
                            </a:rPr>
                          </m:ctrlPr>
                        </m:sSubPr>
                        <m:e>
                          <m:r>
                            <a:rPr lang="es-CR" sz="1800" i="1">
                              <a:latin typeface="Cambria Math" panose="02040503050406030204" pitchFamily="18" charset="0"/>
                              <a:ea typeface="Cambria Math" panose="02040503050406030204" pitchFamily="18" charset="0"/>
                            </a:rPr>
                            <m:t>𝑥</m:t>
                          </m:r>
                        </m:e>
                        <m:sub>
                          <m:r>
                            <a:rPr lang="es-CR" sz="1800" i="1">
                              <a:latin typeface="Cambria Math" panose="02040503050406030204" pitchFamily="18" charset="0"/>
                              <a:ea typeface="Cambria Math" panose="02040503050406030204" pitchFamily="18" charset="0"/>
                            </a:rPr>
                            <m:t>𝑡</m:t>
                          </m:r>
                          <m:r>
                            <a:rPr lang="es-CR" sz="1800" i="1">
                              <a:latin typeface="Cambria Math" panose="02040503050406030204" pitchFamily="18" charset="0"/>
                              <a:ea typeface="Cambria Math" panose="02040503050406030204" pitchFamily="18" charset="0"/>
                            </a:rPr>
                            <m:t>−</m:t>
                          </m:r>
                          <m:r>
                            <a:rPr lang="es-CR" sz="1800" i="1">
                              <a:latin typeface="Cambria Math" panose="02040503050406030204" pitchFamily="18" charset="0"/>
                              <a:ea typeface="Cambria Math" panose="02040503050406030204" pitchFamily="18" charset="0"/>
                            </a:rPr>
                            <m:t>𝑝</m:t>
                          </m:r>
                        </m:sub>
                      </m:sSub>
                      <m:r>
                        <a:rPr lang="es-CR" sz="1800" i="1">
                          <a:latin typeface="Cambria Math" panose="02040503050406030204" pitchFamily="18" charset="0"/>
                          <a:ea typeface="Cambria Math" panose="02040503050406030204" pitchFamily="18" charset="0"/>
                        </a:rPr>
                        <m:t>+</m:t>
                      </m:r>
                      <m:sSub>
                        <m:sSubPr>
                          <m:ctrlPr>
                            <a:rPr lang="es-CR" sz="1800" i="1">
                              <a:latin typeface="Cambria Math"/>
                              <a:ea typeface="Cambria Math" panose="02040503050406030204" pitchFamily="18" charset="0"/>
                            </a:rPr>
                          </m:ctrlPr>
                        </m:sSubPr>
                        <m:e>
                          <m:r>
                            <a:rPr lang="es-CR" sz="1800" i="1">
                              <a:latin typeface="Cambria Math" panose="02040503050406030204" pitchFamily="18" charset="0"/>
                              <a:ea typeface="Cambria Math" panose="02040503050406030204" pitchFamily="18" charset="0"/>
                            </a:rPr>
                            <m:t>𝑢</m:t>
                          </m:r>
                        </m:e>
                        <m:sub>
                          <m:r>
                            <a:rPr lang="es-CR" sz="1800" i="1">
                              <a:latin typeface="Cambria Math" panose="02040503050406030204" pitchFamily="18" charset="0"/>
                              <a:ea typeface="Cambria Math" panose="02040503050406030204" pitchFamily="18" charset="0"/>
                            </a:rPr>
                            <m:t>𝑡</m:t>
                          </m:r>
                        </m:sub>
                      </m:sSub>
                      <m:r>
                        <a:rPr lang="es-CR" sz="1800" i="1">
                          <a:latin typeface="Cambria Math" panose="02040503050406030204" pitchFamily="18" charset="0"/>
                          <a:ea typeface="Cambria Math" panose="02040503050406030204" pitchFamily="18" charset="0"/>
                        </a:rPr>
                        <m:t>−</m:t>
                      </m:r>
                      <m:sSub>
                        <m:sSubPr>
                          <m:ctrlPr>
                            <a:rPr lang="es-CR" sz="1800" i="1">
                              <a:latin typeface="Cambria Math"/>
                              <a:ea typeface="Cambria Math" panose="02040503050406030204" pitchFamily="18" charset="0"/>
                            </a:rPr>
                          </m:ctrlPr>
                        </m:sSubPr>
                        <m:e>
                          <m:r>
                            <a:rPr lang="es-CR" sz="1800" i="1">
                              <a:latin typeface="Cambria Math" panose="02040503050406030204" pitchFamily="18" charset="0"/>
                              <a:ea typeface="Cambria Math" panose="02040503050406030204" pitchFamily="18" charset="0"/>
                            </a:rPr>
                            <m:t>𝜗</m:t>
                          </m:r>
                        </m:e>
                        <m:sub>
                          <m:r>
                            <a:rPr lang="es-CR" sz="1800" i="1">
                              <a:latin typeface="Cambria Math" panose="02040503050406030204" pitchFamily="18" charset="0"/>
                              <a:ea typeface="Cambria Math" panose="02040503050406030204" pitchFamily="18" charset="0"/>
                            </a:rPr>
                            <m:t>1</m:t>
                          </m:r>
                        </m:sub>
                      </m:sSub>
                      <m:sSub>
                        <m:sSubPr>
                          <m:ctrlPr>
                            <a:rPr lang="es-CR" sz="1800" i="1">
                              <a:latin typeface="Cambria Math"/>
                              <a:ea typeface="Cambria Math" panose="02040503050406030204" pitchFamily="18" charset="0"/>
                            </a:rPr>
                          </m:ctrlPr>
                        </m:sSubPr>
                        <m:e>
                          <m:r>
                            <a:rPr lang="es-CR" sz="1800" i="1">
                              <a:latin typeface="Cambria Math" panose="02040503050406030204" pitchFamily="18" charset="0"/>
                              <a:ea typeface="Cambria Math" panose="02040503050406030204" pitchFamily="18" charset="0"/>
                            </a:rPr>
                            <m:t>𝑢</m:t>
                          </m:r>
                        </m:e>
                        <m:sub>
                          <m:r>
                            <a:rPr lang="es-CR" sz="1800" i="1">
                              <a:latin typeface="Cambria Math" panose="02040503050406030204" pitchFamily="18" charset="0"/>
                              <a:ea typeface="Cambria Math" panose="02040503050406030204" pitchFamily="18" charset="0"/>
                            </a:rPr>
                            <m:t>𝑡</m:t>
                          </m:r>
                          <m:r>
                            <a:rPr lang="es-CR" sz="1800" i="1">
                              <a:latin typeface="Cambria Math" panose="02040503050406030204" pitchFamily="18" charset="0"/>
                              <a:ea typeface="Cambria Math" panose="02040503050406030204" pitchFamily="18" charset="0"/>
                            </a:rPr>
                            <m:t>−1</m:t>
                          </m:r>
                        </m:sub>
                      </m:sSub>
                      <m:r>
                        <a:rPr lang="es-CR" sz="1800" i="1">
                          <a:latin typeface="Cambria Math" panose="02040503050406030204" pitchFamily="18" charset="0"/>
                          <a:ea typeface="Cambria Math" panose="02040503050406030204" pitchFamily="18" charset="0"/>
                        </a:rPr>
                        <m:t>−</m:t>
                      </m:r>
                      <m:sSub>
                        <m:sSubPr>
                          <m:ctrlPr>
                            <a:rPr lang="es-CR" sz="1800" i="1">
                              <a:latin typeface="Cambria Math"/>
                              <a:ea typeface="Cambria Math" panose="02040503050406030204" pitchFamily="18" charset="0"/>
                            </a:rPr>
                          </m:ctrlPr>
                        </m:sSubPr>
                        <m:e>
                          <m:r>
                            <a:rPr lang="es-CR" sz="1800" i="1">
                              <a:latin typeface="Cambria Math" panose="02040503050406030204" pitchFamily="18" charset="0"/>
                              <a:ea typeface="Cambria Math" panose="02040503050406030204" pitchFamily="18" charset="0"/>
                            </a:rPr>
                            <m:t>𝜗</m:t>
                          </m:r>
                        </m:e>
                        <m:sub>
                          <m:r>
                            <a:rPr lang="es-CR" sz="1800" i="1">
                              <a:latin typeface="Cambria Math" panose="02040503050406030204" pitchFamily="18" charset="0"/>
                              <a:ea typeface="Cambria Math" panose="02040503050406030204" pitchFamily="18" charset="0"/>
                            </a:rPr>
                            <m:t>2</m:t>
                          </m:r>
                        </m:sub>
                      </m:sSub>
                      <m:sSub>
                        <m:sSubPr>
                          <m:ctrlPr>
                            <a:rPr lang="es-CR" sz="1800" i="1">
                              <a:latin typeface="Cambria Math"/>
                              <a:ea typeface="Cambria Math" panose="02040503050406030204" pitchFamily="18" charset="0"/>
                            </a:rPr>
                          </m:ctrlPr>
                        </m:sSubPr>
                        <m:e>
                          <m:r>
                            <a:rPr lang="es-CR" sz="1800" i="1">
                              <a:latin typeface="Cambria Math" panose="02040503050406030204" pitchFamily="18" charset="0"/>
                              <a:ea typeface="Cambria Math" panose="02040503050406030204" pitchFamily="18" charset="0"/>
                            </a:rPr>
                            <m:t>𝑢</m:t>
                          </m:r>
                        </m:e>
                        <m:sub>
                          <m:r>
                            <a:rPr lang="es-CR" sz="1800" i="1">
                              <a:latin typeface="Cambria Math" panose="02040503050406030204" pitchFamily="18" charset="0"/>
                              <a:ea typeface="Cambria Math" panose="02040503050406030204" pitchFamily="18" charset="0"/>
                            </a:rPr>
                            <m:t>𝑡</m:t>
                          </m:r>
                          <m:r>
                            <a:rPr lang="es-CR" sz="1800" i="1">
                              <a:latin typeface="Cambria Math" panose="02040503050406030204" pitchFamily="18" charset="0"/>
                              <a:ea typeface="Cambria Math" panose="02040503050406030204" pitchFamily="18" charset="0"/>
                            </a:rPr>
                            <m:t>−2</m:t>
                          </m:r>
                        </m:sub>
                      </m:sSub>
                      <m:r>
                        <a:rPr lang="es-CR" sz="1800" i="1">
                          <a:latin typeface="Cambria Math" panose="02040503050406030204" pitchFamily="18" charset="0"/>
                          <a:ea typeface="Cambria Math" panose="02040503050406030204" pitchFamily="18" charset="0"/>
                        </a:rPr>
                        <m:t>−…−</m:t>
                      </m:r>
                      <m:sSub>
                        <m:sSubPr>
                          <m:ctrlPr>
                            <a:rPr lang="es-CR" sz="1800" i="1">
                              <a:latin typeface="Cambria Math"/>
                              <a:ea typeface="Cambria Math" panose="02040503050406030204" pitchFamily="18" charset="0"/>
                            </a:rPr>
                          </m:ctrlPr>
                        </m:sSubPr>
                        <m:e>
                          <m:r>
                            <a:rPr lang="es-CR" sz="1800" i="1">
                              <a:latin typeface="Cambria Math" panose="02040503050406030204" pitchFamily="18" charset="0"/>
                              <a:ea typeface="Cambria Math" panose="02040503050406030204" pitchFamily="18" charset="0"/>
                            </a:rPr>
                            <m:t>𝜗</m:t>
                          </m:r>
                        </m:e>
                        <m:sub>
                          <m:r>
                            <a:rPr lang="es-CR" sz="1800" i="1">
                              <a:latin typeface="Cambria Math" panose="02040503050406030204" pitchFamily="18" charset="0"/>
                              <a:ea typeface="Cambria Math" panose="02040503050406030204" pitchFamily="18" charset="0"/>
                            </a:rPr>
                            <m:t>𝑞</m:t>
                          </m:r>
                        </m:sub>
                      </m:sSub>
                      <m:sSub>
                        <m:sSubPr>
                          <m:ctrlPr>
                            <a:rPr lang="es-CR" sz="1800" i="1">
                              <a:latin typeface="Cambria Math"/>
                              <a:ea typeface="Cambria Math" panose="02040503050406030204" pitchFamily="18" charset="0"/>
                            </a:rPr>
                          </m:ctrlPr>
                        </m:sSubPr>
                        <m:e>
                          <m:r>
                            <a:rPr lang="es-CR" sz="1800" i="1">
                              <a:latin typeface="Cambria Math" panose="02040503050406030204" pitchFamily="18" charset="0"/>
                              <a:ea typeface="Cambria Math" panose="02040503050406030204" pitchFamily="18" charset="0"/>
                            </a:rPr>
                            <m:t>𝑢</m:t>
                          </m:r>
                        </m:e>
                        <m:sub>
                          <m:r>
                            <a:rPr lang="es-CR" sz="1800" i="1">
                              <a:latin typeface="Cambria Math" panose="02040503050406030204" pitchFamily="18" charset="0"/>
                              <a:ea typeface="Cambria Math" panose="02040503050406030204" pitchFamily="18" charset="0"/>
                            </a:rPr>
                            <m:t>𝑡</m:t>
                          </m:r>
                          <m:r>
                            <a:rPr lang="es-CR" sz="1800" i="1">
                              <a:latin typeface="Cambria Math" panose="02040503050406030204" pitchFamily="18" charset="0"/>
                              <a:ea typeface="Cambria Math" panose="02040503050406030204" pitchFamily="18" charset="0"/>
                            </a:rPr>
                            <m:t>−</m:t>
                          </m:r>
                          <m:r>
                            <a:rPr lang="es-CR" sz="1800" i="1">
                              <a:latin typeface="Cambria Math" panose="02040503050406030204" pitchFamily="18" charset="0"/>
                              <a:ea typeface="Cambria Math" panose="02040503050406030204" pitchFamily="18" charset="0"/>
                            </a:rPr>
                            <m:t>𝑞</m:t>
                          </m:r>
                        </m:sub>
                      </m:sSub>
                      <m:r>
                        <a:rPr lang="es-CR" sz="1800" i="1">
                          <a:latin typeface="Cambria Math" panose="02040503050406030204" pitchFamily="18" charset="0"/>
                          <a:ea typeface="Cambria Math" panose="02040503050406030204" pitchFamily="18" charset="0"/>
                        </a:rPr>
                        <m:t>,  </m:t>
                      </m:r>
                    </m:oMath>
                  </m:oMathPara>
                </a14:m>
                <a:endParaRPr lang="es-CR" sz="2000" i="1" dirty="0">
                  <a:latin typeface="Cambria Math" panose="02040503050406030204" pitchFamily="18" charset="0"/>
                  <a:ea typeface="Cambria Math" panose="02040503050406030204" pitchFamily="18" charset="0"/>
                </a:endParaRPr>
              </a:p>
              <a:p>
                <a:pPr marL="0" indent="0">
                  <a:buNone/>
                </a:pPr>
                <a:r>
                  <a:rPr lang="es-CR" sz="2000" dirty="0">
                    <a:ea typeface="Cambria Math" panose="02040503050406030204" pitchFamily="18" charset="0"/>
                  </a:rPr>
                  <a:t>O también           </a:t>
                </a:r>
                <a14:m>
                  <m:oMath xmlns:m="http://schemas.openxmlformats.org/officeDocument/2006/math">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m:t>
                        </m:r>
                        <m:r>
                          <a:rPr lang="es-CR" sz="2000" i="1">
                            <a:latin typeface="Cambria Math" panose="02040503050406030204" pitchFamily="18" charset="0"/>
                            <a:ea typeface="Cambria Math" panose="02040503050406030204" pitchFamily="18" charset="0"/>
                          </a:rPr>
                          <m:t>𝐵</m:t>
                        </m:r>
                        <m:r>
                          <a:rPr lang="es-CR" sz="2000" i="1">
                            <a:latin typeface="Cambria Math" panose="02040503050406030204" pitchFamily="18" charset="0"/>
                            <a:ea typeface="Cambria Math" panose="02040503050406030204" pitchFamily="18" charset="0"/>
                          </a:rPr>
                          <m:t>)</m:t>
                        </m:r>
                        <m:r>
                          <a:rPr lang="es-CR" sz="2000" i="1">
                            <a:latin typeface="Cambria Math" panose="02040503050406030204" pitchFamily="18" charset="0"/>
                            <a:ea typeface="Cambria Math" panose="02040503050406030204" pitchFamily="18" charset="0"/>
                          </a:rPr>
                          <m:t>𝑥</m:t>
                        </m:r>
                      </m:e>
                      <m:sub>
                        <m:r>
                          <a:rPr lang="es-CR" sz="2000" i="1">
                            <a:latin typeface="Cambria Math" panose="02040503050406030204" pitchFamily="18" charset="0"/>
                            <a:ea typeface="Cambria Math" panose="02040503050406030204" pitchFamily="18" charset="0"/>
                          </a:rPr>
                          <m:t>𝑡</m:t>
                        </m:r>
                      </m:sub>
                    </m:sSub>
                    <m:r>
                      <a:rPr lang="es-CR" sz="2000" i="1">
                        <a:latin typeface="Cambria Math" panose="02040503050406030204" pitchFamily="18" charset="0"/>
                        <a:ea typeface="Cambria Math" panose="02040503050406030204" pitchFamily="18" charset="0"/>
                      </a:rPr>
                      <m:t>=</m:t>
                    </m:r>
                    <m:r>
                      <a:rPr lang="es-CR" sz="2000" i="1">
                        <a:latin typeface="Cambria Math" panose="02040503050406030204" pitchFamily="18" charset="0"/>
                        <a:ea typeface="Cambria Math" panose="02040503050406030204" pitchFamily="18" charset="0"/>
                      </a:rPr>
                      <m:t>𝜗</m:t>
                    </m:r>
                    <m:r>
                      <a:rPr lang="es-CR" sz="2000" i="1">
                        <a:latin typeface="Cambria Math" panose="02040503050406030204" pitchFamily="18" charset="0"/>
                        <a:ea typeface="Cambria Math" panose="02040503050406030204" pitchFamily="18" charset="0"/>
                      </a:rPr>
                      <m:t>(</m:t>
                    </m:r>
                    <m:r>
                      <a:rPr lang="es-CR" sz="2000" i="1">
                        <a:latin typeface="Cambria Math" panose="02040503050406030204" pitchFamily="18" charset="0"/>
                        <a:ea typeface="Cambria Math" panose="02040503050406030204" pitchFamily="18" charset="0"/>
                      </a:rPr>
                      <m:t>𝐵</m:t>
                    </m:r>
                    <m:r>
                      <a:rPr lang="es-CR" sz="2000" i="1">
                        <a:latin typeface="Cambria Math" panose="02040503050406030204" pitchFamily="18" charset="0"/>
                        <a:ea typeface="Cambria Math" panose="02040503050406030204" pitchFamily="18" charset="0"/>
                      </a:rPr>
                      <m:t>) </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𝑢</m:t>
                        </m:r>
                      </m:e>
                      <m:sub>
                        <m:r>
                          <a:rPr lang="es-CR" sz="2000" i="1">
                            <a:latin typeface="Cambria Math" panose="02040503050406030204" pitchFamily="18" charset="0"/>
                            <a:ea typeface="Cambria Math" panose="02040503050406030204" pitchFamily="18" charset="0"/>
                          </a:rPr>
                          <m:t>𝑡</m:t>
                        </m:r>
                      </m:sub>
                    </m:sSub>
                  </m:oMath>
                </a14:m>
                <a:endParaRPr lang="es-CR" sz="2000" dirty="0"/>
              </a:p>
              <a:p>
                <a:pPr marL="0" indent="0">
                  <a:buNone/>
                </a:pPr>
                <a:endParaRPr lang="es-CR" sz="2000" dirty="0"/>
              </a:p>
              <a:p>
                <a:pPr marL="0" indent="0">
                  <a:buNone/>
                </a:pPr>
                <a14:m>
                  <m:oMathPara xmlns:m="http://schemas.openxmlformats.org/officeDocument/2006/math">
                    <m:oMathParaPr>
                      <m:jc m:val="left"/>
                    </m:oMathParaPr>
                    <m:oMath xmlns:m="http://schemas.openxmlformats.org/officeDocument/2006/math">
                      <m:r>
                        <a:rPr lang="es-CR" sz="2000" i="1">
                          <a:latin typeface="Cambria Math" panose="02040503050406030204" pitchFamily="18" charset="0"/>
                          <a:ea typeface="Cambria Math" panose="02040503050406030204" pitchFamily="18" charset="0"/>
                        </a:rPr>
                        <m:t>∅</m:t>
                      </m:r>
                      <m:d>
                        <m:dPr>
                          <m:ctrlPr>
                            <a:rPr lang="es-CR" sz="2000" i="1">
                              <a:latin typeface="Cambria Math"/>
                              <a:ea typeface="Cambria Math" panose="02040503050406030204" pitchFamily="18" charset="0"/>
                            </a:rPr>
                          </m:ctrlPr>
                        </m:dPr>
                        <m:e>
                          <m:r>
                            <a:rPr lang="es-CR" sz="2000" i="1">
                              <a:latin typeface="Cambria Math" panose="02040503050406030204" pitchFamily="18" charset="0"/>
                              <a:ea typeface="Cambria Math" panose="02040503050406030204" pitchFamily="18" charset="0"/>
                            </a:rPr>
                            <m:t>𝐵</m:t>
                          </m:r>
                        </m:e>
                      </m:d>
                      <m:r>
                        <a:rPr lang="es-CR" sz="2000" i="1">
                          <a:latin typeface="Cambria Math" panose="02040503050406030204" pitchFamily="18" charset="0"/>
                          <a:ea typeface="Cambria Math" panose="02040503050406030204" pitchFamily="18" charset="0"/>
                        </a:rPr>
                        <m:t>=(1−</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m:t>
                          </m:r>
                        </m:e>
                        <m:sub>
                          <m:r>
                            <a:rPr lang="es-CR" sz="2000" i="1">
                              <a:latin typeface="Cambria Math" panose="02040503050406030204" pitchFamily="18" charset="0"/>
                              <a:ea typeface="Cambria Math" panose="02040503050406030204" pitchFamily="18" charset="0"/>
                            </a:rPr>
                            <m:t>1</m:t>
                          </m:r>
                        </m:sub>
                      </m:sSub>
                      <m:r>
                        <a:rPr lang="es-CR" sz="2000" i="1">
                          <a:latin typeface="Cambria Math" panose="02040503050406030204" pitchFamily="18" charset="0"/>
                          <a:ea typeface="Cambria Math" panose="02040503050406030204" pitchFamily="18" charset="0"/>
                        </a:rPr>
                        <m:t>𝐵</m:t>
                      </m:r>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m:t>
                          </m:r>
                        </m:e>
                        <m:sub>
                          <m:r>
                            <a:rPr lang="es-CR" sz="2000" i="1">
                              <a:latin typeface="Cambria Math" panose="02040503050406030204" pitchFamily="18" charset="0"/>
                              <a:ea typeface="Cambria Math" panose="02040503050406030204" pitchFamily="18" charset="0"/>
                            </a:rPr>
                            <m:t>1</m:t>
                          </m:r>
                        </m:sub>
                      </m:sSub>
                      <m:sSup>
                        <m:sSupPr>
                          <m:ctrlPr>
                            <a:rPr lang="es-CR" sz="2000" i="1">
                              <a:latin typeface="Cambria Math"/>
                              <a:ea typeface="Cambria Math" panose="02040503050406030204" pitchFamily="18" charset="0"/>
                            </a:rPr>
                          </m:ctrlPr>
                        </m:sSupPr>
                        <m:e>
                          <m:r>
                            <a:rPr lang="es-CR" sz="2000" i="1">
                              <a:latin typeface="Cambria Math" panose="02040503050406030204" pitchFamily="18" charset="0"/>
                              <a:ea typeface="Cambria Math" panose="02040503050406030204" pitchFamily="18" charset="0"/>
                            </a:rPr>
                            <m:t>𝐵</m:t>
                          </m:r>
                        </m:e>
                        <m:sup>
                          <m:r>
                            <a:rPr lang="es-CR" sz="2000" i="1">
                              <a:latin typeface="Cambria Math" panose="02040503050406030204" pitchFamily="18" charset="0"/>
                              <a:ea typeface="Cambria Math" panose="02040503050406030204" pitchFamily="18" charset="0"/>
                            </a:rPr>
                            <m:t>2</m:t>
                          </m:r>
                        </m:sup>
                      </m:sSup>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m:t>
                          </m:r>
                        </m:e>
                        <m:sub>
                          <m:r>
                            <a:rPr lang="es-CR" sz="2000" i="1">
                              <a:latin typeface="Cambria Math" panose="02040503050406030204" pitchFamily="18" charset="0"/>
                              <a:ea typeface="Cambria Math" panose="02040503050406030204" pitchFamily="18" charset="0"/>
                            </a:rPr>
                            <m:t>𝑝</m:t>
                          </m:r>
                        </m:sub>
                      </m:sSub>
                      <m:sSup>
                        <m:sSupPr>
                          <m:ctrlPr>
                            <a:rPr lang="es-CR" sz="2000" i="1">
                              <a:latin typeface="Cambria Math"/>
                              <a:ea typeface="Cambria Math" panose="02040503050406030204" pitchFamily="18" charset="0"/>
                            </a:rPr>
                          </m:ctrlPr>
                        </m:sSupPr>
                        <m:e>
                          <m:r>
                            <a:rPr lang="es-CR" sz="2000" i="1">
                              <a:latin typeface="Cambria Math" panose="02040503050406030204" pitchFamily="18" charset="0"/>
                              <a:ea typeface="Cambria Math" panose="02040503050406030204" pitchFamily="18" charset="0"/>
                            </a:rPr>
                            <m:t>𝐵</m:t>
                          </m:r>
                        </m:e>
                        <m:sup>
                          <m:r>
                            <a:rPr lang="es-CR" sz="2000" i="1">
                              <a:latin typeface="Cambria Math" panose="02040503050406030204" pitchFamily="18" charset="0"/>
                              <a:ea typeface="Cambria Math" panose="02040503050406030204" pitchFamily="18" charset="0"/>
                            </a:rPr>
                            <m:t>𝑝</m:t>
                          </m:r>
                        </m:sup>
                      </m:sSup>
                      <m:r>
                        <a:rPr lang="es-CR" sz="2000" i="1">
                          <a:latin typeface="Cambria Math" panose="02040503050406030204" pitchFamily="18" charset="0"/>
                          <a:ea typeface="Cambria Math" panose="02040503050406030204" pitchFamily="18" charset="0"/>
                        </a:rPr>
                        <m:t>)</m:t>
                      </m:r>
                    </m:oMath>
                  </m:oMathPara>
                </a14:m>
                <a:endParaRPr lang="es-CR" sz="2000" dirty="0">
                  <a:ea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s-CR" sz="2000" i="1">
                          <a:latin typeface="Cambria Math" panose="02040503050406030204" pitchFamily="18" charset="0"/>
                          <a:ea typeface="Cambria Math" panose="02040503050406030204" pitchFamily="18" charset="0"/>
                        </a:rPr>
                        <m:t>𝜗</m:t>
                      </m:r>
                      <m:d>
                        <m:dPr>
                          <m:ctrlPr>
                            <a:rPr lang="es-CR" sz="2000" i="1">
                              <a:latin typeface="Cambria Math"/>
                              <a:ea typeface="Cambria Math" panose="02040503050406030204" pitchFamily="18" charset="0"/>
                            </a:rPr>
                          </m:ctrlPr>
                        </m:dPr>
                        <m:e>
                          <m:r>
                            <a:rPr lang="es-CR" sz="2000" i="1">
                              <a:latin typeface="Cambria Math" panose="02040503050406030204" pitchFamily="18" charset="0"/>
                              <a:ea typeface="Cambria Math" panose="02040503050406030204" pitchFamily="18" charset="0"/>
                            </a:rPr>
                            <m:t>𝐵</m:t>
                          </m:r>
                        </m:e>
                      </m:d>
                      <m:r>
                        <a:rPr lang="es-CR" sz="2000" i="1">
                          <a:latin typeface="Cambria Math" panose="02040503050406030204" pitchFamily="18" charset="0"/>
                          <a:ea typeface="Cambria Math" panose="02040503050406030204" pitchFamily="18" charset="0"/>
                        </a:rPr>
                        <m:t>=(1−</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𝜗</m:t>
                          </m:r>
                        </m:e>
                        <m:sub>
                          <m:r>
                            <a:rPr lang="es-CR" sz="2000" i="1">
                              <a:latin typeface="Cambria Math" panose="02040503050406030204" pitchFamily="18" charset="0"/>
                              <a:ea typeface="Cambria Math" panose="02040503050406030204" pitchFamily="18" charset="0"/>
                            </a:rPr>
                            <m:t>1</m:t>
                          </m:r>
                        </m:sub>
                      </m:sSub>
                      <m:r>
                        <a:rPr lang="es-CR" sz="2000" i="1">
                          <a:latin typeface="Cambria Math" panose="02040503050406030204" pitchFamily="18" charset="0"/>
                          <a:ea typeface="Cambria Math" panose="02040503050406030204" pitchFamily="18" charset="0"/>
                        </a:rPr>
                        <m:t>𝐵</m:t>
                      </m:r>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𝜗</m:t>
                          </m:r>
                        </m:e>
                        <m:sub>
                          <m:r>
                            <a:rPr lang="es-CR" sz="2000" i="1">
                              <a:latin typeface="Cambria Math" panose="02040503050406030204" pitchFamily="18" charset="0"/>
                              <a:ea typeface="Cambria Math" panose="02040503050406030204" pitchFamily="18" charset="0"/>
                            </a:rPr>
                            <m:t>2</m:t>
                          </m:r>
                        </m:sub>
                      </m:sSub>
                      <m:sSup>
                        <m:sSupPr>
                          <m:ctrlPr>
                            <a:rPr lang="es-CR" sz="2000" i="1">
                              <a:latin typeface="Cambria Math"/>
                              <a:ea typeface="Cambria Math" panose="02040503050406030204" pitchFamily="18" charset="0"/>
                            </a:rPr>
                          </m:ctrlPr>
                        </m:sSupPr>
                        <m:e>
                          <m:r>
                            <a:rPr lang="es-CR" sz="2000" i="1">
                              <a:latin typeface="Cambria Math" panose="02040503050406030204" pitchFamily="18" charset="0"/>
                              <a:ea typeface="Cambria Math" panose="02040503050406030204" pitchFamily="18" charset="0"/>
                            </a:rPr>
                            <m:t>𝐵</m:t>
                          </m:r>
                        </m:e>
                        <m:sup>
                          <m:r>
                            <a:rPr lang="es-CR" sz="2000" i="1">
                              <a:latin typeface="Cambria Math" panose="02040503050406030204" pitchFamily="18" charset="0"/>
                              <a:ea typeface="Cambria Math" panose="02040503050406030204" pitchFamily="18" charset="0"/>
                            </a:rPr>
                            <m:t>2</m:t>
                          </m:r>
                        </m:sup>
                      </m:sSup>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𝜗</m:t>
                          </m:r>
                        </m:e>
                        <m:sub>
                          <m:r>
                            <a:rPr lang="es-CR" sz="2000" i="1">
                              <a:latin typeface="Cambria Math" panose="02040503050406030204" pitchFamily="18" charset="0"/>
                              <a:ea typeface="Cambria Math" panose="02040503050406030204" pitchFamily="18" charset="0"/>
                            </a:rPr>
                            <m:t>𝑞</m:t>
                          </m:r>
                        </m:sub>
                      </m:sSub>
                      <m:sSup>
                        <m:sSupPr>
                          <m:ctrlPr>
                            <a:rPr lang="es-CR" sz="2000" i="1">
                              <a:latin typeface="Cambria Math"/>
                              <a:ea typeface="Cambria Math" panose="02040503050406030204" pitchFamily="18" charset="0"/>
                            </a:rPr>
                          </m:ctrlPr>
                        </m:sSupPr>
                        <m:e>
                          <m:r>
                            <a:rPr lang="es-CR" sz="2000" i="1">
                              <a:latin typeface="Cambria Math" panose="02040503050406030204" pitchFamily="18" charset="0"/>
                              <a:ea typeface="Cambria Math" panose="02040503050406030204" pitchFamily="18" charset="0"/>
                            </a:rPr>
                            <m:t>𝐵</m:t>
                          </m:r>
                        </m:e>
                        <m:sup>
                          <m:r>
                            <a:rPr lang="es-CR" sz="2000" i="1">
                              <a:latin typeface="Cambria Math" panose="02040503050406030204" pitchFamily="18" charset="0"/>
                              <a:ea typeface="Cambria Math" panose="02040503050406030204" pitchFamily="18" charset="0"/>
                            </a:rPr>
                            <m:t>𝑞</m:t>
                          </m:r>
                        </m:sup>
                      </m:sSup>
                      <m:r>
                        <a:rPr lang="es-CR" sz="2000" i="1">
                          <a:latin typeface="Cambria Math" panose="02040503050406030204" pitchFamily="18" charset="0"/>
                          <a:ea typeface="Cambria Math" panose="02040503050406030204" pitchFamily="18" charset="0"/>
                        </a:rPr>
                        <m:t>)</m:t>
                      </m:r>
                    </m:oMath>
                  </m:oMathPara>
                </a14:m>
                <a:endParaRPr lang="es-CR" sz="2000" dirty="0"/>
              </a:p>
              <a:p>
                <a:pPr marL="0" indent="0">
                  <a:buNone/>
                </a:pPr>
                <a:endParaRPr lang="es-CR" sz="2000" dirty="0">
                  <a:latin typeface="Cambria Math" panose="02040503050406030204" pitchFamily="18" charset="0"/>
                  <a:ea typeface="Cambria Math" panose="02040503050406030204" pitchFamily="18" charset="0"/>
                </a:endParaRPr>
              </a:p>
              <a:p>
                <a:pPr marL="0" indent="0">
                  <a:buNone/>
                </a:pPr>
                <a:r>
                  <a:rPr lang="es-CR" sz="2000" dirty="0">
                    <a:latin typeface="Cambria Math" panose="02040503050406030204" pitchFamily="18" charset="0"/>
                    <a:ea typeface="Cambria Math" panose="02040503050406030204" pitchFamily="18" charset="0"/>
                  </a:rPr>
                  <a:t>Se imponen las condiciones habituales:</a:t>
                </a:r>
              </a:p>
              <a:p>
                <a:r>
                  <a:rPr lang="es-CR" sz="2000" dirty="0">
                    <a:latin typeface="Cambria Math" panose="02040503050406030204" pitchFamily="18" charset="0"/>
                    <a:ea typeface="Cambria Math" panose="02040503050406030204" pitchFamily="18" charset="0"/>
                  </a:rPr>
                  <a:t>La estacionaridad: las raíces de </a:t>
                </a:r>
                <a14:m>
                  <m:oMath xmlns:m="http://schemas.openxmlformats.org/officeDocument/2006/math">
                    <m:r>
                      <a:rPr lang="es-CR" sz="2000" i="1">
                        <a:latin typeface="Cambria Math" panose="02040503050406030204" pitchFamily="18" charset="0"/>
                        <a:ea typeface="Cambria Math" panose="02040503050406030204" pitchFamily="18" charset="0"/>
                      </a:rPr>
                      <m:t>∅(</m:t>
                    </m:r>
                    <m:r>
                      <a:rPr lang="es-CR" sz="2000" i="1">
                        <a:latin typeface="Cambria Math" panose="02040503050406030204" pitchFamily="18" charset="0"/>
                        <a:ea typeface="Cambria Math" panose="02040503050406030204" pitchFamily="18" charset="0"/>
                      </a:rPr>
                      <m:t>𝐵</m:t>
                    </m:r>
                    <m:r>
                      <a:rPr lang="es-CR" sz="2000" i="1">
                        <a:latin typeface="Cambria Math" panose="02040503050406030204" pitchFamily="18" charset="0"/>
                        <a:ea typeface="Cambria Math" panose="02040503050406030204" pitchFamily="18" charset="0"/>
                      </a:rPr>
                      <m:t>)</m:t>
                    </m:r>
                  </m:oMath>
                </a14:m>
                <a:r>
                  <a:rPr lang="es-CR" sz="2000" dirty="0">
                    <a:latin typeface="Cambria Math" panose="02040503050406030204" pitchFamily="18" charset="0"/>
                    <a:ea typeface="Cambria Math" panose="02040503050406030204" pitchFamily="18" charset="0"/>
                  </a:rPr>
                  <a:t> son exteriores al circulo unitario, de manera que </a:t>
                </a:r>
                <a14:m>
                  <m:oMath xmlns:m="http://schemas.openxmlformats.org/officeDocument/2006/math">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𝑢</m:t>
                        </m:r>
                      </m:e>
                      <m:sub>
                        <m:r>
                          <a:rPr lang="es-CR" sz="2000" i="1">
                            <a:latin typeface="Cambria Math" panose="02040503050406030204" pitchFamily="18" charset="0"/>
                            <a:ea typeface="Cambria Math" panose="02040503050406030204" pitchFamily="18" charset="0"/>
                          </a:rPr>
                          <m:t>𝑡</m:t>
                        </m:r>
                      </m:sub>
                    </m:sSub>
                  </m:oMath>
                </a14:m>
                <a:r>
                  <a:rPr lang="es-CR" sz="2000" dirty="0">
                    <a:latin typeface="Cambria Math" panose="02040503050406030204" pitchFamily="18" charset="0"/>
                    <a:ea typeface="Cambria Math" panose="02040503050406030204" pitchFamily="18" charset="0"/>
                  </a:rPr>
                  <a:t> es una innovación.</a:t>
                </a:r>
              </a:p>
              <a:p>
                <a:r>
                  <a:rPr lang="es-CR" sz="2000" dirty="0">
                    <a:latin typeface="Cambria Math" panose="02040503050406030204" pitchFamily="18" charset="0"/>
                    <a:ea typeface="Cambria Math" panose="02040503050406030204" pitchFamily="18" charset="0"/>
                  </a:rPr>
                  <a:t>La inversibilidad: las raíces de </a:t>
                </a:r>
                <a14:m>
                  <m:oMath xmlns:m="http://schemas.openxmlformats.org/officeDocument/2006/math">
                    <m:r>
                      <a:rPr lang="es-CR" sz="2000" i="1">
                        <a:latin typeface="Cambria Math" panose="02040503050406030204" pitchFamily="18" charset="0"/>
                        <a:ea typeface="Cambria Math" panose="02040503050406030204" pitchFamily="18" charset="0"/>
                      </a:rPr>
                      <m:t>𝜗</m:t>
                    </m:r>
                    <m:r>
                      <a:rPr lang="es-CR" sz="2000" i="1">
                        <a:latin typeface="Cambria Math" panose="02040503050406030204" pitchFamily="18" charset="0"/>
                        <a:ea typeface="Cambria Math" panose="02040503050406030204" pitchFamily="18" charset="0"/>
                      </a:rPr>
                      <m:t>(</m:t>
                    </m:r>
                    <m:r>
                      <a:rPr lang="es-CR" sz="2000" i="1">
                        <a:latin typeface="Cambria Math" panose="02040503050406030204" pitchFamily="18" charset="0"/>
                        <a:ea typeface="Cambria Math" panose="02040503050406030204" pitchFamily="18" charset="0"/>
                      </a:rPr>
                      <m:t>𝐵</m:t>
                    </m:r>
                    <m:r>
                      <a:rPr lang="es-CR" sz="2000" i="1">
                        <a:latin typeface="Cambria Math" panose="02040503050406030204" pitchFamily="18" charset="0"/>
                        <a:ea typeface="Cambria Math" panose="02040503050406030204" pitchFamily="18" charset="0"/>
                      </a:rPr>
                      <m:t>) </m:t>
                    </m:r>
                  </m:oMath>
                </a14:m>
                <a:r>
                  <a:rPr lang="es-CR" sz="2000" dirty="0">
                    <a:latin typeface="Cambria Math" panose="02040503050406030204" pitchFamily="18" charset="0"/>
                    <a:ea typeface="Cambria Math" panose="02040503050406030204" pitchFamily="18" charset="0"/>
                  </a:rPr>
                  <a:t>son exteriores al circulo unitario.</a:t>
                </a:r>
              </a:p>
              <a:p>
                <a:pPr marL="0" indent="0">
                  <a:buNone/>
                </a:pPr>
                <a:r>
                  <a:rPr lang="es-CR" sz="2000" dirty="0">
                    <a:ea typeface="Cambria Math" panose="02040503050406030204" pitchFamily="18" charset="0"/>
                  </a:rPr>
                  <a:t>La función de auto-covariancia se obtiene de la siguiente forma:</a:t>
                </a:r>
              </a:p>
              <a:p>
                <a:pPr marL="0" indent="0">
                  <a:buNone/>
                </a:pPr>
                <a:endParaRPr lang="es-CR" sz="20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0" y="747346"/>
                <a:ext cx="12192000" cy="6110653"/>
              </a:xfrm>
              <a:blipFill>
                <a:blip r:embed="rId2"/>
                <a:stretch>
                  <a:fillRect l="-500" t="-1098"/>
                </a:stretch>
              </a:blipFill>
            </p:spPr>
            <p:txBody>
              <a:bodyPr/>
              <a:lstStyle/>
              <a:p>
                <a:r>
                  <a:rPr lang="es-CR">
                    <a:noFill/>
                  </a:rPr>
                  <a:t> </a:t>
                </a:r>
              </a:p>
            </p:txBody>
          </p:sp>
        </mc:Fallback>
      </mc:AlternateContent>
      <p:sp>
        <p:nvSpPr>
          <p:cNvPr id="4" name="Título 1"/>
          <p:cNvSpPr txBox="1">
            <a:spLocks/>
          </p:cNvSpPr>
          <p:nvPr/>
        </p:nvSpPr>
        <p:spPr>
          <a:xfrm>
            <a:off x="134816" y="17585"/>
            <a:ext cx="11980984" cy="7297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Identificación : los procesos ARMA(</a:t>
            </a:r>
            <a:r>
              <a:rPr lang="es-CR" dirty="0" err="1"/>
              <a:t>p,q</a:t>
            </a:r>
            <a:r>
              <a:rPr lang="es-CR" dirty="0"/>
              <a:t>)</a:t>
            </a:r>
          </a:p>
        </p:txBody>
      </p:sp>
      <p:pic>
        <p:nvPicPr>
          <p:cNvPr id="5" name="Imagen 4">
            <a:extLst>
              <a:ext uri="{FF2B5EF4-FFF2-40B4-BE49-F238E27FC236}">
                <a16:creationId xmlns:a16="http://schemas.microsoft.com/office/drawing/2014/main" xmlns="" id="{A60298D0-C5EE-4C75-9BB4-1C0C2520614A}"/>
              </a:ext>
            </a:extLst>
          </p:cNvPr>
          <p:cNvPicPr>
            <a:picLocks noChangeAspect="1"/>
          </p:cNvPicPr>
          <p:nvPr/>
        </p:nvPicPr>
        <p:blipFill>
          <a:blip r:embed="rId3" cstate="print"/>
          <a:stretch>
            <a:fillRect/>
          </a:stretch>
        </p:blipFill>
        <p:spPr>
          <a:xfrm>
            <a:off x="2834440" y="5289178"/>
            <a:ext cx="7188792" cy="1455011"/>
          </a:xfrm>
          <a:prstGeom prst="rect">
            <a:avLst/>
          </a:prstGeom>
        </p:spPr>
      </p:pic>
    </p:spTree>
    <p:extLst>
      <p:ext uri="{BB962C8B-B14F-4D97-AF65-F5344CB8AC3E}">
        <p14:creationId xmlns:p14="http://schemas.microsoft.com/office/powerpoint/2010/main" val="3184067349"/>
      </p:ext>
    </p:extLst>
  </p:cSld>
  <p:clrMapOvr>
    <a:masterClrMapping/>
  </p:clrMapOvr>
  <p:transition spd="slow">
    <p:wip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34816" y="17585"/>
            <a:ext cx="11980984" cy="7297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Identificación : los procesos ARMA(</a:t>
            </a:r>
            <a:r>
              <a:rPr lang="es-CR" dirty="0" err="1"/>
              <a:t>p,q</a:t>
            </a:r>
            <a:r>
              <a:rPr lang="es-CR" dirty="0"/>
              <a:t>)</a:t>
            </a:r>
          </a:p>
        </p:txBody>
      </p:sp>
      <p:pic>
        <p:nvPicPr>
          <p:cNvPr id="6" name="Marcador de contenido 5">
            <a:extLst>
              <a:ext uri="{FF2B5EF4-FFF2-40B4-BE49-F238E27FC236}">
                <a16:creationId xmlns:a16="http://schemas.microsoft.com/office/drawing/2014/main" xmlns="" id="{BAB8B009-C82D-4BFE-9A91-8E8AF93F9767}"/>
              </a:ext>
            </a:extLst>
          </p:cNvPr>
          <p:cNvPicPr>
            <a:picLocks noGrp="1" noChangeAspect="1"/>
          </p:cNvPicPr>
          <p:nvPr>
            <p:ph idx="1"/>
          </p:nvPr>
        </p:nvPicPr>
        <p:blipFill>
          <a:blip r:embed="rId2" cstate="print"/>
          <a:stretch>
            <a:fillRect/>
          </a:stretch>
        </p:blipFill>
        <p:spPr>
          <a:xfrm>
            <a:off x="2925609" y="1021014"/>
            <a:ext cx="6399398" cy="3375139"/>
          </a:xfrm>
          <a:prstGeom prst="rect">
            <a:avLst/>
          </a:prstGeom>
        </p:spPr>
      </p:pic>
      <mc:AlternateContent xmlns:mc="http://schemas.openxmlformats.org/markup-compatibility/2006" xmlns:a14="http://schemas.microsoft.com/office/drawing/2010/main">
        <mc:Choice Requires="a14">
          <p:sp>
            <p:nvSpPr>
              <p:cNvPr id="7" name="Rectángulo 6"/>
              <p:cNvSpPr/>
              <p:nvPr/>
            </p:nvSpPr>
            <p:spPr>
              <a:xfrm>
                <a:off x="200630" y="4916004"/>
                <a:ext cx="8336700" cy="369332"/>
              </a:xfrm>
              <a:prstGeom prst="rect">
                <a:avLst/>
              </a:prstGeom>
            </p:spPr>
            <p:txBody>
              <a:bodyPr wrap="square">
                <a:spAutoFit/>
              </a:bodyPr>
              <a:lstStyle/>
              <a:p>
                <a:r>
                  <a:rPr lang="es-CR" dirty="0"/>
                  <a:t>Dado que, </a:t>
                </a:r>
                <a14:m>
                  <m:oMath xmlns:m="http://schemas.openxmlformats.org/officeDocument/2006/math">
                    <m:r>
                      <a:rPr lang="es-CR" i="1" dirty="0" smtClean="0">
                        <a:latin typeface="Cambria Math" panose="02040503050406030204" pitchFamily="18" charset="0"/>
                      </a:rPr>
                      <m:t>𝑘</m:t>
                    </m:r>
                    <m:r>
                      <a:rPr lang="es-CR" i="1" dirty="0" smtClean="0">
                        <a:latin typeface="Cambria Math" panose="02040503050406030204" pitchFamily="18" charset="0"/>
                      </a:rPr>
                      <m:t>&gt;</m:t>
                    </m:r>
                    <m:r>
                      <a:rPr lang="es-CR" i="1" dirty="0" smtClean="0">
                        <a:latin typeface="Cambria Math" panose="02040503050406030204" pitchFamily="18" charset="0"/>
                      </a:rPr>
                      <m:t>𝑞</m:t>
                    </m:r>
                  </m:oMath>
                </a14:m>
                <a:r>
                  <a:rPr lang="es-CR" dirty="0"/>
                  <a:t>, las auto-covariancias siguen la siguiente ecuación recurrente:</a:t>
                </a:r>
              </a:p>
            </p:txBody>
          </p:sp>
        </mc:Choice>
        <mc:Fallback xmlns="">
          <p:sp>
            <p:nvSpPr>
              <p:cNvPr id="7" name="Rectángulo 6"/>
              <p:cNvSpPr>
                <a:spLocks noRot="1" noChangeAspect="1" noMove="1" noResize="1" noEditPoints="1" noAdjustHandles="1" noChangeArrowheads="1" noChangeShapeType="1" noTextEdit="1"/>
              </p:cNvSpPr>
              <p:nvPr/>
            </p:nvSpPr>
            <p:spPr>
              <a:xfrm>
                <a:off x="200630" y="4916004"/>
                <a:ext cx="8336700" cy="369332"/>
              </a:xfrm>
              <a:prstGeom prst="rect">
                <a:avLst/>
              </a:prstGeom>
              <a:blipFill>
                <a:blip r:embed="rId3"/>
                <a:stretch>
                  <a:fillRect l="-658" t="-8197" b="-24590"/>
                </a:stretch>
              </a:blipFill>
            </p:spPr>
            <p:txBody>
              <a:bodyPr/>
              <a:lstStyle/>
              <a:p>
                <a:r>
                  <a:rPr lang="es-CR">
                    <a:noFill/>
                  </a:rPr>
                  <a:t> </a:t>
                </a:r>
              </a:p>
            </p:txBody>
          </p:sp>
        </mc:Fallback>
      </mc:AlternateContent>
      <p:pic>
        <p:nvPicPr>
          <p:cNvPr id="8" name="Imagen 7">
            <a:extLst>
              <a:ext uri="{FF2B5EF4-FFF2-40B4-BE49-F238E27FC236}">
                <a16:creationId xmlns:a16="http://schemas.microsoft.com/office/drawing/2014/main" xmlns="" id="{F9EEE3BE-CF78-44F1-B27A-15E3A7C9C74E}"/>
              </a:ext>
            </a:extLst>
          </p:cNvPr>
          <p:cNvPicPr>
            <a:picLocks noChangeAspect="1"/>
          </p:cNvPicPr>
          <p:nvPr/>
        </p:nvPicPr>
        <p:blipFill>
          <a:blip r:embed="rId4" cstate="print"/>
          <a:stretch>
            <a:fillRect/>
          </a:stretch>
        </p:blipFill>
        <p:spPr>
          <a:xfrm>
            <a:off x="3681658" y="5805187"/>
            <a:ext cx="3492756" cy="432048"/>
          </a:xfrm>
          <a:prstGeom prst="rect">
            <a:avLst/>
          </a:prstGeom>
        </p:spPr>
      </p:pic>
    </p:spTree>
    <p:extLst>
      <p:ext uri="{BB962C8B-B14F-4D97-AF65-F5344CB8AC3E}">
        <p14:creationId xmlns:p14="http://schemas.microsoft.com/office/powerpoint/2010/main" val="309101750"/>
      </p:ext>
    </p:extLst>
  </p:cSld>
  <p:clrMapOvr>
    <a:masterClrMapping/>
  </p:clrMapOvr>
  <p:transition spd="slow">
    <p:wip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0" y="867262"/>
                <a:ext cx="12192000" cy="5990737"/>
              </a:xfrm>
            </p:spPr>
            <p:txBody>
              <a:bodyPr>
                <a:normAutofit/>
              </a:bodyPr>
              <a:lstStyle/>
              <a:p>
                <a:pPr marL="0" indent="0">
                  <a:buNone/>
                </a:pPr>
                <a:r>
                  <a:rPr lang="es-CR" sz="2000" b="1" dirty="0"/>
                  <a:t>La función de auto-correlación total de un ARMA(</a:t>
                </a:r>
                <a:r>
                  <a:rPr lang="es-CR" sz="2000" b="1" dirty="0" err="1"/>
                  <a:t>p,q</a:t>
                </a:r>
                <a:r>
                  <a:rPr lang="es-CR" sz="2000" b="1" dirty="0"/>
                  <a:t>)</a:t>
                </a:r>
              </a:p>
              <a:p>
                <a:pPr marL="0" indent="0" algn="just">
                  <a:buNone/>
                </a:pPr>
                <a:r>
                  <a:rPr lang="es-CR" sz="2000" dirty="0"/>
                  <a:t>Según lo anterior, es fácil ver que los primeros </a:t>
                </a:r>
                <a14:m>
                  <m:oMath xmlns:m="http://schemas.openxmlformats.org/officeDocument/2006/math">
                    <m:r>
                      <a:rPr lang="es-CR" sz="2000" i="1" dirty="0">
                        <a:latin typeface="Cambria Math" panose="02040503050406030204" pitchFamily="18" charset="0"/>
                      </a:rPr>
                      <m:t>𝑞</m:t>
                    </m:r>
                  </m:oMath>
                </a14:m>
                <a:r>
                  <a:rPr lang="es-CR" sz="2000" dirty="0"/>
                  <a:t> coeficientes de la auto-correlación dependerá complejamente de los coeficientes phi y theta. Posteriormente, los elementos de esta función obedecen a la ecuación de recurrencia típica de un proceso </a:t>
                </a:r>
                <a14:m>
                  <m:oMath xmlns:m="http://schemas.openxmlformats.org/officeDocument/2006/math">
                    <m:r>
                      <a:rPr lang="es-CR" sz="2000" i="1" dirty="0">
                        <a:latin typeface="Cambria Math" panose="02040503050406030204" pitchFamily="18" charset="0"/>
                      </a:rPr>
                      <m:t>𝐴𝑅</m:t>
                    </m:r>
                    <m:r>
                      <a:rPr lang="es-CR" sz="2000" i="1" dirty="0">
                        <a:latin typeface="Cambria Math" panose="02040503050406030204" pitchFamily="18" charset="0"/>
                      </a:rPr>
                      <m:t>(</m:t>
                    </m:r>
                    <m:r>
                      <a:rPr lang="es-CR" sz="2000" i="1" dirty="0">
                        <a:latin typeface="Cambria Math" panose="02040503050406030204" pitchFamily="18" charset="0"/>
                      </a:rPr>
                      <m:t>𝑝</m:t>
                    </m:r>
                    <m:r>
                      <a:rPr lang="es-CR" sz="2000" i="1" dirty="0">
                        <a:latin typeface="Cambria Math" panose="02040503050406030204" pitchFamily="18" charset="0"/>
                      </a:rPr>
                      <m:t>)</m:t>
                    </m:r>
                  </m:oMath>
                </a14:m>
                <a:r>
                  <a:rPr lang="es-CR" sz="2000" dirty="0"/>
                  <a:t>:</a:t>
                </a:r>
              </a:p>
              <a:p>
                <a:pPr marL="0" indent="0" algn="just">
                  <a:buNone/>
                </a:pPr>
                <a:endParaRPr lang="es-CR" sz="2000" dirty="0"/>
              </a:p>
              <a:p>
                <a:pPr marL="0" indent="0" algn="just">
                  <a:buNone/>
                </a:pPr>
                <a:r>
                  <a:rPr lang="es-CR" sz="2000" dirty="0"/>
                  <a:t>Así pues, encontramos resultados ya vistos: una convergencia hacia cero, ligada a la condición de estacionariedad, dominada por exponenciales o sinusoides dependiendo de si las raíces del polinomio característico del componente AR son complejas.</a:t>
                </a:r>
              </a:p>
              <a:p>
                <a:pPr marL="0" indent="0">
                  <a:buNone/>
                </a:pPr>
                <a:endParaRPr lang="es-CR" sz="2000" b="1" dirty="0"/>
              </a:p>
              <a:p>
                <a:pPr marL="0" indent="0">
                  <a:buNone/>
                </a:pPr>
                <a:r>
                  <a:rPr lang="es-CR" sz="2000" b="1" dirty="0"/>
                  <a:t>La función de auto-correlación parcial de un ARMA(</a:t>
                </a:r>
                <a:r>
                  <a:rPr lang="es-CR" sz="2000" b="1" dirty="0" err="1"/>
                  <a:t>p,q</a:t>
                </a:r>
                <a:r>
                  <a:rPr lang="es-CR" sz="2000" b="1" dirty="0"/>
                  <a:t>)</a:t>
                </a:r>
              </a:p>
              <a:p>
                <a:pPr marL="0" indent="0" algn="just">
                  <a:buNone/>
                </a:pPr>
                <a:r>
                  <a:rPr lang="es-CR" sz="2000" dirty="0"/>
                  <a:t>Debido a la infinita representación </a:t>
                </a:r>
                <a:r>
                  <a:rPr lang="es-CR" sz="2000" dirty="0" err="1"/>
                  <a:t>autorregresiva</a:t>
                </a:r>
                <a:r>
                  <a:rPr lang="es-CR" sz="2000" dirty="0"/>
                  <a:t> cuya existencia está asegurada por las condiciones de inversibilidad, esta función también converge a cero. Ella se aproxima las evoluciones que caracterizan la función de autocorrelación parcial de un proceso MA puro. Sin embargo, sus elementos serán funciones complejas de los dos conjuntos de coeficientes phi y theta.</a:t>
                </a:r>
              </a:p>
              <a:p>
                <a:pPr marL="0" indent="0" algn="just">
                  <a:buNone/>
                </a:pPr>
                <a:endParaRPr lang="es-CR" sz="2000" dirty="0"/>
              </a:p>
              <a:p>
                <a:pPr marL="0" indent="0" algn="just">
                  <a:buNone/>
                </a:pPr>
                <a:r>
                  <a:rPr lang="es-CR" sz="2000" dirty="0"/>
                  <a:t>En la práctica, es fácil ver que la discriminación entre las funciones de autocorrelación parcial de una MA(q) y una ARMA(</a:t>
                </a:r>
                <a:r>
                  <a:rPr lang="es-CR" sz="2000" dirty="0" err="1"/>
                  <a:t>p,q</a:t>
                </a:r>
                <a:r>
                  <a:rPr lang="es-CR" sz="2000" dirty="0"/>
                  <a:t>) no es algo simple como hemos comprobado previamente en el caso del ARMA(1,1).</a:t>
                </a:r>
              </a:p>
              <a:p>
                <a:pPr marL="0" indent="0">
                  <a:buNone/>
                </a:pPr>
                <a:endParaRPr lang="es-CR" sz="2000" dirty="0"/>
              </a:p>
              <a:p>
                <a:pPr marL="0" indent="0">
                  <a:buNone/>
                </a:pPr>
                <a:endParaRPr lang="es-CR" sz="20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0" y="867262"/>
                <a:ext cx="12192000" cy="5990737"/>
              </a:xfrm>
              <a:blipFill>
                <a:blip r:embed="rId2"/>
                <a:stretch>
                  <a:fillRect l="-500" t="-1017" r="-500"/>
                </a:stretch>
              </a:blipFill>
            </p:spPr>
            <p:txBody>
              <a:bodyPr/>
              <a:lstStyle/>
              <a:p>
                <a:r>
                  <a:rPr lang="es-CR">
                    <a:noFill/>
                  </a:rPr>
                  <a:t> </a:t>
                </a:r>
              </a:p>
            </p:txBody>
          </p:sp>
        </mc:Fallback>
      </mc:AlternateContent>
      <p:sp>
        <p:nvSpPr>
          <p:cNvPr id="4" name="Título 1"/>
          <p:cNvSpPr txBox="1">
            <a:spLocks/>
          </p:cNvSpPr>
          <p:nvPr/>
        </p:nvSpPr>
        <p:spPr>
          <a:xfrm>
            <a:off x="134816" y="17585"/>
            <a:ext cx="11980984" cy="7297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Identificación : los procesos ARMA(</a:t>
            </a:r>
            <a:r>
              <a:rPr lang="es-CR" dirty="0" err="1"/>
              <a:t>p,q</a:t>
            </a:r>
            <a:r>
              <a:rPr lang="es-CR" dirty="0"/>
              <a:t>)</a:t>
            </a:r>
          </a:p>
        </p:txBody>
      </p:sp>
      <p:pic>
        <p:nvPicPr>
          <p:cNvPr id="5" name="Imagen 4">
            <a:extLst>
              <a:ext uri="{FF2B5EF4-FFF2-40B4-BE49-F238E27FC236}">
                <a16:creationId xmlns:a16="http://schemas.microsoft.com/office/drawing/2014/main" xmlns="" id="{C7C65D1C-0670-435E-B8E2-7C257CEB665E}"/>
              </a:ext>
            </a:extLst>
          </p:cNvPr>
          <p:cNvPicPr>
            <a:picLocks noChangeAspect="1"/>
          </p:cNvPicPr>
          <p:nvPr/>
        </p:nvPicPr>
        <p:blipFill>
          <a:blip r:embed="rId3" cstate="print"/>
          <a:stretch>
            <a:fillRect/>
          </a:stretch>
        </p:blipFill>
        <p:spPr>
          <a:xfrm>
            <a:off x="3613657" y="2036033"/>
            <a:ext cx="5023302" cy="538524"/>
          </a:xfrm>
          <a:prstGeom prst="rect">
            <a:avLst/>
          </a:prstGeom>
        </p:spPr>
      </p:pic>
      <p:pic>
        <p:nvPicPr>
          <p:cNvPr id="6" name="Imagen 5">
            <a:extLst>
              <a:ext uri="{FF2B5EF4-FFF2-40B4-BE49-F238E27FC236}">
                <a16:creationId xmlns:a16="http://schemas.microsoft.com/office/drawing/2014/main" xmlns="" id="{81312EA0-0D0D-49AC-A8C1-12FCE9C27495}"/>
              </a:ext>
            </a:extLst>
          </p:cNvPr>
          <p:cNvPicPr>
            <a:picLocks noChangeAspect="1"/>
          </p:cNvPicPr>
          <p:nvPr/>
        </p:nvPicPr>
        <p:blipFill>
          <a:blip r:embed="rId4" cstate="print"/>
          <a:stretch>
            <a:fillRect/>
          </a:stretch>
        </p:blipFill>
        <p:spPr>
          <a:xfrm>
            <a:off x="10045231" y="2134583"/>
            <a:ext cx="738497" cy="439974"/>
          </a:xfrm>
          <a:prstGeom prst="rect">
            <a:avLst/>
          </a:prstGeom>
        </p:spPr>
      </p:pic>
    </p:spTree>
    <p:extLst>
      <p:ext uri="{BB962C8B-B14F-4D97-AF65-F5344CB8AC3E}">
        <p14:creationId xmlns:p14="http://schemas.microsoft.com/office/powerpoint/2010/main" val="2108325451"/>
      </p:ext>
    </p:extLst>
  </p:cSld>
  <p:clrMapOvr>
    <a:masterClrMapping/>
  </p:clrMapOvr>
  <p:transition spd="slow">
    <p:wip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0" y="752963"/>
            <a:ext cx="12192000" cy="6105037"/>
          </a:xfrm>
        </p:spPr>
        <p:txBody>
          <a:bodyPr>
            <a:normAutofit/>
          </a:bodyPr>
          <a:lstStyle/>
          <a:p>
            <a:pPr marL="0" indent="0" algn="just">
              <a:buNone/>
            </a:pPr>
            <a:r>
              <a:rPr lang="es-CR" sz="2000" dirty="0"/>
              <a:t>En resumen, es posible presentar las principales características de las dos funciones autocorrelación, total y parcial, de los diversos procesos estacionarios hasta ahora considerado. Véase el siguiente cuadro resumen: </a:t>
            </a:r>
          </a:p>
          <a:p>
            <a:pPr marL="0" indent="0">
              <a:buNone/>
            </a:pPr>
            <a:endParaRPr lang="es-CR" sz="2000" dirty="0"/>
          </a:p>
          <a:p>
            <a:pPr marL="0" indent="0">
              <a:buNone/>
            </a:pPr>
            <a:endParaRPr lang="es-CR" sz="2000" dirty="0"/>
          </a:p>
          <a:p>
            <a:pPr marL="0" indent="0">
              <a:buNone/>
            </a:pPr>
            <a:endParaRPr lang="es-CR" sz="2000" dirty="0"/>
          </a:p>
          <a:p>
            <a:pPr marL="0" indent="0">
              <a:buNone/>
            </a:pPr>
            <a:endParaRPr lang="es-CR" sz="2000" dirty="0"/>
          </a:p>
          <a:p>
            <a:pPr marL="0" indent="0">
              <a:buNone/>
            </a:pPr>
            <a:endParaRPr lang="es-CR" sz="2000" dirty="0"/>
          </a:p>
          <a:p>
            <a:pPr marL="0" indent="0">
              <a:buNone/>
            </a:pPr>
            <a:endParaRPr lang="es-CR" sz="2000" dirty="0"/>
          </a:p>
          <a:p>
            <a:pPr marL="0" indent="0">
              <a:buNone/>
            </a:pPr>
            <a:endParaRPr lang="es-CR" sz="2000" dirty="0"/>
          </a:p>
          <a:p>
            <a:pPr marL="0" indent="0">
              <a:buNone/>
            </a:pPr>
            <a:endParaRPr lang="es-CR" sz="2000" dirty="0"/>
          </a:p>
          <a:p>
            <a:pPr marL="0" indent="0" algn="just">
              <a:buNone/>
            </a:pPr>
            <a:r>
              <a:rPr lang="es-CR" sz="2000" dirty="0"/>
              <a:t>Se resalta en particular la dualidad perfecta de los procesos MA y AR, dejando por una parte, la posibilidad de elegir entre una u otra representaciones y, por otro lado, seleccionar un orden </a:t>
            </a:r>
            <a:r>
              <a:rPr lang="es-CR" sz="2000" i="1" dirty="0"/>
              <a:t>p</a:t>
            </a:r>
            <a:r>
              <a:rPr lang="es-CR" sz="2000" dirty="0"/>
              <a:t> o </a:t>
            </a:r>
            <a:r>
              <a:rPr lang="es-CR" sz="2000" i="1" dirty="0"/>
              <a:t>q</a:t>
            </a:r>
            <a:r>
              <a:rPr lang="es-CR" sz="2000" dirty="0"/>
              <a:t> según sea el caso. Como ya se ha señalado, la selección de un proceso ARMA y, además, su </a:t>
            </a:r>
            <a:r>
              <a:rPr lang="es-CR" sz="2000" i="1" dirty="0"/>
              <a:t>p</a:t>
            </a:r>
            <a:r>
              <a:rPr lang="es-CR" sz="2000" dirty="0"/>
              <a:t> y </a:t>
            </a:r>
            <a:r>
              <a:rPr lang="es-CR" sz="2000" i="1" dirty="0"/>
              <a:t>q</a:t>
            </a:r>
            <a:r>
              <a:rPr lang="es-CR" sz="2000" dirty="0"/>
              <a:t> el examen visual de las dos funciones parece mucho más problemático.</a:t>
            </a:r>
          </a:p>
          <a:p>
            <a:pPr marL="0" indent="0" algn="just">
              <a:buNone/>
            </a:pPr>
            <a:r>
              <a:rPr lang="es-CR" sz="2000" dirty="0"/>
              <a:t>Es necesario continuar con la descripción de este último, que sin embargo sigue siendo útil, cuando se trata de identificar con medios de autocorrelaciones teóricas totales y parciales, pero de sus respectivas estimaciones, para continuar con los pasos de estimar los parámetros de por una parte, y la validación por otro lado.</a:t>
            </a:r>
          </a:p>
        </p:txBody>
      </p:sp>
      <p:sp>
        <p:nvSpPr>
          <p:cNvPr id="4" name="Título 1"/>
          <p:cNvSpPr txBox="1">
            <a:spLocks/>
          </p:cNvSpPr>
          <p:nvPr/>
        </p:nvSpPr>
        <p:spPr>
          <a:xfrm>
            <a:off x="0" y="17585"/>
            <a:ext cx="12192000" cy="729762"/>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Identificación : resumen final de los procesos ARMA(</a:t>
            </a:r>
            <a:r>
              <a:rPr lang="es-CR" dirty="0" err="1"/>
              <a:t>p,q</a:t>
            </a:r>
            <a:r>
              <a:rPr lang="es-CR" dirty="0"/>
              <a:t>)</a:t>
            </a:r>
          </a:p>
        </p:txBody>
      </p:sp>
      <p:graphicFrame>
        <p:nvGraphicFramePr>
          <p:cNvPr id="5" name="Tabla 4">
            <a:extLst>
              <a:ext uri="{FF2B5EF4-FFF2-40B4-BE49-F238E27FC236}">
                <a16:creationId xmlns:a16="http://schemas.microsoft.com/office/drawing/2014/main" xmlns="" id="{9941F70E-C012-4487-9276-421BEEFC742C}"/>
              </a:ext>
            </a:extLst>
          </p:cNvPr>
          <p:cNvGraphicFramePr>
            <a:graphicFrameLocks noGrp="1"/>
          </p:cNvGraphicFramePr>
          <p:nvPr>
            <p:extLst>
              <p:ext uri="{D42A27DB-BD31-4B8C-83A1-F6EECF244321}">
                <p14:modId xmlns:p14="http://schemas.microsoft.com/office/powerpoint/2010/main" val="832989402"/>
              </p:ext>
            </p:extLst>
          </p:nvPr>
        </p:nvGraphicFramePr>
        <p:xfrm>
          <a:off x="683440" y="1637893"/>
          <a:ext cx="10825119" cy="2769687"/>
        </p:xfrm>
        <a:graphic>
          <a:graphicData uri="http://schemas.openxmlformats.org/drawingml/2006/table">
            <a:tbl>
              <a:tblPr firstRow="1" bandRow="1">
                <a:tableStyleId>{5C22544A-7EE6-4342-B048-85BDC9FD1C3A}</a:tableStyleId>
              </a:tblPr>
              <a:tblGrid>
                <a:gridCol w="3608373">
                  <a:extLst>
                    <a:ext uri="{9D8B030D-6E8A-4147-A177-3AD203B41FA5}">
                      <a16:colId xmlns:a16="http://schemas.microsoft.com/office/drawing/2014/main" xmlns="" val="4197568423"/>
                    </a:ext>
                  </a:extLst>
                </a:gridCol>
                <a:gridCol w="3608373">
                  <a:extLst>
                    <a:ext uri="{9D8B030D-6E8A-4147-A177-3AD203B41FA5}">
                      <a16:colId xmlns:a16="http://schemas.microsoft.com/office/drawing/2014/main" xmlns="" val="2188488286"/>
                    </a:ext>
                  </a:extLst>
                </a:gridCol>
                <a:gridCol w="3608373">
                  <a:extLst>
                    <a:ext uri="{9D8B030D-6E8A-4147-A177-3AD203B41FA5}">
                      <a16:colId xmlns:a16="http://schemas.microsoft.com/office/drawing/2014/main" xmlns="" val="1517300474"/>
                    </a:ext>
                  </a:extLst>
                </a:gridCol>
              </a:tblGrid>
              <a:tr h="575127">
                <a:tc>
                  <a:txBody>
                    <a:bodyPr/>
                    <a:lstStyle/>
                    <a:p>
                      <a:pPr algn="l"/>
                      <a:r>
                        <a:rPr lang="es-CR" dirty="0"/>
                        <a:t>Proceso</a:t>
                      </a:r>
                    </a:p>
                  </a:txBody>
                  <a:tcPr/>
                </a:tc>
                <a:tc>
                  <a:txBody>
                    <a:bodyPr/>
                    <a:lstStyle/>
                    <a:p>
                      <a:pPr algn="ctr"/>
                      <a:r>
                        <a:rPr lang="es-CR" dirty="0"/>
                        <a:t>Auto-correlación total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R" dirty="0"/>
                        <a:t>Auto-correlación parcial</a:t>
                      </a:r>
                    </a:p>
                    <a:p>
                      <a:pPr algn="ctr"/>
                      <a:endParaRPr lang="es-CR" dirty="0"/>
                    </a:p>
                  </a:txBody>
                  <a:tcPr/>
                </a:tc>
                <a:extLst>
                  <a:ext uri="{0D108BD9-81ED-4DB2-BD59-A6C34878D82A}">
                    <a16:rowId xmlns:a16="http://schemas.microsoft.com/office/drawing/2014/main" xmlns="" val="709114247"/>
                  </a:ext>
                </a:extLst>
              </a:tr>
              <a:tr h="575127">
                <a:tc>
                  <a:txBody>
                    <a:bodyPr/>
                    <a:lstStyle/>
                    <a:p>
                      <a:pPr algn="l"/>
                      <a:r>
                        <a:rPr lang="es-CR" dirty="0"/>
                        <a:t>MA(q)</a:t>
                      </a:r>
                    </a:p>
                  </a:txBody>
                  <a:tcPr anchor="ctr"/>
                </a:tc>
                <a:tc>
                  <a:txBody>
                    <a:bodyPr/>
                    <a:lstStyle/>
                    <a:p>
                      <a:pPr algn="ctr"/>
                      <a:r>
                        <a:rPr lang="es-CR" dirty="0"/>
                        <a:t>Anulación después de los q primeros coeficientes</a:t>
                      </a:r>
                    </a:p>
                  </a:txBody>
                  <a:tcPr anchor="ctr"/>
                </a:tc>
                <a:tc>
                  <a:txBody>
                    <a:bodyPr/>
                    <a:lstStyle/>
                    <a:p>
                      <a:pPr algn="ctr"/>
                      <a:r>
                        <a:rPr lang="es-CR" dirty="0"/>
                        <a:t>Decrecimiento</a:t>
                      </a:r>
                    </a:p>
                  </a:txBody>
                  <a:tcPr anchor="ctr"/>
                </a:tc>
                <a:extLst>
                  <a:ext uri="{0D108BD9-81ED-4DB2-BD59-A6C34878D82A}">
                    <a16:rowId xmlns:a16="http://schemas.microsoft.com/office/drawing/2014/main" xmlns="" val="3143419546"/>
                  </a:ext>
                </a:extLst>
              </a:tr>
              <a:tr h="628434">
                <a:tc>
                  <a:txBody>
                    <a:bodyPr/>
                    <a:lstStyle/>
                    <a:p>
                      <a:pPr algn="l"/>
                      <a:r>
                        <a:rPr lang="es-CR" dirty="0"/>
                        <a:t>AR(p)</a:t>
                      </a:r>
                    </a:p>
                  </a:txBody>
                  <a:tcPr anchor="ctr"/>
                </a:tc>
                <a:tc>
                  <a:txBody>
                    <a:bodyPr/>
                    <a:lstStyle/>
                    <a:p>
                      <a:pPr algn="ctr"/>
                      <a:r>
                        <a:rPr lang="es-CR" dirty="0"/>
                        <a:t>Decrecimiento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R" dirty="0"/>
                        <a:t>Anulación después de los p primeros coeficientes</a:t>
                      </a:r>
                    </a:p>
                    <a:p>
                      <a:pPr algn="ctr"/>
                      <a:endParaRPr lang="es-CR" dirty="0"/>
                    </a:p>
                  </a:txBody>
                  <a:tcPr anchor="ctr"/>
                </a:tc>
                <a:extLst>
                  <a:ext uri="{0D108BD9-81ED-4DB2-BD59-A6C34878D82A}">
                    <a16:rowId xmlns:a16="http://schemas.microsoft.com/office/drawing/2014/main" xmlns="" val="3752916770"/>
                  </a:ext>
                </a:extLst>
              </a:tr>
              <a:tr h="575127">
                <a:tc>
                  <a:txBody>
                    <a:bodyPr/>
                    <a:lstStyle/>
                    <a:p>
                      <a:pPr algn="l"/>
                      <a:r>
                        <a:rPr lang="es-CR" dirty="0"/>
                        <a:t>ARMA(</a:t>
                      </a:r>
                      <a:r>
                        <a:rPr lang="es-CR" dirty="0" err="1"/>
                        <a:t>p,q</a:t>
                      </a:r>
                      <a:r>
                        <a:rPr lang="es-CR" dirty="0"/>
                        <a:t>)</a:t>
                      </a:r>
                    </a:p>
                  </a:txBody>
                  <a:tcPr anchor="ctr"/>
                </a:tc>
                <a:tc>
                  <a:txBody>
                    <a:bodyPr/>
                    <a:lstStyle/>
                    <a:p>
                      <a:pPr algn="ctr"/>
                      <a:r>
                        <a:rPr lang="es-CR" dirty="0"/>
                        <a:t>Decrecimiento </a:t>
                      </a:r>
                    </a:p>
                  </a:txBody>
                  <a:tcPr anchor="ctr"/>
                </a:tc>
                <a:tc>
                  <a:txBody>
                    <a:bodyPr/>
                    <a:lstStyle/>
                    <a:p>
                      <a:pPr algn="ctr"/>
                      <a:r>
                        <a:rPr lang="es-CR" dirty="0"/>
                        <a:t>Decrecimiento</a:t>
                      </a:r>
                    </a:p>
                  </a:txBody>
                  <a:tcPr anchor="ctr"/>
                </a:tc>
                <a:extLst>
                  <a:ext uri="{0D108BD9-81ED-4DB2-BD59-A6C34878D82A}">
                    <a16:rowId xmlns:a16="http://schemas.microsoft.com/office/drawing/2014/main" xmlns="" val="3343921286"/>
                  </a:ext>
                </a:extLst>
              </a:tr>
            </a:tbl>
          </a:graphicData>
        </a:graphic>
      </p:graphicFrame>
    </p:spTree>
    <p:extLst>
      <p:ext uri="{BB962C8B-B14F-4D97-AF65-F5344CB8AC3E}">
        <p14:creationId xmlns:p14="http://schemas.microsoft.com/office/powerpoint/2010/main" val="2968552122"/>
      </p:ext>
    </p:extLst>
  </p:cSld>
  <p:clrMapOvr>
    <a:masterClrMapping/>
  </p:clrMapOvr>
  <p:transition spd="slow">
    <p:wip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767858" y="31018"/>
            <a:ext cx="10515600" cy="936137"/>
          </a:xfrm>
        </p:spPr>
        <p:txBody>
          <a:bodyPr/>
          <a:lstStyle/>
          <a:p>
            <a:pPr algn="ctr"/>
            <a:r>
              <a:rPr lang="es-CR" dirty="0"/>
              <a:t>Índice</a:t>
            </a:r>
          </a:p>
        </p:txBody>
      </p:sp>
      <p:sp>
        <p:nvSpPr>
          <p:cNvPr id="9" name="Elipse 8"/>
          <p:cNvSpPr/>
          <p:nvPr/>
        </p:nvSpPr>
        <p:spPr>
          <a:xfrm>
            <a:off x="483578" y="1028702"/>
            <a:ext cx="852854" cy="84406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10" name="Rectángulo redondeado 9"/>
          <p:cNvSpPr/>
          <p:nvPr/>
        </p:nvSpPr>
        <p:spPr>
          <a:xfrm>
            <a:off x="1855178" y="967155"/>
            <a:ext cx="2681653" cy="967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Identificación y estimación de un proceso ARIMA</a:t>
            </a:r>
          </a:p>
        </p:txBody>
      </p:sp>
      <p:sp>
        <p:nvSpPr>
          <p:cNvPr id="2" name="Rectángulo redondeado 1"/>
          <p:cNvSpPr/>
          <p:nvPr/>
        </p:nvSpPr>
        <p:spPr>
          <a:xfrm>
            <a:off x="4888524" y="1160584"/>
            <a:ext cx="2365131" cy="6682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MA(q)</a:t>
            </a:r>
          </a:p>
        </p:txBody>
      </p:sp>
      <p:sp>
        <p:nvSpPr>
          <p:cNvPr id="11" name="Rectángulo redondeado 10"/>
          <p:cNvSpPr/>
          <p:nvPr/>
        </p:nvSpPr>
        <p:spPr>
          <a:xfrm>
            <a:off x="4888523" y="1960684"/>
            <a:ext cx="2365131" cy="6682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AR(p)</a:t>
            </a:r>
          </a:p>
        </p:txBody>
      </p:sp>
      <p:sp>
        <p:nvSpPr>
          <p:cNvPr id="12" name="Rectángulo redondeado 11"/>
          <p:cNvSpPr/>
          <p:nvPr/>
        </p:nvSpPr>
        <p:spPr>
          <a:xfrm>
            <a:off x="4888522" y="2760784"/>
            <a:ext cx="2365131" cy="6682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ARMA(</a:t>
            </a:r>
            <a:r>
              <a:rPr lang="es-CR" dirty="0" err="1"/>
              <a:t>p,q</a:t>
            </a:r>
            <a:r>
              <a:rPr lang="es-CR" dirty="0"/>
              <a:t>)</a:t>
            </a:r>
          </a:p>
        </p:txBody>
      </p:sp>
      <p:sp>
        <p:nvSpPr>
          <p:cNvPr id="13" name="Rectángulo redondeado 12"/>
          <p:cNvSpPr/>
          <p:nvPr/>
        </p:nvSpPr>
        <p:spPr>
          <a:xfrm>
            <a:off x="4888522" y="3560884"/>
            <a:ext cx="2365131" cy="6682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Identificación de procesos</a:t>
            </a:r>
          </a:p>
        </p:txBody>
      </p:sp>
    </p:spTree>
    <p:extLst>
      <p:ext uri="{BB962C8B-B14F-4D97-AF65-F5344CB8AC3E}">
        <p14:creationId xmlns:p14="http://schemas.microsoft.com/office/powerpoint/2010/main" val="3685110797"/>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0" y="4642"/>
            <a:ext cx="12192000" cy="857006"/>
          </a:xfrm>
        </p:spPr>
        <p:txBody>
          <a:bodyPr>
            <a:normAutofit fontScale="90000"/>
          </a:bodyPr>
          <a:lstStyle/>
          <a:p>
            <a:pPr algn="ctr"/>
            <a:r>
              <a:rPr lang="es-CR" sz="3600" dirty="0"/>
              <a:t>Fundamentos de la metodología de Box-Jenkins:  la serie cronológica</a:t>
            </a:r>
          </a:p>
        </p:txBody>
      </p:sp>
      <p:sp>
        <p:nvSpPr>
          <p:cNvPr id="5" name="2 Marcador de contenido"/>
          <p:cNvSpPr>
            <a:spLocks noGrp="1"/>
          </p:cNvSpPr>
          <p:nvPr>
            <p:ph idx="1"/>
          </p:nvPr>
        </p:nvSpPr>
        <p:spPr>
          <a:xfrm>
            <a:off x="1" y="908720"/>
            <a:ext cx="9803422" cy="5949280"/>
          </a:xfrm>
        </p:spPr>
        <p:txBody>
          <a:bodyPr>
            <a:normAutofit/>
          </a:bodyPr>
          <a:lstStyle/>
          <a:p>
            <a:pPr algn="just"/>
            <a:r>
              <a:rPr lang="es-CR" sz="2400" dirty="0"/>
              <a:t>El objetivo de esta sección es introducir y formalizar la noción de proceso temporal, y más particularmente la clase de procesos ARMA que son particularmente útiles para describir el comportamiento de las series temporales </a:t>
            </a:r>
            <a:r>
              <a:rPr lang="es-CR" sz="2400" dirty="0" err="1"/>
              <a:t>univariadas</a:t>
            </a:r>
            <a:r>
              <a:rPr lang="es-CR" sz="2400" dirty="0"/>
              <a:t>, al  identificar el proceso que les corresponde. </a:t>
            </a:r>
          </a:p>
          <a:p>
            <a:pPr algn="just"/>
            <a:endParaRPr lang="es-CR" sz="2400" dirty="0"/>
          </a:p>
          <a:p>
            <a:pPr algn="just"/>
            <a:r>
              <a:rPr lang="es-CR" sz="2400" dirty="0"/>
              <a:t>Para lo anterior, se deben introducir una serie de nociones esenciales para el análisis de las series cronológicas, y, ante todo, las nociones de estacionariedad, ruido blanco, la ecuación de Wold, y las autocorrelaciones totales y parciales.</a:t>
            </a:r>
          </a:p>
          <a:p>
            <a:pPr algn="just"/>
            <a:endParaRPr lang="es-CR" sz="2400" dirty="0"/>
          </a:p>
          <a:p>
            <a:pPr algn="just"/>
            <a:r>
              <a:rPr lang="es-CR" sz="2400" dirty="0"/>
              <a:t>El estudio de las series cronológicas mediante la metodología de Box-Jenkins se fundamenta en un cierto número de propiedades  probabilísticas, momentos teóricos, convergencias, distribuciones conjuntas y marginales, etc., que no se desarrollaran en su totalidad. Iniciemos volviendo a formalizar lo que entendemos por una serie temporal y la importancia de sus momento teóricos.</a:t>
            </a:r>
          </a:p>
          <a:p>
            <a:pPr algn="just"/>
            <a:endParaRPr lang="es-CR" sz="2400" dirty="0"/>
          </a:p>
        </p:txBody>
      </p:sp>
      <p:sp>
        <p:nvSpPr>
          <p:cNvPr id="2" name="AutoShape 2" descr="Related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sp>
        <p:nvSpPr>
          <p:cNvPr id="3" name="AutoShape 4" descr="Related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16390" name="Picture 6"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43417" y="4720937"/>
            <a:ext cx="1582882" cy="1582882"/>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8" descr="Image result for forecasti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sp>
        <p:nvSpPr>
          <p:cNvPr id="7" name="AutoShape 10" descr="Image result for forecasti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16398" name="Picture 14" descr="Image result for forecasti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266" t="12834" r="17066" b="17291"/>
          <a:stretch/>
        </p:blipFill>
        <p:spPr bwMode="auto">
          <a:xfrm>
            <a:off x="10045153" y="1278588"/>
            <a:ext cx="1979409" cy="1603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291401"/>
      </p:ext>
    </p:extLst>
  </p:cSld>
  <p:clrMapOvr>
    <a:masterClrMapping/>
  </p:clrMapOvr>
  <p:transition spd="slow">
    <p:wip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0" y="17585"/>
            <a:ext cx="12192000" cy="7297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Identificación: ¿cuál es el proceso?</a:t>
            </a:r>
          </a:p>
        </p:txBody>
      </p:sp>
      <p:pic>
        <p:nvPicPr>
          <p:cNvPr id="5" name="Imagen 4"/>
          <p:cNvPicPr>
            <a:picLocks noChangeAspect="1"/>
          </p:cNvPicPr>
          <p:nvPr/>
        </p:nvPicPr>
        <p:blipFill rotWithShape="1">
          <a:blip r:embed="rId3"/>
          <a:srcRect t="49792"/>
          <a:stretch/>
        </p:blipFill>
        <p:spPr>
          <a:xfrm>
            <a:off x="161907" y="1670538"/>
            <a:ext cx="11892347" cy="5081954"/>
          </a:xfrm>
          <a:prstGeom prst="rect">
            <a:avLst/>
          </a:prstGeom>
        </p:spPr>
      </p:pic>
      <p:sp>
        <p:nvSpPr>
          <p:cNvPr id="6" name="Marcador de contenido 2"/>
          <p:cNvSpPr>
            <a:spLocks noGrp="1"/>
          </p:cNvSpPr>
          <p:nvPr>
            <p:ph idx="1"/>
          </p:nvPr>
        </p:nvSpPr>
        <p:spPr>
          <a:xfrm>
            <a:off x="381714" y="888023"/>
            <a:ext cx="11672540" cy="5354515"/>
          </a:xfrm>
        </p:spPr>
        <p:txBody>
          <a:bodyPr>
            <a:normAutofit/>
          </a:bodyPr>
          <a:lstStyle/>
          <a:p>
            <a:pPr marL="0" indent="0" algn="just">
              <a:buNone/>
            </a:pPr>
            <a:r>
              <a:rPr lang="es-CR" sz="2000" dirty="0"/>
              <a:t>Este es un proceso generado mediante una simulación.  ¿Qué creen que es este proceso?</a:t>
            </a:r>
          </a:p>
          <a:p>
            <a:pPr marL="0" indent="0">
              <a:buNone/>
            </a:pPr>
            <a:endParaRPr lang="es-CR" sz="2000" dirty="0"/>
          </a:p>
          <a:p>
            <a:pPr marL="0" indent="0">
              <a:buNone/>
            </a:pPr>
            <a:endParaRPr lang="es-CR" sz="2000" dirty="0"/>
          </a:p>
          <a:p>
            <a:pPr marL="0" indent="0">
              <a:buNone/>
            </a:pPr>
            <a:endParaRPr lang="es-CR" sz="2000" dirty="0"/>
          </a:p>
          <a:p>
            <a:pPr marL="0" indent="0">
              <a:buNone/>
            </a:pPr>
            <a:endParaRPr lang="es-CR" sz="2000" dirty="0"/>
          </a:p>
          <a:p>
            <a:pPr marL="0" indent="0">
              <a:buNone/>
            </a:pPr>
            <a:endParaRPr lang="es-CR" sz="2000" dirty="0"/>
          </a:p>
          <a:p>
            <a:pPr marL="0" indent="0">
              <a:buNone/>
            </a:pPr>
            <a:endParaRPr lang="es-CR" sz="2000" dirty="0"/>
          </a:p>
          <a:p>
            <a:pPr marL="0" indent="0">
              <a:buNone/>
            </a:pPr>
            <a:endParaRPr lang="es-CR" sz="2000" dirty="0"/>
          </a:p>
          <a:p>
            <a:pPr marL="0" indent="0">
              <a:buNone/>
            </a:pPr>
            <a:endParaRPr lang="es-CR" sz="2000" dirty="0"/>
          </a:p>
        </p:txBody>
      </p:sp>
    </p:spTree>
    <p:extLst>
      <p:ext uri="{BB962C8B-B14F-4D97-AF65-F5344CB8AC3E}">
        <p14:creationId xmlns:p14="http://schemas.microsoft.com/office/powerpoint/2010/main" val="726155842"/>
      </p:ext>
    </p:extLst>
  </p:cSld>
  <p:clrMapOvr>
    <a:masterClrMapping/>
  </p:clrMapOvr>
  <p:transition spd="slow">
    <p:wip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0" y="17585"/>
            <a:ext cx="12192000" cy="7297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Identificación: ¿cuál es el proceso?</a:t>
            </a:r>
          </a:p>
        </p:txBody>
      </p:sp>
      <p:sp>
        <p:nvSpPr>
          <p:cNvPr id="5" name="Marcador de contenido 2"/>
          <p:cNvSpPr>
            <a:spLocks noGrp="1"/>
          </p:cNvSpPr>
          <p:nvPr>
            <p:ph idx="1"/>
          </p:nvPr>
        </p:nvSpPr>
        <p:spPr>
          <a:xfrm>
            <a:off x="381714" y="888023"/>
            <a:ext cx="11672540" cy="5354515"/>
          </a:xfrm>
        </p:spPr>
        <p:txBody>
          <a:bodyPr>
            <a:normAutofit/>
          </a:bodyPr>
          <a:lstStyle/>
          <a:p>
            <a:pPr marL="0" indent="0" algn="just">
              <a:buNone/>
            </a:pPr>
            <a:r>
              <a:rPr lang="es-CR" sz="2000" dirty="0"/>
              <a:t>Otro ejemplo. Este es un proceso generado mediante una simulación.  ¿Qué creen que es este proceso?</a:t>
            </a:r>
          </a:p>
          <a:p>
            <a:pPr marL="0" indent="0">
              <a:buNone/>
            </a:pPr>
            <a:endParaRPr lang="es-CR" sz="2000" dirty="0"/>
          </a:p>
          <a:p>
            <a:pPr marL="0" indent="0">
              <a:buNone/>
            </a:pPr>
            <a:endParaRPr lang="es-CR" sz="2000" dirty="0"/>
          </a:p>
          <a:p>
            <a:pPr marL="0" indent="0">
              <a:buNone/>
            </a:pPr>
            <a:endParaRPr lang="es-CR" sz="2000" dirty="0"/>
          </a:p>
          <a:p>
            <a:pPr marL="0" indent="0">
              <a:buNone/>
            </a:pPr>
            <a:endParaRPr lang="es-CR" sz="2000" dirty="0"/>
          </a:p>
          <a:p>
            <a:pPr marL="0" indent="0">
              <a:buNone/>
            </a:pPr>
            <a:endParaRPr lang="es-CR" sz="2000" dirty="0"/>
          </a:p>
          <a:p>
            <a:pPr marL="0" indent="0">
              <a:buNone/>
            </a:pPr>
            <a:endParaRPr lang="es-CR" sz="2000" dirty="0"/>
          </a:p>
          <a:p>
            <a:pPr marL="0" indent="0">
              <a:buNone/>
            </a:pPr>
            <a:endParaRPr lang="es-CR" sz="2000" dirty="0"/>
          </a:p>
          <a:p>
            <a:pPr marL="0" indent="0">
              <a:buNone/>
            </a:pPr>
            <a:endParaRPr lang="es-CR" sz="2000" dirty="0"/>
          </a:p>
        </p:txBody>
      </p:sp>
      <p:pic>
        <p:nvPicPr>
          <p:cNvPr id="2" name="Imagen 1"/>
          <p:cNvPicPr>
            <a:picLocks noChangeAspect="1"/>
          </p:cNvPicPr>
          <p:nvPr/>
        </p:nvPicPr>
        <p:blipFill rotWithShape="1">
          <a:blip r:embed="rId2"/>
          <a:srcRect t="49583"/>
          <a:stretch/>
        </p:blipFill>
        <p:spPr>
          <a:xfrm>
            <a:off x="381714" y="1934308"/>
            <a:ext cx="11428571" cy="4755377"/>
          </a:xfrm>
          <a:prstGeom prst="rect">
            <a:avLst/>
          </a:prstGeom>
        </p:spPr>
      </p:pic>
    </p:spTree>
    <p:extLst>
      <p:ext uri="{BB962C8B-B14F-4D97-AF65-F5344CB8AC3E}">
        <p14:creationId xmlns:p14="http://schemas.microsoft.com/office/powerpoint/2010/main" val="3427854804"/>
      </p:ext>
    </p:extLst>
  </p:cSld>
  <p:clrMapOvr>
    <a:masterClrMapping/>
  </p:clrMapOvr>
  <p:transition spd="slow">
    <p:wip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0" y="17585"/>
            <a:ext cx="12192000" cy="7297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Identificación: ¿cuál es el proceso?</a:t>
            </a:r>
          </a:p>
        </p:txBody>
      </p:sp>
      <p:sp>
        <p:nvSpPr>
          <p:cNvPr id="5" name="Marcador de contenido 2"/>
          <p:cNvSpPr>
            <a:spLocks noGrp="1"/>
          </p:cNvSpPr>
          <p:nvPr>
            <p:ph idx="1"/>
          </p:nvPr>
        </p:nvSpPr>
        <p:spPr>
          <a:xfrm>
            <a:off x="381714" y="888023"/>
            <a:ext cx="11672540" cy="5354515"/>
          </a:xfrm>
        </p:spPr>
        <p:txBody>
          <a:bodyPr>
            <a:normAutofit/>
          </a:bodyPr>
          <a:lstStyle/>
          <a:p>
            <a:pPr marL="0" indent="0" algn="just">
              <a:buNone/>
            </a:pPr>
            <a:r>
              <a:rPr lang="es-CR" sz="2000" dirty="0"/>
              <a:t>Por último. Este es un proceso generado mediante una simulación.  ¿Qué creen que es este proceso?</a:t>
            </a:r>
          </a:p>
          <a:p>
            <a:pPr marL="0" indent="0">
              <a:buNone/>
            </a:pPr>
            <a:endParaRPr lang="es-CR" sz="2000" dirty="0"/>
          </a:p>
          <a:p>
            <a:pPr marL="0" indent="0">
              <a:buNone/>
            </a:pPr>
            <a:endParaRPr lang="es-CR" sz="2000" dirty="0"/>
          </a:p>
          <a:p>
            <a:pPr marL="0" indent="0">
              <a:buNone/>
            </a:pPr>
            <a:endParaRPr lang="es-CR" sz="2000" dirty="0"/>
          </a:p>
          <a:p>
            <a:pPr marL="0" indent="0">
              <a:buNone/>
            </a:pPr>
            <a:endParaRPr lang="es-CR" sz="2000" dirty="0"/>
          </a:p>
          <a:p>
            <a:pPr marL="0" indent="0">
              <a:buNone/>
            </a:pPr>
            <a:endParaRPr lang="es-CR" sz="2000" dirty="0"/>
          </a:p>
          <a:p>
            <a:pPr marL="0" indent="0">
              <a:buNone/>
            </a:pPr>
            <a:endParaRPr lang="es-CR" sz="2000" dirty="0"/>
          </a:p>
          <a:p>
            <a:pPr marL="0" indent="0">
              <a:buNone/>
            </a:pPr>
            <a:endParaRPr lang="es-CR" sz="2000" dirty="0"/>
          </a:p>
          <a:p>
            <a:pPr marL="0" indent="0">
              <a:buNone/>
            </a:pPr>
            <a:endParaRPr lang="es-CR" sz="2000" dirty="0"/>
          </a:p>
        </p:txBody>
      </p:sp>
      <p:pic>
        <p:nvPicPr>
          <p:cNvPr id="2" name="Imagen 1"/>
          <p:cNvPicPr>
            <a:picLocks noChangeAspect="1"/>
          </p:cNvPicPr>
          <p:nvPr/>
        </p:nvPicPr>
        <p:blipFill rotWithShape="1">
          <a:blip r:embed="rId2"/>
          <a:srcRect t="49583"/>
          <a:stretch/>
        </p:blipFill>
        <p:spPr>
          <a:xfrm>
            <a:off x="381714" y="1679331"/>
            <a:ext cx="11428571" cy="4897313"/>
          </a:xfrm>
          <a:prstGeom prst="rect">
            <a:avLst/>
          </a:prstGeom>
        </p:spPr>
      </p:pic>
    </p:spTree>
    <p:extLst>
      <p:ext uri="{BB962C8B-B14F-4D97-AF65-F5344CB8AC3E}">
        <p14:creationId xmlns:p14="http://schemas.microsoft.com/office/powerpoint/2010/main" val="1048737131"/>
      </p:ext>
    </p:extLst>
  </p:cSld>
  <p:clrMapOvr>
    <a:masterClrMapping/>
  </p:clrMapOvr>
  <p:transition spd="slow">
    <p:wip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0" y="867263"/>
                <a:ext cx="11931162" cy="5990737"/>
              </a:xfrm>
            </p:spPr>
            <p:txBody>
              <a:bodyPr>
                <a:normAutofit/>
              </a:bodyPr>
              <a:lstStyle/>
              <a:p>
                <a:pPr marL="0" indent="0" algn="just">
                  <a:buNone/>
                </a:pPr>
                <a:r>
                  <a:rPr lang="es-CR" sz="2000" dirty="0"/>
                  <a:t>En la identificación del modelo, partimos de una serie </a:t>
                </a:r>
                <a14:m>
                  <m:oMath xmlns:m="http://schemas.openxmlformats.org/officeDocument/2006/math">
                    <m:sSub>
                      <m:sSubPr>
                        <m:ctrlPr>
                          <a:rPr lang="es-CR" sz="2000" b="0" i="1" smtClean="0">
                            <a:latin typeface="Cambria Math"/>
                          </a:rPr>
                        </m:ctrlPr>
                      </m:sSubPr>
                      <m:e>
                        <m:r>
                          <a:rPr lang="es-CR" sz="2000" b="0" i="1" smtClean="0">
                            <a:latin typeface="Cambria Math" panose="02040503050406030204" pitchFamily="18" charset="0"/>
                          </a:rPr>
                          <m:t>𝑦</m:t>
                        </m:r>
                      </m:e>
                      <m:sub>
                        <m:r>
                          <a:rPr lang="es-CR" sz="2000" b="0" i="1" smtClean="0">
                            <a:latin typeface="Cambria Math" panose="02040503050406030204" pitchFamily="18" charset="0"/>
                          </a:rPr>
                          <m:t>𝑡</m:t>
                        </m:r>
                      </m:sub>
                    </m:sSub>
                  </m:oMath>
                </a14:m>
                <a:r>
                  <a:rPr lang="es-CR" sz="2000" dirty="0"/>
                  <a:t> que no es estacionaria, para luego de haber aplicado las diferenciaciones y el log, llegar a una serie </a:t>
                </a:r>
                <a14:m>
                  <m:oMath xmlns:m="http://schemas.openxmlformats.org/officeDocument/2006/math">
                    <m:sSub>
                      <m:sSubPr>
                        <m:ctrlPr>
                          <a:rPr lang="es-CR" sz="2000" i="1">
                            <a:latin typeface="Cambria Math"/>
                          </a:rPr>
                        </m:ctrlPr>
                      </m:sSubPr>
                      <m:e>
                        <m:r>
                          <a:rPr lang="es-CR" sz="2000" b="0" i="1" smtClean="0">
                            <a:latin typeface="Cambria Math" panose="02040503050406030204" pitchFamily="18" charset="0"/>
                          </a:rPr>
                          <m:t>𝑥</m:t>
                        </m:r>
                      </m:e>
                      <m:sub>
                        <m:r>
                          <a:rPr lang="es-CR" sz="2000" i="1">
                            <a:latin typeface="Cambria Math" panose="02040503050406030204" pitchFamily="18" charset="0"/>
                          </a:rPr>
                          <m:t>𝑡</m:t>
                        </m:r>
                      </m:sub>
                    </m:sSub>
                  </m:oMath>
                </a14:m>
                <a:r>
                  <a:rPr lang="es-CR" sz="2000" dirty="0"/>
                  <a:t> que si lo es. En este proceso, debemos hacer un correcto análisis del correlograma para así determinar o identificar un posible modelo </a:t>
                </a:r>
                <a14:m>
                  <m:oMath xmlns:m="http://schemas.openxmlformats.org/officeDocument/2006/math">
                    <m:r>
                      <a:rPr lang="es-CR" sz="2000" i="1" dirty="0" smtClean="0">
                        <a:latin typeface="Cambria Math" panose="02040503050406030204" pitchFamily="18" charset="0"/>
                      </a:rPr>
                      <m:t>𝐴𝑅𝐼𝑀𝐴</m:t>
                    </m:r>
                    <m:r>
                      <a:rPr lang="es-CR" sz="2000" i="1" dirty="0" smtClean="0">
                        <a:latin typeface="Cambria Math" panose="02040503050406030204" pitchFamily="18" charset="0"/>
                      </a:rPr>
                      <m:t> </m:t>
                    </m:r>
                    <m:d>
                      <m:dPr>
                        <m:ctrlPr>
                          <a:rPr lang="es-CR" sz="2000" b="0" i="1" dirty="0" smtClean="0">
                            <a:latin typeface="Cambria Math"/>
                          </a:rPr>
                        </m:ctrlPr>
                      </m:dPr>
                      <m:e>
                        <m:r>
                          <a:rPr lang="es-CR" sz="2000" b="0" i="1" dirty="0" smtClean="0">
                            <a:latin typeface="Cambria Math" panose="02040503050406030204" pitchFamily="18" charset="0"/>
                          </a:rPr>
                          <m:t>𝑝</m:t>
                        </m:r>
                        <m:r>
                          <a:rPr lang="es-CR" sz="2000" b="0" i="1" dirty="0" smtClean="0">
                            <a:latin typeface="Cambria Math" panose="02040503050406030204" pitchFamily="18" charset="0"/>
                          </a:rPr>
                          <m:t>,</m:t>
                        </m:r>
                        <m:r>
                          <a:rPr lang="es-CR" sz="2000" b="0" i="1" dirty="0" smtClean="0">
                            <a:latin typeface="Cambria Math" panose="02040503050406030204" pitchFamily="18" charset="0"/>
                          </a:rPr>
                          <m:t>𝑑</m:t>
                        </m:r>
                        <m:r>
                          <a:rPr lang="es-CR" sz="2000" b="0" i="1" dirty="0" smtClean="0">
                            <a:latin typeface="Cambria Math" panose="02040503050406030204" pitchFamily="18" charset="0"/>
                          </a:rPr>
                          <m:t>,</m:t>
                        </m:r>
                        <m:r>
                          <a:rPr lang="es-CR" sz="2000" b="0" i="1" dirty="0" smtClean="0">
                            <a:latin typeface="Cambria Math" panose="02040503050406030204" pitchFamily="18" charset="0"/>
                          </a:rPr>
                          <m:t>𝑞</m:t>
                        </m:r>
                      </m:e>
                    </m:d>
                    <m:sSub>
                      <m:sSubPr>
                        <m:ctrlPr>
                          <a:rPr lang="es-CR" sz="2000" b="0" i="1" dirty="0" smtClean="0">
                            <a:latin typeface="Cambria Math"/>
                          </a:rPr>
                        </m:ctrlPr>
                      </m:sSubPr>
                      <m:e>
                        <m:d>
                          <m:dPr>
                            <m:ctrlPr>
                              <a:rPr lang="es-CR" sz="2000" b="0" i="1" dirty="0" smtClean="0">
                                <a:latin typeface="Cambria Math"/>
                              </a:rPr>
                            </m:ctrlPr>
                          </m:dPr>
                          <m:e>
                            <m:r>
                              <a:rPr lang="es-CR" sz="2000" b="0" i="1" dirty="0" smtClean="0">
                                <a:latin typeface="Cambria Math" panose="02040503050406030204" pitchFamily="18" charset="0"/>
                              </a:rPr>
                              <m:t>𝑃</m:t>
                            </m:r>
                            <m:r>
                              <a:rPr lang="es-CR" sz="2000" b="0" i="1" dirty="0" smtClean="0">
                                <a:latin typeface="Cambria Math" panose="02040503050406030204" pitchFamily="18" charset="0"/>
                              </a:rPr>
                              <m:t>,</m:t>
                            </m:r>
                            <m:r>
                              <a:rPr lang="es-CR" sz="2000" b="0" i="1" dirty="0" smtClean="0">
                                <a:latin typeface="Cambria Math" panose="02040503050406030204" pitchFamily="18" charset="0"/>
                              </a:rPr>
                              <m:t>𝐷</m:t>
                            </m:r>
                            <m:r>
                              <a:rPr lang="es-CR" sz="2000" b="0" i="1" dirty="0" smtClean="0">
                                <a:latin typeface="Cambria Math" panose="02040503050406030204" pitchFamily="18" charset="0"/>
                              </a:rPr>
                              <m:t>,</m:t>
                            </m:r>
                            <m:r>
                              <a:rPr lang="es-CR" sz="2000" b="0" i="1" dirty="0" smtClean="0">
                                <a:latin typeface="Cambria Math" panose="02040503050406030204" pitchFamily="18" charset="0"/>
                              </a:rPr>
                              <m:t>𝑄</m:t>
                            </m:r>
                          </m:e>
                        </m:d>
                      </m:e>
                      <m:sub>
                        <m:r>
                          <a:rPr lang="es-CR" sz="2000" b="0" i="1" dirty="0" smtClean="0">
                            <a:latin typeface="Cambria Math" panose="02040503050406030204" pitchFamily="18" charset="0"/>
                          </a:rPr>
                          <m:t>𝑠</m:t>
                        </m:r>
                      </m:sub>
                    </m:sSub>
                  </m:oMath>
                </a14:m>
                <a:r>
                  <a:rPr lang="es-CR" sz="2000" dirty="0"/>
                  <a:t>.</a:t>
                </a:r>
              </a:p>
              <a:p>
                <a:pPr algn="just"/>
                <a:endParaRPr lang="es-CR" sz="2000" dirty="0"/>
              </a:p>
              <a:p>
                <a:pPr marL="0" indent="0" algn="just">
                  <a:buNone/>
                </a:pPr>
                <a:r>
                  <a:rPr lang="es-CR" sz="2000" dirty="0"/>
                  <a:t>Los procesos anteriores resultaron ser:</a:t>
                </a:r>
              </a:p>
              <a:p>
                <a:pPr marL="457200" indent="-457200" algn="just">
                  <a:buFont typeface="+mj-lt"/>
                  <a:buAutoNum type="arabicPeriod"/>
                </a:pPr>
                <a:r>
                  <a:rPr lang="es-CR" sz="2000" dirty="0"/>
                  <a:t> </a:t>
                </a:r>
                <a14:m>
                  <m:oMath xmlns:m="http://schemas.openxmlformats.org/officeDocument/2006/math">
                    <m:sSub>
                      <m:sSubPr>
                        <m:ctrlPr>
                          <a:rPr lang="es-CR" sz="2000" b="0" i="1" smtClean="0">
                            <a:latin typeface="Cambria Math"/>
                          </a:rPr>
                        </m:ctrlPr>
                      </m:sSubPr>
                      <m:e>
                        <m:r>
                          <a:rPr lang="es-CR" sz="2000" b="0" i="1" smtClean="0">
                            <a:latin typeface="Cambria Math" panose="02040503050406030204" pitchFamily="18" charset="0"/>
                          </a:rPr>
                          <m:t>𝑥</m:t>
                        </m:r>
                      </m:e>
                      <m:sub>
                        <m:r>
                          <a:rPr lang="es-CR" sz="2000" b="0" i="1" smtClean="0">
                            <a:latin typeface="Cambria Math" panose="02040503050406030204" pitchFamily="18" charset="0"/>
                          </a:rPr>
                          <m:t>𝑡</m:t>
                        </m:r>
                      </m:sub>
                    </m:sSub>
                    <m:r>
                      <a:rPr lang="es-CR" sz="2000" b="0" i="1" smtClean="0">
                        <a:latin typeface="Cambria Math" panose="02040503050406030204" pitchFamily="18" charset="0"/>
                      </a:rPr>
                      <m:t>=0</m:t>
                    </m:r>
                    <m:r>
                      <a:rPr lang="es-CR" sz="2000" b="0" i="0" smtClean="0">
                        <a:latin typeface="Cambria Math" panose="02040503050406030204" pitchFamily="18" charset="0"/>
                      </a:rPr>
                      <m:t>.9</m:t>
                    </m:r>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r>
                          <a:rPr lang="es-CR" sz="2000" b="0" i="1" smtClean="0">
                            <a:latin typeface="Cambria Math" panose="02040503050406030204" pitchFamily="18" charset="0"/>
                          </a:rPr>
                          <m:t>−1</m:t>
                        </m:r>
                      </m:sub>
                    </m:sSub>
                    <m:r>
                      <a:rPr lang="es-CR" sz="2000" b="0" i="1" smtClean="0">
                        <a:latin typeface="Cambria Math" panose="02040503050406030204" pitchFamily="18" charset="0"/>
                      </a:rPr>
                      <m:t>−0.2</m:t>
                    </m:r>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r>
                          <a:rPr lang="es-CR" sz="2000" i="1">
                            <a:latin typeface="Cambria Math" panose="02040503050406030204" pitchFamily="18" charset="0"/>
                          </a:rPr>
                          <m:t>−2</m:t>
                        </m:r>
                      </m:sub>
                    </m:sSub>
                    <m:r>
                      <a:rPr lang="es-CR" sz="2000" b="0" i="1" smtClean="0">
                        <a:latin typeface="Cambria Math" panose="02040503050406030204" pitchFamily="18" charset="0"/>
                      </a:rPr>
                      <m:t>+</m:t>
                    </m:r>
                    <m:sSub>
                      <m:sSubPr>
                        <m:ctrlPr>
                          <a:rPr lang="es-CR" sz="2000" b="0" i="1" smtClean="0">
                            <a:latin typeface="Cambria Math"/>
                          </a:rPr>
                        </m:ctrlPr>
                      </m:sSubPr>
                      <m:e>
                        <m:r>
                          <a:rPr lang="es-CR" sz="2000" b="0" i="1" smtClean="0">
                            <a:latin typeface="Cambria Math" panose="02040503050406030204" pitchFamily="18" charset="0"/>
                          </a:rPr>
                          <m:t>𝑢</m:t>
                        </m:r>
                      </m:e>
                      <m:sub>
                        <m:r>
                          <a:rPr lang="es-CR" sz="2000" b="0" i="1" smtClean="0">
                            <a:latin typeface="Cambria Math" panose="02040503050406030204" pitchFamily="18" charset="0"/>
                          </a:rPr>
                          <m:t>𝑡</m:t>
                        </m:r>
                      </m:sub>
                    </m:sSub>
                    <m:r>
                      <a:rPr lang="es-CR" sz="2000" b="0" i="1" smtClean="0">
                        <a:latin typeface="Cambria Math" panose="02040503050406030204" pitchFamily="18" charset="0"/>
                      </a:rPr>
                      <m:t>                                                                 </m:t>
                    </m:r>
                    <m:r>
                      <a:rPr lang="es-CR" sz="2000" b="0" i="1" smtClean="0">
                        <a:latin typeface="Cambria Math" panose="02040503050406030204" pitchFamily="18" charset="0"/>
                      </a:rPr>
                      <m:t>𝐴𝑅𝐼𝑀𝐴</m:t>
                    </m:r>
                    <m:r>
                      <a:rPr lang="es-CR" sz="2000" b="0" i="1" smtClean="0">
                        <a:latin typeface="Cambria Math" panose="02040503050406030204" pitchFamily="18" charset="0"/>
                      </a:rPr>
                      <m:t>(2,0,0)</m:t>
                    </m:r>
                  </m:oMath>
                </a14:m>
                <a:endParaRPr lang="es-CR" sz="2000" b="0" dirty="0"/>
              </a:p>
              <a:p>
                <a:pPr marL="457200" indent="-457200" algn="just">
                  <a:buFont typeface="+mj-lt"/>
                  <a:buAutoNum type="arabicPeriod"/>
                </a:pP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r>
                      <a:rPr lang="es-CR" sz="2000" i="1">
                        <a:latin typeface="Cambria Math" panose="02040503050406030204" pitchFamily="18" charset="0"/>
                      </a:rPr>
                      <m:t>=</m:t>
                    </m:r>
                    <m:sSub>
                      <m:sSubPr>
                        <m:ctrlPr>
                          <a:rPr lang="es-CR" sz="2000" i="1">
                            <a:latin typeface="Cambria Math"/>
                          </a:rPr>
                        </m:ctrlPr>
                      </m:sSubPr>
                      <m:e>
                        <m:r>
                          <a:rPr lang="es-CR" sz="2000" i="1">
                            <a:latin typeface="Cambria Math" panose="02040503050406030204" pitchFamily="18" charset="0"/>
                          </a:rPr>
                          <m:t>𝑢</m:t>
                        </m:r>
                      </m:e>
                      <m:sub>
                        <m:r>
                          <a:rPr lang="es-CR" sz="2000" i="1">
                            <a:latin typeface="Cambria Math" panose="02040503050406030204" pitchFamily="18" charset="0"/>
                          </a:rPr>
                          <m:t>𝑡</m:t>
                        </m:r>
                      </m:sub>
                    </m:sSub>
                    <m:r>
                      <a:rPr lang="es-CR" sz="2000" b="0" i="1" smtClean="0">
                        <a:latin typeface="Cambria Math" panose="02040503050406030204" pitchFamily="18" charset="0"/>
                      </a:rPr>
                      <m:t>+0.8</m:t>
                    </m:r>
                    <m:sSub>
                      <m:sSubPr>
                        <m:ctrlPr>
                          <a:rPr lang="es-CR" sz="2000" i="1">
                            <a:latin typeface="Cambria Math"/>
                          </a:rPr>
                        </m:ctrlPr>
                      </m:sSubPr>
                      <m:e>
                        <m:r>
                          <a:rPr lang="es-CR" sz="2000" i="1">
                            <a:latin typeface="Cambria Math" panose="02040503050406030204" pitchFamily="18" charset="0"/>
                          </a:rPr>
                          <m:t>𝑢</m:t>
                        </m:r>
                      </m:e>
                      <m:sub>
                        <m:r>
                          <a:rPr lang="es-CR" sz="2000" i="1">
                            <a:latin typeface="Cambria Math" panose="02040503050406030204" pitchFamily="18" charset="0"/>
                          </a:rPr>
                          <m:t>𝑡</m:t>
                        </m:r>
                        <m:r>
                          <a:rPr lang="es-CR" sz="2000" b="0" i="1" smtClean="0">
                            <a:latin typeface="Cambria Math" panose="02040503050406030204" pitchFamily="18" charset="0"/>
                          </a:rPr>
                          <m:t>−1</m:t>
                        </m:r>
                      </m:sub>
                    </m:sSub>
                    <m:r>
                      <a:rPr lang="es-CR" sz="2000" b="0" i="1" smtClean="0">
                        <a:latin typeface="Cambria Math" panose="02040503050406030204" pitchFamily="18" charset="0"/>
                      </a:rPr>
                      <m:t>+</m:t>
                    </m:r>
                    <m:r>
                      <a:rPr lang="es-CR" sz="2000" i="1">
                        <a:latin typeface="Cambria Math" panose="02040503050406030204" pitchFamily="18" charset="0"/>
                      </a:rPr>
                      <m:t>0.</m:t>
                    </m:r>
                    <m:r>
                      <a:rPr lang="es-CR" sz="2000" b="0" i="1" smtClean="0">
                        <a:latin typeface="Cambria Math" panose="02040503050406030204" pitchFamily="18" charset="0"/>
                      </a:rPr>
                      <m:t>4</m:t>
                    </m:r>
                    <m:sSub>
                      <m:sSubPr>
                        <m:ctrlPr>
                          <a:rPr lang="es-CR" sz="2000" i="1">
                            <a:latin typeface="Cambria Math"/>
                          </a:rPr>
                        </m:ctrlPr>
                      </m:sSubPr>
                      <m:e>
                        <m:r>
                          <a:rPr lang="es-CR" sz="2000" i="1">
                            <a:latin typeface="Cambria Math" panose="02040503050406030204" pitchFamily="18" charset="0"/>
                          </a:rPr>
                          <m:t>𝑢</m:t>
                        </m:r>
                      </m:e>
                      <m:sub>
                        <m:r>
                          <a:rPr lang="es-CR" sz="2000" i="1">
                            <a:latin typeface="Cambria Math" panose="02040503050406030204" pitchFamily="18" charset="0"/>
                          </a:rPr>
                          <m:t>𝑡</m:t>
                        </m:r>
                        <m:r>
                          <a:rPr lang="es-CR" sz="2000" i="1">
                            <a:latin typeface="Cambria Math" panose="02040503050406030204" pitchFamily="18" charset="0"/>
                          </a:rPr>
                          <m:t>−2</m:t>
                        </m:r>
                      </m:sub>
                    </m:sSub>
                    <m:r>
                      <a:rPr lang="es-CR" sz="2000" b="0" i="1" smtClean="0">
                        <a:latin typeface="Cambria Math" panose="02040503050406030204" pitchFamily="18" charset="0"/>
                      </a:rPr>
                      <m:t>                                                                 </m:t>
                    </m:r>
                    <m:r>
                      <a:rPr lang="es-CR" sz="2000" i="1">
                        <a:latin typeface="Cambria Math" panose="02040503050406030204" pitchFamily="18" charset="0"/>
                      </a:rPr>
                      <m:t>𝐴𝑅𝐼𝑀𝐴</m:t>
                    </m:r>
                    <m:r>
                      <a:rPr lang="es-CR" sz="2000" i="1">
                        <a:latin typeface="Cambria Math" panose="02040503050406030204" pitchFamily="18" charset="0"/>
                      </a:rPr>
                      <m:t>(0,0,2)</m:t>
                    </m:r>
                  </m:oMath>
                </a14:m>
                <a:endParaRPr lang="es-CR" sz="2000" b="0" dirty="0"/>
              </a:p>
              <a:p>
                <a:pPr marL="457200" indent="-457200" algn="just">
                  <a:buFont typeface="+mj-lt"/>
                  <a:buAutoNum type="arabicPeriod"/>
                </a:pP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r>
                      <a:rPr lang="es-CR" sz="2000" i="1">
                        <a:latin typeface="Cambria Math" panose="02040503050406030204" pitchFamily="18" charset="0"/>
                      </a:rPr>
                      <m:t>=0</m:t>
                    </m:r>
                    <m:r>
                      <a:rPr lang="es-CR" sz="2000">
                        <a:latin typeface="Cambria Math" panose="02040503050406030204" pitchFamily="18" charset="0"/>
                      </a:rPr>
                      <m:t>.9</m:t>
                    </m:r>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r>
                          <a:rPr lang="es-CR" sz="2000" i="1">
                            <a:latin typeface="Cambria Math" panose="02040503050406030204" pitchFamily="18" charset="0"/>
                          </a:rPr>
                          <m:t>−1</m:t>
                        </m:r>
                      </m:sub>
                    </m:sSub>
                    <m:r>
                      <a:rPr lang="es-CR" sz="2000" i="1">
                        <a:latin typeface="Cambria Math" panose="02040503050406030204" pitchFamily="18" charset="0"/>
                      </a:rPr>
                      <m:t>−0.2</m:t>
                    </m:r>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r>
                          <a:rPr lang="es-CR" sz="2000" i="1">
                            <a:latin typeface="Cambria Math" panose="02040503050406030204" pitchFamily="18" charset="0"/>
                          </a:rPr>
                          <m:t>−2</m:t>
                        </m:r>
                      </m:sub>
                    </m:sSub>
                    <m:r>
                      <a:rPr lang="es-CR" sz="2000" i="1">
                        <a:latin typeface="Cambria Math" panose="02040503050406030204" pitchFamily="18" charset="0"/>
                      </a:rPr>
                      <m:t>+</m:t>
                    </m:r>
                    <m:sSub>
                      <m:sSubPr>
                        <m:ctrlPr>
                          <a:rPr lang="es-CR" sz="2000" i="1">
                            <a:latin typeface="Cambria Math"/>
                          </a:rPr>
                        </m:ctrlPr>
                      </m:sSubPr>
                      <m:e>
                        <m:r>
                          <a:rPr lang="es-CR" sz="2000" i="1">
                            <a:latin typeface="Cambria Math" panose="02040503050406030204" pitchFamily="18" charset="0"/>
                          </a:rPr>
                          <m:t>𝑢</m:t>
                        </m:r>
                      </m:e>
                      <m:sub>
                        <m:r>
                          <a:rPr lang="es-CR" sz="2000" i="1">
                            <a:latin typeface="Cambria Math" panose="02040503050406030204" pitchFamily="18" charset="0"/>
                          </a:rPr>
                          <m:t>𝑡</m:t>
                        </m:r>
                      </m:sub>
                    </m:sSub>
                    <m:r>
                      <a:rPr lang="es-CR" sz="2000" b="0" i="1" smtClean="0">
                        <a:latin typeface="Cambria Math" panose="02040503050406030204" pitchFamily="18" charset="0"/>
                      </a:rPr>
                      <m:t>+</m:t>
                    </m:r>
                    <m:r>
                      <a:rPr lang="es-CR" sz="2000" i="1">
                        <a:latin typeface="Cambria Math" panose="02040503050406030204" pitchFamily="18" charset="0"/>
                      </a:rPr>
                      <m:t>0.8</m:t>
                    </m:r>
                    <m:sSub>
                      <m:sSubPr>
                        <m:ctrlPr>
                          <a:rPr lang="es-CR" sz="2000" i="1">
                            <a:latin typeface="Cambria Math"/>
                          </a:rPr>
                        </m:ctrlPr>
                      </m:sSubPr>
                      <m:e>
                        <m:r>
                          <a:rPr lang="es-CR" sz="2000" i="1">
                            <a:latin typeface="Cambria Math" panose="02040503050406030204" pitchFamily="18" charset="0"/>
                          </a:rPr>
                          <m:t>𝑢</m:t>
                        </m:r>
                      </m:e>
                      <m:sub>
                        <m:r>
                          <a:rPr lang="es-CR" sz="2000" i="1">
                            <a:latin typeface="Cambria Math" panose="02040503050406030204" pitchFamily="18" charset="0"/>
                          </a:rPr>
                          <m:t>𝑡</m:t>
                        </m:r>
                        <m:r>
                          <a:rPr lang="es-CR" sz="2000" i="1">
                            <a:latin typeface="Cambria Math" panose="02040503050406030204" pitchFamily="18" charset="0"/>
                          </a:rPr>
                          <m:t>−1</m:t>
                        </m:r>
                      </m:sub>
                    </m:sSub>
                    <m:r>
                      <a:rPr lang="es-CR" sz="2000" i="1">
                        <a:latin typeface="Cambria Math" panose="02040503050406030204" pitchFamily="18" charset="0"/>
                      </a:rPr>
                      <m:t>+0.4</m:t>
                    </m:r>
                    <m:sSub>
                      <m:sSubPr>
                        <m:ctrlPr>
                          <a:rPr lang="es-CR" sz="2000" i="1">
                            <a:latin typeface="Cambria Math"/>
                          </a:rPr>
                        </m:ctrlPr>
                      </m:sSubPr>
                      <m:e>
                        <m:r>
                          <a:rPr lang="es-CR" sz="2000" i="1">
                            <a:latin typeface="Cambria Math" panose="02040503050406030204" pitchFamily="18" charset="0"/>
                          </a:rPr>
                          <m:t>𝑢</m:t>
                        </m:r>
                      </m:e>
                      <m:sub>
                        <m:r>
                          <a:rPr lang="es-CR" sz="2000" i="1">
                            <a:latin typeface="Cambria Math" panose="02040503050406030204" pitchFamily="18" charset="0"/>
                          </a:rPr>
                          <m:t>𝑡</m:t>
                        </m:r>
                        <m:r>
                          <a:rPr lang="es-CR" sz="2000" i="1">
                            <a:latin typeface="Cambria Math" panose="02040503050406030204" pitchFamily="18" charset="0"/>
                          </a:rPr>
                          <m:t>−2</m:t>
                        </m:r>
                      </m:sub>
                    </m:sSub>
                    <m:r>
                      <a:rPr lang="es-CR" sz="2000" b="0" i="1" smtClean="0">
                        <a:latin typeface="Cambria Math" panose="02040503050406030204" pitchFamily="18" charset="0"/>
                      </a:rPr>
                      <m:t>                         </m:t>
                    </m:r>
                    <m:r>
                      <a:rPr lang="es-CR" sz="2000" i="1">
                        <a:latin typeface="Cambria Math" panose="02040503050406030204" pitchFamily="18" charset="0"/>
                      </a:rPr>
                      <m:t>𝐴𝑅𝐼𝑀𝐴</m:t>
                    </m:r>
                    <m:r>
                      <a:rPr lang="es-CR" sz="2000" i="1">
                        <a:latin typeface="Cambria Math" panose="02040503050406030204" pitchFamily="18" charset="0"/>
                      </a:rPr>
                      <m:t>(2,0,2)</m:t>
                    </m:r>
                  </m:oMath>
                </a14:m>
                <a:endParaRPr lang="es-CR" sz="2000" b="0" dirty="0"/>
              </a:p>
              <a:p>
                <a:pPr marL="0" indent="0" algn="just">
                  <a:buNone/>
                </a:pPr>
                <a:endParaRPr lang="es-CR" sz="2000" b="0" dirty="0"/>
              </a:p>
              <a:p>
                <a:pPr marL="0" indent="0" algn="just">
                  <a:buNone/>
                </a:pPr>
                <a:r>
                  <a:rPr lang="es-CR" sz="2000" dirty="0"/>
                  <a:t>Las identificaciones anteriores fueron tramposas. De buenas a primeras resulta difícil identificar los </a:t>
                </a:r>
                <a14:m>
                  <m:oMath xmlns:m="http://schemas.openxmlformats.org/officeDocument/2006/math">
                    <m:r>
                      <a:rPr lang="es-CR" sz="2000" i="1" dirty="0" smtClean="0">
                        <a:latin typeface="Cambria Math" panose="02040503050406030204" pitchFamily="18" charset="0"/>
                      </a:rPr>
                      <m:t>𝐴𝑅</m:t>
                    </m:r>
                    <m:r>
                      <a:rPr lang="es-CR" sz="2000" i="1" dirty="0" smtClean="0">
                        <a:latin typeface="Cambria Math" panose="02040503050406030204" pitchFamily="18" charset="0"/>
                      </a:rPr>
                      <m:t>(2)</m:t>
                    </m:r>
                  </m:oMath>
                </a14:m>
                <a:r>
                  <a:rPr lang="es-CR" sz="2000" dirty="0"/>
                  <a:t>, </a:t>
                </a:r>
                <a14:m>
                  <m:oMath xmlns:m="http://schemas.openxmlformats.org/officeDocument/2006/math">
                    <m:r>
                      <a:rPr lang="es-CR" sz="2000" i="1" dirty="0" smtClean="0">
                        <a:latin typeface="Cambria Math" panose="02040503050406030204" pitchFamily="18" charset="0"/>
                      </a:rPr>
                      <m:t>𝑀𝐴</m:t>
                    </m:r>
                    <m:r>
                      <a:rPr lang="es-CR" sz="2000" i="1" dirty="0" smtClean="0">
                        <a:latin typeface="Cambria Math" panose="02040503050406030204" pitchFamily="18" charset="0"/>
                      </a:rPr>
                      <m:t>(2)</m:t>
                    </m:r>
                  </m:oMath>
                </a14:m>
                <a:r>
                  <a:rPr lang="es-CR" sz="2000" dirty="0"/>
                  <a:t> y sobre todo los </a:t>
                </a:r>
                <a14:m>
                  <m:oMath xmlns:m="http://schemas.openxmlformats.org/officeDocument/2006/math">
                    <m:r>
                      <a:rPr lang="es-CR" sz="2000" i="1" dirty="0" smtClean="0">
                        <a:latin typeface="Cambria Math" panose="02040503050406030204" pitchFamily="18" charset="0"/>
                      </a:rPr>
                      <m:t>𝐴𝑅𝑀𝐴</m:t>
                    </m:r>
                    <m:r>
                      <a:rPr lang="es-CR" sz="2000" i="1" dirty="0" smtClean="0">
                        <a:latin typeface="Cambria Math" panose="02040503050406030204" pitchFamily="18" charset="0"/>
                      </a:rPr>
                      <m:t>(2,2)</m:t>
                    </m:r>
                  </m:oMath>
                </a14:m>
                <a:r>
                  <a:rPr lang="es-CR" sz="2000" b="0" dirty="0"/>
                  <a:t>. Resulta aconsejable primero estimar los modelos con órdenes más bajos, y luego ir aumentado el </a:t>
                </a:r>
                <a:r>
                  <a:rPr lang="es-CR" sz="2000" dirty="0"/>
                  <a:t>o</a:t>
                </a:r>
                <a:r>
                  <a:rPr lang="es-CR" sz="2000" b="0" dirty="0"/>
                  <a:t>rden</a:t>
                </a:r>
                <a:r>
                  <a:rPr lang="es-CR" sz="2000" dirty="0"/>
                  <a:t> del ARIMA. Eso lo llamamos como la sobre parametrización o adición de términos, y lo veremos en la siguiente sub-sección. </a:t>
                </a:r>
              </a:p>
              <a:p>
                <a:pPr marL="0" indent="0" algn="just">
                  <a:buNone/>
                </a:pPr>
                <a:r>
                  <a:rPr lang="es-CR" sz="2000" b="0" dirty="0"/>
                  <a:t>Se debe de tener especial cuidado a la hora de identificar el modelo, y no caer en la trampa de fijarse si las distintitas autocorrelaciones totales y parciales sobrepasan o no los límites de confianza. Si se hiciera caso omiso a esto, entonces no podríamos verdaderamente identificar un modelo ARIMA, y se podría llegar a tener un modelo </a:t>
                </a:r>
                <a14:m>
                  <m:oMath xmlns:m="http://schemas.openxmlformats.org/officeDocument/2006/math">
                    <m:r>
                      <a:rPr lang="es-CR" sz="2000" b="0" i="1" dirty="0" smtClean="0">
                        <a:latin typeface="Cambria Math" panose="02040503050406030204" pitchFamily="18" charset="0"/>
                      </a:rPr>
                      <m:t>𝐴𝑅𝐼𝑀𝐴</m:t>
                    </m:r>
                    <m:r>
                      <a:rPr lang="es-CR" sz="2000" b="0" i="1" dirty="0" smtClean="0">
                        <a:latin typeface="Cambria Math" panose="02040503050406030204" pitchFamily="18" charset="0"/>
                      </a:rPr>
                      <m:t>(0,0,0)</m:t>
                    </m:r>
                  </m:oMath>
                </a14:m>
                <a:r>
                  <a:rPr lang="es-CR" sz="2000" b="0" dirty="0"/>
                  <a:t>, el cual es un ruido blanco puro, y eso no es lo que deseamos… Expliquemos esto.</a:t>
                </a:r>
              </a:p>
              <a:p>
                <a:pPr marL="0" indent="0" algn="just">
                  <a:buNone/>
                </a:pPr>
                <a:endParaRPr lang="es-CR" sz="2000" b="0" dirty="0"/>
              </a:p>
              <a:p>
                <a:pPr marL="0" indent="0" algn="just">
                  <a:buNone/>
                </a:pPr>
                <a:endParaRPr lang="es-CR" sz="2000" dirty="0"/>
              </a:p>
              <a:p>
                <a:pPr marL="457200" indent="-457200" algn="just">
                  <a:buFont typeface="+mj-lt"/>
                  <a:buAutoNum type="arabicPeriod"/>
                </a:pPr>
                <a:endParaRPr lang="es-CR" sz="2000" b="0" dirty="0"/>
              </a:p>
              <a:p>
                <a:pPr marL="457200" indent="-457200" algn="just">
                  <a:buFont typeface="+mj-lt"/>
                  <a:buAutoNum type="arabicPeriod"/>
                </a:pPr>
                <a:endParaRPr lang="es-CR" sz="2000" b="0" dirty="0"/>
              </a:p>
              <a:p>
                <a:pPr marL="457200" indent="-457200" algn="just">
                  <a:buFont typeface="+mj-lt"/>
                  <a:buAutoNum type="arabicPeriod"/>
                </a:pPr>
                <a:endParaRPr lang="es-CR" sz="2000" dirty="0"/>
              </a:p>
              <a:p>
                <a:pPr algn="just"/>
                <a:endParaRPr lang="es-CR" sz="2000" dirty="0"/>
              </a:p>
              <a:p>
                <a:pPr algn="just"/>
                <a:endParaRPr lang="es-CR" sz="20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0" y="867263"/>
                <a:ext cx="11931162" cy="5990737"/>
              </a:xfrm>
              <a:blipFill>
                <a:blip r:embed="rId2"/>
                <a:stretch>
                  <a:fillRect l="-562" t="-1017" r="-511"/>
                </a:stretch>
              </a:blipFill>
            </p:spPr>
            <p:txBody>
              <a:bodyPr/>
              <a:lstStyle/>
              <a:p>
                <a:r>
                  <a:rPr lang="es-CR">
                    <a:noFill/>
                  </a:rPr>
                  <a:t> </a:t>
                </a:r>
              </a:p>
            </p:txBody>
          </p:sp>
        </mc:Fallback>
      </mc:AlternateContent>
      <p:sp>
        <p:nvSpPr>
          <p:cNvPr id="4" name="Título 1"/>
          <p:cNvSpPr txBox="1">
            <a:spLocks/>
          </p:cNvSpPr>
          <p:nvPr/>
        </p:nvSpPr>
        <p:spPr>
          <a:xfrm>
            <a:off x="0" y="17585"/>
            <a:ext cx="12192000" cy="7297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Identificación: ¿cuál es el proceso?</a:t>
            </a:r>
          </a:p>
        </p:txBody>
      </p:sp>
    </p:spTree>
    <p:extLst>
      <p:ext uri="{BB962C8B-B14F-4D97-AF65-F5344CB8AC3E}">
        <p14:creationId xmlns:p14="http://schemas.microsoft.com/office/powerpoint/2010/main" val="60745254"/>
      </p:ext>
    </p:extLst>
  </p:cSld>
  <p:clrMapOvr>
    <a:masterClrMapping/>
  </p:clrMapOvr>
  <p:transition spd="slow">
    <p:wip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18013" y="826477"/>
                <a:ext cx="11866685" cy="1521069"/>
              </a:xfrm>
            </p:spPr>
            <p:txBody>
              <a:bodyPr>
                <a:normAutofit/>
              </a:bodyPr>
              <a:lstStyle/>
              <a:p>
                <a:pPr marL="0" indent="0" algn="just">
                  <a:buNone/>
                </a:pPr>
                <a:r>
                  <a:rPr lang="es-CR" sz="2000" dirty="0"/>
                  <a:t>En todos los casos estamos estimando un </a:t>
                </a:r>
                <a14:m>
                  <m:oMath xmlns:m="http://schemas.openxmlformats.org/officeDocument/2006/math">
                    <m:r>
                      <m:rPr>
                        <m:sty m:val="p"/>
                      </m:rPr>
                      <a:rPr lang="es-CR" sz="2000" b="0" i="0" smtClean="0">
                        <a:latin typeface="Cambria Math" panose="02040503050406030204" pitchFamily="18" charset="0"/>
                      </a:rPr>
                      <m:t>AR</m:t>
                    </m:r>
                    <m:d>
                      <m:dPr>
                        <m:ctrlPr>
                          <a:rPr lang="es-CR" sz="2000" b="0" i="1" smtClean="0">
                            <a:latin typeface="Cambria Math"/>
                          </a:rPr>
                        </m:ctrlPr>
                      </m:dPr>
                      <m:e>
                        <m:r>
                          <a:rPr lang="es-CR" sz="2000" b="0" i="0" smtClean="0">
                            <a:latin typeface="Cambria Math" panose="02040503050406030204" pitchFamily="18" charset="0"/>
                          </a:rPr>
                          <m:t>1</m:t>
                        </m:r>
                      </m:e>
                    </m:d>
                    <m:r>
                      <a:rPr lang="es-CR" sz="2000" b="0" i="0" smtClean="0">
                        <a:latin typeface="Cambria Math" panose="02040503050406030204" pitchFamily="18" charset="0"/>
                      </a:rPr>
                      <m:t>: </m:t>
                    </m:r>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r>
                      <a:rPr lang="es-CR" sz="2000" i="1">
                        <a:latin typeface="Cambria Math" panose="02040503050406030204" pitchFamily="18" charset="0"/>
                      </a:rPr>
                      <m:t>=0</m:t>
                    </m:r>
                    <m:r>
                      <a:rPr lang="es-CR" sz="2000">
                        <a:latin typeface="Cambria Math" panose="02040503050406030204" pitchFamily="18" charset="0"/>
                      </a:rPr>
                      <m:t>.9</m:t>
                    </m:r>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r>
                          <a:rPr lang="es-CR" sz="2000" i="1">
                            <a:latin typeface="Cambria Math" panose="02040503050406030204" pitchFamily="18" charset="0"/>
                          </a:rPr>
                          <m:t>−1</m:t>
                        </m:r>
                      </m:sub>
                    </m:sSub>
                    <m:r>
                      <a:rPr lang="es-CR" sz="2000" i="1">
                        <a:latin typeface="Cambria Math" panose="02040503050406030204" pitchFamily="18" charset="0"/>
                      </a:rPr>
                      <m:t>+</m:t>
                    </m:r>
                    <m:sSub>
                      <m:sSubPr>
                        <m:ctrlPr>
                          <a:rPr lang="es-CR" sz="2000" i="1">
                            <a:latin typeface="Cambria Math"/>
                          </a:rPr>
                        </m:ctrlPr>
                      </m:sSubPr>
                      <m:e>
                        <m:r>
                          <a:rPr lang="es-CR" sz="2000" i="1">
                            <a:latin typeface="Cambria Math" panose="02040503050406030204" pitchFamily="18" charset="0"/>
                          </a:rPr>
                          <m:t>𝑢</m:t>
                        </m:r>
                      </m:e>
                      <m:sub>
                        <m:r>
                          <a:rPr lang="es-CR" sz="2000" i="1">
                            <a:latin typeface="Cambria Math" panose="02040503050406030204" pitchFamily="18" charset="0"/>
                          </a:rPr>
                          <m:t>𝑡</m:t>
                        </m:r>
                      </m:sub>
                    </m:sSub>
                  </m:oMath>
                </a14:m>
                <a:r>
                  <a:rPr lang="es-CR" sz="2000" dirty="0"/>
                  <a:t> , pero con tamaños de muestras distintos </a:t>
                </a:r>
                <a14:m>
                  <m:oMath xmlns:m="http://schemas.openxmlformats.org/officeDocument/2006/math">
                    <m:r>
                      <a:rPr lang="es-CR" sz="2000" b="0" i="1" smtClean="0">
                        <a:latin typeface="Cambria Math" panose="02040503050406030204" pitchFamily="18" charset="0"/>
                      </a:rPr>
                      <m:t>(</m:t>
                    </m:r>
                    <m:r>
                      <a:rPr lang="es-CR" sz="2000" b="0" i="1" smtClean="0">
                        <a:latin typeface="Cambria Math" panose="02040503050406030204" pitchFamily="18" charset="0"/>
                      </a:rPr>
                      <m:t>𝑛</m:t>
                    </m:r>
                    <m:r>
                      <a:rPr lang="es-CR" sz="2000" b="0" i="1" smtClean="0">
                        <a:latin typeface="Cambria Math" panose="02040503050406030204" pitchFamily="18" charset="0"/>
                      </a:rPr>
                      <m:t>=100, </m:t>
                    </m:r>
                    <m:r>
                      <a:rPr lang="es-CR" sz="2000" b="0" i="1" smtClean="0">
                        <a:latin typeface="Cambria Math" panose="02040503050406030204" pitchFamily="18" charset="0"/>
                      </a:rPr>
                      <m:t>𝑛</m:t>
                    </m:r>
                    <m:r>
                      <a:rPr lang="es-CR" sz="2000" b="0" i="1" smtClean="0">
                        <a:latin typeface="Cambria Math" panose="02040503050406030204" pitchFamily="18" charset="0"/>
                      </a:rPr>
                      <m:t>=200, </m:t>
                    </m:r>
                    <m:r>
                      <a:rPr lang="es-CR" sz="2000" b="0" i="1" smtClean="0">
                        <a:latin typeface="Cambria Math" panose="02040503050406030204" pitchFamily="18" charset="0"/>
                      </a:rPr>
                      <m:t>𝑛</m:t>
                    </m:r>
                    <m:r>
                      <a:rPr lang="es-CR" sz="2000" b="0" i="1" smtClean="0">
                        <a:latin typeface="Cambria Math" panose="02040503050406030204" pitchFamily="18" charset="0"/>
                      </a:rPr>
                      <m:t>=300)</m:t>
                    </m:r>
                  </m:oMath>
                </a14:m>
                <a:r>
                  <a:rPr lang="es-CR" sz="2000" dirty="0"/>
                  <a:t>. Nótese como para los distintos tamaños de </a:t>
                </a:r>
                <a14:m>
                  <m:oMath xmlns:m="http://schemas.openxmlformats.org/officeDocument/2006/math">
                    <m:r>
                      <a:rPr lang="es-CR" sz="2000" i="1">
                        <a:latin typeface="Cambria Math" panose="02040503050406030204" pitchFamily="18" charset="0"/>
                      </a:rPr>
                      <m:t>𝑛</m:t>
                    </m:r>
                  </m:oMath>
                </a14:m>
                <a:r>
                  <a:rPr lang="es-CR" sz="2000" dirty="0"/>
                  <a:t>, los límites o intervalos de confianza  van siendo diferentes. Se debe de tener mucho cuidado: lo que importa es identificar el proceso que gobierna el proceso </a:t>
                </a: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oMath>
                </a14:m>
                <a:r>
                  <a:rPr lang="es-CR" sz="2000" dirty="0"/>
                  <a:t>, y aunque son una guía, los límites de confianza pueden confundir el proceso y despistar el correcto modelo ARIMA a la hora tanto de identificar como de estimar el proceso de </a:t>
                </a: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oMath>
                </a14:m>
                <a:r>
                  <a:rPr lang="es-CR" sz="2000" dirty="0"/>
                  <a:t>.</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18013" y="826477"/>
                <a:ext cx="11866685" cy="1521069"/>
              </a:xfrm>
              <a:blipFill>
                <a:blip r:embed="rId2"/>
                <a:stretch>
                  <a:fillRect l="-514" t="-4418" r="-514" b="-3614"/>
                </a:stretch>
              </a:blipFill>
            </p:spPr>
            <p:txBody>
              <a:bodyPr/>
              <a:lstStyle/>
              <a:p>
                <a:r>
                  <a:rPr lang="es-CR">
                    <a:noFill/>
                  </a:rPr>
                  <a:t> </a:t>
                </a:r>
              </a:p>
            </p:txBody>
          </p:sp>
        </mc:Fallback>
      </mc:AlternateContent>
      <p:sp>
        <p:nvSpPr>
          <p:cNvPr id="4" name="Título 1"/>
          <p:cNvSpPr txBox="1">
            <a:spLocks/>
          </p:cNvSpPr>
          <p:nvPr/>
        </p:nvSpPr>
        <p:spPr>
          <a:xfrm>
            <a:off x="0" y="17585"/>
            <a:ext cx="12192000" cy="7297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Identificación: ¿cuál es el proceso?</a:t>
            </a:r>
          </a:p>
        </p:txBody>
      </p:sp>
      <p:pic>
        <p:nvPicPr>
          <p:cNvPr id="5" name="Imagen 4"/>
          <p:cNvPicPr>
            <a:picLocks noChangeAspect="1"/>
          </p:cNvPicPr>
          <p:nvPr/>
        </p:nvPicPr>
        <p:blipFill>
          <a:blip r:embed="rId3"/>
          <a:stretch>
            <a:fillRect/>
          </a:stretch>
        </p:blipFill>
        <p:spPr>
          <a:xfrm>
            <a:off x="118013" y="2461846"/>
            <a:ext cx="3900072" cy="4229101"/>
          </a:xfrm>
          <a:prstGeom prst="rect">
            <a:avLst/>
          </a:prstGeom>
        </p:spPr>
      </p:pic>
      <p:pic>
        <p:nvPicPr>
          <p:cNvPr id="6" name="Imagen 5"/>
          <p:cNvPicPr>
            <a:picLocks noChangeAspect="1"/>
          </p:cNvPicPr>
          <p:nvPr/>
        </p:nvPicPr>
        <p:blipFill>
          <a:blip r:embed="rId4"/>
          <a:stretch>
            <a:fillRect/>
          </a:stretch>
        </p:blipFill>
        <p:spPr>
          <a:xfrm>
            <a:off x="4253924" y="2347546"/>
            <a:ext cx="3834999" cy="4229100"/>
          </a:xfrm>
          <a:prstGeom prst="rect">
            <a:avLst/>
          </a:prstGeom>
        </p:spPr>
      </p:pic>
      <p:pic>
        <p:nvPicPr>
          <p:cNvPr id="7" name="Imagen 6"/>
          <p:cNvPicPr>
            <a:picLocks noChangeAspect="1"/>
          </p:cNvPicPr>
          <p:nvPr/>
        </p:nvPicPr>
        <p:blipFill>
          <a:blip r:embed="rId5"/>
          <a:stretch>
            <a:fillRect/>
          </a:stretch>
        </p:blipFill>
        <p:spPr>
          <a:xfrm>
            <a:off x="8381999" y="2461846"/>
            <a:ext cx="3716216" cy="4229100"/>
          </a:xfrm>
          <a:prstGeom prst="rect">
            <a:avLst/>
          </a:prstGeom>
        </p:spPr>
      </p:pic>
    </p:spTree>
    <p:extLst>
      <p:ext uri="{BB962C8B-B14F-4D97-AF65-F5344CB8AC3E}">
        <p14:creationId xmlns:p14="http://schemas.microsoft.com/office/powerpoint/2010/main" val="1269037175"/>
      </p:ext>
    </p:extLst>
  </p:cSld>
  <p:clrMapOvr>
    <a:masterClrMapping/>
  </p:clrMapOvr>
  <p:transition spd="slow">
    <p:wip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767858" y="31018"/>
            <a:ext cx="10515600" cy="936137"/>
          </a:xfrm>
        </p:spPr>
        <p:txBody>
          <a:bodyPr/>
          <a:lstStyle/>
          <a:p>
            <a:pPr algn="ctr"/>
            <a:r>
              <a:rPr lang="es-CR" dirty="0"/>
              <a:t>Índice</a:t>
            </a:r>
          </a:p>
        </p:txBody>
      </p:sp>
      <p:sp>
        <p:nvSpPr>
          <p:cNvPr id="9" name="Elipse 8"/>
          <p:cNvSpPr/>
          <p:nvPr/>
        </p:nvSpPr>
        <p:spPr>
          <a:xfrm>
            <a:off x="483578" y="1028702"/>
            <a:ext cx="852854" cy="84406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10" name="Rectángulo redondeado 9"/>
          <p:cNvSpPr/>
          <p:nvPr/>
        </p:nvSpPr>
        <p:spPr>
          <a:xfrm>
            <a:off x="1855178" y="967155"/>
            <a:ext cx="2681653" cy="967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Identificación y estimación de un proceso ARIMA</a:t>
            </a:r>
          </a:p>
        </p:txBody>
      </p:sp>
      <p:sp>
        <p:nvSpPr>
          <p:cNvPr id="2" name="Rectángulo redondeado 1"/>
          <p:cNvSpPr/>
          <p:nvPr/>
        </p:nvSpPr>
        <p:spPr>
          <a:xfrm>
            <a:off x="4888524" y="1160584"/>
            <a:ext cx="2365131" cy="6682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MA(q)</a:t>
            </a:r>
          </a:p>
        </p:txBody>
      </p:sp>
      <p:sp>
        <p:nvSpPr>
          <p:cNvPr id="11" name="Rectángulo redondeado 10"/>
          <p:cNvSpPr/>
          <p:nvPr/>
        </p:nvSpPr>
        <p:spPr>
          <a:xfrm>
            <a:off x="4888523" y="1960684"/>
            <a:ext cx="2365131" cy="6682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AR(p)</a:t>
            </a:r>
          </a:p>
        </p:txBody>
      </p:sp>
      <p:sp>
        <p:nvSpPr>
          <p:cNvPr id="12" name="Rectángulo redondeado 11"/>
          <p:cNvSpPr/>
          <p:nvPr/>
        </p:nvSpPr>
        <p:spPr>
          <a:xfrm>
            <a:off x="4888522" y="2760784"/>
            <a:ext cx="2365131" cy="6682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ARMA(</a:t>
            </a:r>
            <a:r>
              <a:rPr lang="es-CR" dirty="0" err="1"/>
              <a:t>p,q</a:t>
            </a:r>
            <a:r>
              <a:rPr lang="es-CR" dirty="0"/>
              <a:t>)</a:t>
            </a:r>
          </a:p>
        </p:txBody>
      </p:sp>
      <p:sp>
        <p:nvSpPr>
          <p:cNvPr id="13" name="Rectángulo redondeado 12"/>
          <p:cNvSpPr/>
          <p:nvPr/>
        </p:nvSpPr>
        <p:spPr>
          <a:xfrm>
            <a:off x="4888522" y="3560884"/>
            <a:ext cx="2365131" cy="6682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Identificación de procesos</a:t>
            </a:r>
          </a:p>
        </p:txBody>
      </p:sp>
      <p:sp>
        <p:nvSpPr>
          <p:cNvPr id="19" name="Rectángulo redondeado 18"/>
          <p:cNvSpPr/>
          <p:nvPr/>
        </p:nvSpPr>
        <p:spPr>
          <a:xfrm>
            <a:off x="4888521" y="4360984"/>
            <a:ext cx="2365131" cy="6682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Estimación y adición de parámetros </a:t>
            </a:r>
          </a:p>
        </p:txBody>
      </p:sp>
    </p:spTree>
    <p:extLst>
      <p:ext uri="{BB962C8B-B14F-4D97-AF65-F5344CB8AC3E}">
        <p14:creationId xmlns:p14="http://schemas.microsoft.com/office/powerpoint/2010/main" val="3078102970"/>
      </p:ext>
    </p:extLst>
  </p:cSld>
  <p:clrMapOvr>
    <a:masterClrMapping/>
  </p:clrMapOvr>
  <p:transition spd="slow">
    <p:wip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66675" y="876055"/>
                <a:ext cx="12049126" cy="5629519"/>
              </a:xfrm>
            </p:spPr>
            <p:txBody>
              <a:bodyPr>
                <a:normAutofit/>
              </a:bodyPr>
              <a:lstStyle/>
              <a:p>
                <a:pPr marL="0" indent="0" algn="just">
                  <a:buNone/>
                </a:pPr>
                <a:r>
                  <a:rPr lang="es-CR" sz="2000" dirty="0"/>
                  <a:t>La estimación de los modelos </a:t>
                </a:r>
                <a14:m>
                  <m:oMath xmlns:m="http://schemas.openxmlformats.org/officeDocument/2006/math">
                    <m:r>
                      <a:rPr lang="es-CR" sz="2000" i="1" dirty="0">
                        <a:latin typeface="Cambria Math" panose="02040503050406030204" pitchFamily="18" charset="0"/>
                      </a:rPr>
                      <m:t>𝐴𝑅𝐼𝑀𝐴</m:t>
                    </m:r>
                    <m:r>
                      <a:rPr lang="es-CR" sz="2000" i="1" dirty="0">
                        <a:latin typeface="Cambria Math" panose="02040503050406030204" pitchFamily="18" charset="0"/>
                      </a:rPr>
                      <m:t> </m:t>
                    </m:r>
                    <m:d>
                      <m:dPr>
                        <m:ctrlPr>
                          <a:rPr lang="es-CR" sz="2000" i="1" dirty="0">
                            <a:latin typeface="Cambria Math"/>
                          </a:rPr>
                        </m:ctrlPr>
                      </m:dPr>
                      <m:e>
                        <m:r>
                          <a:rPr lang="es-CR" sz="2000" i="1" dirty="0">
                            <a:latin typeface="Cambria Math" panose="02040503050406030204" pitchFamily="18" charset="0"/>
                          </a:rPr>
                          <m:t>𝑝</m:t>
                        </m:r>
                        <m:r>
                          <a:rPr lang="es-CR" sz="2000" i="1" dirty="0">
                            <a:latin typeface="Cambria Math" panose="02040503050406030204" pitchFamily="18" charset="0"/>
                          </a:rPr>
                          <m:t>,</m:t>
                        </m:r>
                        <m:r>
                          <a:rPr lang="es-CR" sz="2000" i="1" dirty="0">
                            <a:latin typeface="Cambria Math" panose="02040503050406030204" pitchFamily="18" charset="0"/>
                          </a:rPr>
                          <m:t>𝑑</m:t>
                        </m:r>
                        <m:r>
                          <a:rPr lang="es-CR" sz="2000" i="1" dirty="0">
                            <a:latin typeface="Cambria Math" panose="02040503050406030204" pitchFamily="18" charset="0"/>
                          </a:rPr>
                          <m:t>,</m:t>
                        </m:r>
                        <m:r>
                          <a:rPr lang="es-CR" sz="2000" i="1" dirty="0">
                            <a:latin typeface="Cambria Math" panose="02040503050406030204" pitchFamily="18" charset="0"/>
                          </a:rPr>
                          <m:t>𝑞</m:t>
                        </m:r>
                      </m:e>
                    </m:d>
                    <m:sSub>
                      <m:sSubPr>
                        <m:ctrlPr>
                          <a:rPr lang="es-CR" sz="2000" i="1" dirty="0">
                            <a:latin typeface="Cambria Math"/>
                          </a:rPr>
                        </m:ctrlPr>
                      </m:sSubPr>
                      <m:e>
                        <m:d>
                          <m:dPr>
                            <m:ctrlPr>
                              <a:rPr lang="es-CR" sz="2000" i="1" dirty="0">
                                <a:latin typeface="Cambria Math"/>
                              </a:rPr>
                            </m:ctrlPr>
                          </m:dPr>
                          <m:e>
                            <m:r>
                              <a:rPr lang="es-CR" sz="2000" i="1" dirty="0">
                                <a:latin typeface="Cambria Math" panose="02040503050406030204" pitchFamily="18" charset="0"/>
                              </a:rPr>
                              <m:t>𝑃</m:t>
                            </m:r>
                            <m:r>
                              <a:rPr lang="es-CR" sz="2000" i="1" dirty="0">
                                <a:latin typeface="Cambria Math" panose="02040503050406030204" pitchFamily="18" charset="0"/>
                              </a:rPr>
                              <m:t>,</m:t>
                            </m:r>
                            <m:r>
                              <a:rPr lang="es-CR" sz="2000" i="1" dirty="0">
                                <a:latin typeface="Cambria Math" panose="02040503050406030204" pitchFamily="18" charset="0"/>
                              </a:rPr>
                              <m:t>𝐷</m:t>
                            </m:r>
                            <m:r>
                              <a:rPr lang="es-CR" sz="2000" i="1" dirty="0">
                                <a:latin typeface="Cambria Math" panose="02040503050406030204" pitchFamily="18" charset="0"/>
                              </a:rPr>
                              <m:t>,</m:t>
                            </m:r>
                            <m:r>
                              <a:rPr lang="es-CR" sz="2000" i="1" dirty="0">
                                <a:latin typeface="Cambria Math" panose="02040503050406030204" pitchFamily="18" charset="0"/>
                              </a:rPr>
                              <m:t>𝑄</m:t>
                            </m:r>
                          </m:e>
                        </m:d>
                      </m:e>
                      <m:sub>
                        <m:r>
                          <a:rPr lang="es-CR" sz="2000" i="1" dirty="0">
                            <a:latin typeface="Cambria Math" panose="02040503050406030204" pitchFamily="18" charset="0"/>
                          </a:rPr>
                          <m:t>𝑠</m:t>
                        </m:r>
                      </m:sub>
                    </m:sSub>
                  </m:oMath>
                </a14:m>
                <a:r>
                  <a:rPr lang="es-CR" sz="2000" dirty="0"/>
                  <a:t> se llevan a cabo mediante la optimización de la verosimilitud, y para eso recure a la optimización numérica en la búsqueda de los mejores coeficientes ARIMA que maximizan dicho criterio.</a:t>
                </a:r>
              </a:p>
              <a:p>
                <a:pPr marL="0" indent="0" algn="just">
                  <a:buNone/>
                </a:pPr>
                <a:r>
                  <a:rPr lang="es-CR" sz="2000" dirty="0"/>
                  <a:t>En R se pueden utilizar diversas funciones para llevar a cabo la estimación del proceso: </a:t>
                </a:r>
                <a:r>
                  <a:rPr lang="es-CR" sz="2000" i="1" dirty="0" err="1"/>
                  <a:t>arima</a:t>
                </a:r>
                <a:r>
                  <a:rPr lang="es-CR" sz="2000" i="1" dirty="0"/>
                  <a:t>()</a:t>
                </a:r>
                <a:r>
                  <a:rPr lang="es-CR" sz="2000" dirty="0"/>
                  <a:t>, </a:t>
                </a:r>
                <a:r>
                  <a:rPr lang="es-CR" sz="2000" i="1" dirty="0" err="1"/>
                  <a:t>Arima</a:t>
                </a:r>
                <a:r>
                  <a:rPr lang="es-CR" sz="2000" i="1" dirty="0"/>
                  <a:t>()</a:t>
                </a:r>
                <a:r>
                  <a:rPr lang="es-CR" sz="2000" dirty="0"/>
                  <a:t>, </a:t>
                </a:r>
                <a:r>
                  <a:rPr lang="es-CR" sz="2000" i="1" dirty="0" err="1"/>
                  <a:t>auto.arima</a:t>
                </a:r>
                <a:r>
                  <a:rPr lang="es-CR" sz="2000" i="1" dirty="0"/>
                  <a:t>()</a:t>
                </a:r>
                <a:r>
                  <a:rPr lang="es-CR" sz="2000" dirty="0"/>
                  <a:t>, etc. Nosotros trabajaremos con la función de </a:t>
                </a:r>
                <a:r>
                  <a:rPr lang="es-CR" sz="2000" i="1" dirty="0" err="1"/>
                  <a:t>sarima</a:t>
                </a:r>
                <a:r>
                  <a:rPr lang="es-CR" sz="2000" i="1" dirty="0"/>
                  <a:t>()</a:t>
                </a:r>
                <a:r>
                  <a:rPr lang="es-CR" sz="2000" dirty="0"/>
                  <a:t>, lo cual no posee tantas restricciones como las otras, y permite estimar modelos tanto no estacionales como estacionales. Para eso, generemos un proceso AR(1), con un coeficiente de 0.9, a partir de 100 observaciones, y veamos su </a:t>
                </a:r>
                <a:r>
                  <a:rPr lang="es-CR" sz="2000" dirty="0" err="1"/>
                  <a:t>autocorrelograma</a:t>
                </a:r>
                <a:r>
                  <a:rPr lang="es-CR" sz="2000" dirty="0"/>
                  <a:t>.</a:t>
                </a:r>
              </a:p>
              <a:p>
                <a:pPr marL="0" indent="0" algn="just">
                  <a:buNone/>
                </a:pPr>
                <a:endParaRPr lang="es-CR" sz="20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66675" y="876055"/>
                <a:ext cx="12049126" cy="5629519"/>
              </a:xfrm>
              <a:blipFill>
                <a:blip r:embed="rId3"/>
                <a:stretch>
                  <a:fillRect l="-556" t="-1192" r="-455"/>
                </a:stretch>
              </a:blipFill>
            </p:spPr>
            <p:txBody>
              <a:bodyPr/>
              <a:lstStyle/>
              <a:p>
                <a:r>
                  <a:rPr lang="es-CR">
                    <a:noFill/>
                  </a:rPr>
                  <a:t> </a:t>
                </a:r>
              </a:p>
            </p:txBody>
          </p:sp>
        </mc:Fallback>
      </mc:AlternateContent>
      <p:sp>
        <p:nvSpPr>
          <p:cNvPr id="4" name="Título 1"/>
          <p:cNvSpPr txBox="1">
            <a:spLocks/>
          </p:cNvSpPr>
          <p:nvPr/>
        </p:nvSpPr>
        <p:spPr>
          <a:xfrm>
            <a:off x="0" y="17585"/>
            <a:ext cx="12192000" cy="7297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Estimación de los procesos ARMA</a:t>
            </a:r>
          </a:p>
        </p:txBody>
      </p:sp>
      <p:pic>
        <p:nvPicPr>
          <p:cNvPr id="5" name="Imagen 4"/>
          <p:cNvPicPr>
            <a:picLocks noChangeAspect="1"/>
          </p:cNvPicPr>
          <p:nvPr/>
        </p:nvPicPr>
        <p:blipFill>
          <a:blip r:embed="rId4"/>
          <a:stretch>
            <a:fillRect/>
          </a:stretch>
        </p:blipFill>
        <p:spPr>
          <a:xfrm>
            <a:off x="6705272" y="3191394"/>
            <a:ext cx="4610427" cy="3404032"/>
          </a:xfrm>
          <a:prstGeom prst="rect">
            <a:avLst/>
          </a:prstGeom>
        </p:spPr>
      </p:pic>
      <p:pic>
        <p:nvPicPr>
          <p:cNvPr id="6" name="Imagen 5"/>
          <p:cNvPicPr>
            <a:picLocks noChangeAspect="1"/>
          </p:cNvPicPr>
          <p:nvPr/>
        </p:nvPicPr>
        <p:blipFill>
          <a:blip r:embed="rId5"/>
          <a:stretch>
            <a:fillRect/>
          </a:stretch>
        </p:blipFill>
        <p:spPr>
          <a:xfrm>
            <a:off x="380194" y="3152538"/>
            <a:ext cx="5068106" cy="3481744"/>
          </a:xfrm>
          <a:prstGeom prst="rect">
            <a:avLst/>
          </a:prstGeom>
        </p:spPr>
      </p:pic>
    </p:spTree>
    <p:extLst>
      <p:ext uri="{BB962C8B-B14F-4D97-AF65-F5344CB8AC3E}">
        <p14:creationId xmlns:p14="http://schemas.microsoft.com/office/powerpoint/2010/main" val="2928322400"/>
      </p:ext>
    </p:extLst>
  </p:cSld>
  <p:clrMapOvr>
    <a:masterClrMapping/>
  </p:clrMapOvr>
  <p:transition spd="slow">
    <p:wip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0" y="0"/>
            <a:ext cx="12192000" cy="7297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Estimación de los procesos ARMA</a:t>
            </a:r>
          </a:p>
        </p:txBody>
      </p:sp>
      <mc:AlternateContent xmlns:mc="http://schemas.openxmlformats.org/markup-compatibility/2006" xmlns:a14="http://schemas.microsoft.com/office/drawing/2010/main">
        <mc:Choice Requires="a14">
          <p:sp>
            <p:nvSpPr>
              <p:cNvPr id="5" name="Marcador de contenido 2"/>
              <p:cNvSpPr>
                <a:spLocks noGrp="1"/>
              </p:cNvSpPr>
              <p:nvPr>
                <p:ph idx="1"/>
              </p:nvPr>
            </p:nvSpPr>
            <p:spPr>
              <a:xfrm>
                <a:off x="66675" y="876055"/>
                <a:ext cx="12049126" cy="5867645"/>
              </a:xfrm>
            </p:spPr>
            <p:txBody>
              <a:bodyPr>
                <a:normAutofit/>
              </a:bodyPr>
              <a:lstStyle/>
              <a:p>
                <a:pPr marL="0" indent="0" algn="just">
                  <a:buNone/>
                </a:pPr>
                <a:r>
                  <a:rPr lang="es-CR" sz="2000" dirty="0"/>
                  <a:t>Aunque sabemos el proceso generador, procedemos a estimar el modelo como un </a:t>
                </a:r>
                <a14:m>
                  <m:oMath xmlns:m="http://schemas.openxmlformats.org/officeDocument/2006/math">
                    <m:r>
                      <a:rPr lang="es-CR" sz="2000" i="1" dirty="0">
                        <a:latin typeface="Cambria Math" panose="02040503050406030204" pitchFamily="18" charset="0"/>
                      </a:rPr>
                      <m:t>𝐴𝑅𝐼𝑀𝐴</m:t>
                    </m:r>
                    <m:r>
                      <a:rPr lang="es-CR" sz="2000" i="1" dirty="0">
                        <a:latin typeface="Cambria Math" panose="02040503050406030204" pitchFamily="18" charset="0"/>
                      </a:rPr>
                      <m:t> </m:t>
                    </m:r>
                    <m:d>
                      <m:dPr>
                        <m:ctrlPr>
                          <a:rPr lang="es-CR" sz="2000" i="1" dirty="0">
                            <a:latin typeface="Cambria Math"/>
                          </a:rPr>
                        </m:ctrlPr>
                      </m:dPr>
                      <m:e>
                        <m:r>
                          <a:rPr lang="es-CR" sz="2000" b="0" i="1" dirty="0" smtClean="0">
                            <a:latin typeface="Cambria Math" panose="02040503050406030204" pitchFamily="18" charset="0"/>
                          </a:rPr>
                          <m:t>1</m:t>
                        </m:r>
                        <m:r>
                          <a:rPr lang="es-CR" sz="2000" i="1" dirty="0">
                            <a:latin typeface="Cambria Math" panose="02040503050406030204" pitchFamily="18" charset="0"/>
                          </a:rPr>
                          <m:t>,</m:t>
                        </m:r>
                        <m:r>
                          <a:rPr lang="es-CR" sz="2000" b="0" i="1" dirty="0" smtClean="0">
                            <a:latin typeface="Cambria Math" panose="02040503050406030204" pitchFamily="18" charset="0"/>
                          </a:rPr>
                          <m:t>0</m:t>
                        </m:r>
                        <m:r>
                          <a:rPr lang="es-CR" sz="2000" i="1" dirty="0">
                            <a:latin typeface="Cambria Math" panose="02040503050406030204" pitchFamily="18" charset="0"/>
                          </a:rPr>
                          <m:t>,</m:t>
                        </m:r>
                        <m:r>
                          <a:rPr lang="es-CR" sz="2000" b="0" i="1" dirty="0" smtClean="0">
                            <a:latin typeface="Cambria Math" panose="02040503050406030204" pitchFamily="18" charset="0"/>
                          </a:rPr>
                          <m:t>0</m:t>
                        </m:r>
                      </m:e>
                    </m:d>
                  </m:oMath>
                </a14:m>
                <a:r>
                  <a:rPr lang="es-CR" sz="2000" dirty="0"/>
                  <a:t> mediante la función </a:t>
                </a:r>
                <a:r>
                  <a:rPr lang="es-CR" sz="2000" dirty="0" err="1"/>
                  <a:t>sarima</a:t>
                </a:r>
                <a:r>
                  <a:rPr lang="es-CR" sz="2000" dirty="0"/>
                  <a:t>:   </a:t>
                </a:r>
                <a14:m>
                  <m:oMath xmlns:m="http://schemas.openxmlformats.org/officeDocument/2006/math">
                    <m:r>
                      <a:rPr lang="es-CR" sz="2000" i="1" dirty="0" smtClean="0">
                        <a:latin typeface="Cambria Math" panose="02040503050406030204" pitchFamily="18" charset="0"/>
                      </a:rPr>
                      <m:t>𝑠𝑎𝑟𝑖𝑚𝑎</m:t>
                    </m:r>
                    <m:r>
                      <a:rPr lang="es-CR" sz="2000" i="1" dirty="0" smtClean="0">
                        <a:latin typeface="Cambria Math" panose="02040503050406030204" pitchFamily="18" charset="0"/>
                      </a:rPr>
                      <m:t>(</m:t>
                    </m:r>
                    <m:r>
                      <a:rPr lang="es-CR" sz="2000" i="1" dirty="0" err="1" smtClean="0">
                        <a:latin typeface="Cambria Math" panose="02040503050406030204" pitchFamily="18" charset="0"/>
                      </a:rPr>
                      <m:t>𝑥</m:t>
                    </m:r>
                    <m:r>
                      <a:rPr lang="es-CR" sz="2000" i="1" dirty="0" err="1" smtClean="0">
                        <a:latin typeface="Cambria Math" panose="02040503050406030204" pitchFamily="18" charset="0"/>
                      </a:rPr>
                      <m:t>,</m:t>
                    </m:r>
                    <m:r>
                      <a:rPr lang="es-CR" sz="2000" i="1" dirty="0" err="1" smtClean="0">
                        <a:latin typeface="Cambria Math" panose="02040503050406030204" pitchFamily="18" charset="0"/>
                      </a:rPr>
                      <m:t>𝑝</m:t>
                    </m:r>
                    <m:r>
                      <a:rPr lang="es-CR" sz="2000" i="1" dirty="0" smtClean="0">
                        <a:latin typeface="Cambria Math" panose="02040503050406030204" pitchFamily="18" charset="0"/>
                      </a:rPr>
                      <m:t>=1,</m:t>
                    </m:r>
                    <m:r>
                      <a:rPr lang="es-CR" sz="2000" i="1" dirty="0" smtClean="0">
                        <a:latin typeface="Cambria Math" panose="02040503050406030204" pitchFamily="18" charset="0"/>
                      </a:rPr>
                      <m:t>𝑑</m:t>
                    </m:r>
                    <m:r>
                      <a:rPr lang="es-CR" sz="2000" i="1" dirty="0" smtClean="0">
                        <a:latin typeface="Cambria Math" panose="02040503050406030204" pitchFamily="18" charset="0"/>
                      </a:rPr>
                      <m:t>=0,</m:t>
                    </m:r>
                    <m:r>
                      <a:rPr lang="es-CR" sz="2000" i="1" dirty="0" smtClean="0">
                        <a:latin typeface="Cambria Math" panose="02040503050406030204" pitchFamily="18" charset="0"/>
                      </a:rPr>
                      <m:t>𝑞</m:t>
                    </m:r>
                    <m:r>
                      <a:rPr lang="es-CR" sz="2000" i="1" dirty="0" smtClean="0">
                        <a:latin typeface="Cambria Math" panose="02040503050406030204" pitchFamily="18" charset="0"/>
                      </a:rPr>
                      <m:t>=0)</m:t>
                    </m:r>
                  </m:oMath>
                </a14:m>
                <a:r>
                  <a:rPr lang="es-CR" sz="2000" dirty="0"/>
                  <a:t>. Los valores o argumentos </a:t>
                </a:r>
                <a:r>
                  <a:rPr lang="es-CR" sz="2000" dirty="0" err="1"/>
                  <a:t>p,d,q</a:t>
                </a:r>
                <a:r>
                  <a:rPr lang="es-CR" sz="2000" dirty="0"/>
                  <a:t> no son necesarios. Obtenemos como resultados:</a:t>
                </a:r>
              </a:p>
              <a:p>
                <a:pPr marL="0" indent="0" algn="just">
                  <a:buNone/>
                </a:pPr>
                <a:endParaRPr lang="es-CR" sz="2000" dirty="0"/>
              </a:p>
              <a:p>
                <a:pPr marL="0" indent="0" algn="just">
                  <a:buNone/>
                </a:pPr>
                <a:endParaRPr lang="es-CR" sz="2000" dirty="0"/>
              </a:p>
              <a:p>
                <a:pPr marL="0" indent="0" algn="just">
                  <a:buNone/>
                </a:pPr>
                <a:endParaRPr lang="es-CR" sz="2000" dirty="0"/>
              </a:p>
              <a:p>
                <a:pPr marL="0" indent="0" algn="just">
                  <a:buNone/>
                </a:pPr>
                <a:endParaRPr lang="es-CR" sz="2000" dirty="0"/>
              </a:p>
              <a:p>
                <a:pPr marL="0" indent="0" algn="just">
                  <a:buNone/>
                </a:pPr>
                <a:endParaRPr lang="es-CR" sz="2000" dirty="0"/>
              </a:p>
              <a:p>
                <a:pPr marL="0" indent="0" algn="just">
                  <a:buNone/>
                </a:pPr>
                <a:endParaRPr lang="es-CR" sz="2000" dirty="0"/>
              </a:p>
              <a:p>
                <a:pPr marL="0" indent="0" algn="just">
                  <a:buNone/>
                </a:pPr>
                <a:endParaRPr lang="es-CR" sz="2000" dirty="0"/>
              </a:p>
              <a:p>
                <a:pPr marL="0" indent="0" algn="just">
                  <a:buNone/>
                </a:pPr>
                <a:endParaRPr lang="es-CR" sz="2000" dirty="0"/>
              </a:p>
              <a:p>
                <a:pPr marL="0" indent="0" algn="just">
                  <a:buNone/>
                </a:pPr>
                <a:endParaRPr lang="es-CR" sz="2000" dirty="0"/>
              </a:p>
              <a:p>
                <a:pPr marL="0" indent="0" algn="just">
                  <a:buNone/>
                </a:pPr>
                <a:endParaRPr lang="es-CR" sz="2000" dirty="0"/>
              </a:p>
            </p:txBody>
          </p:sp>
        </mc:Choice>
        <mc:Fallback xmlns="">
          <p:sp>
            <p:nvSpPr>
              <p:cNvPr id="5" name="Marcador de contenido 2"/>
              <p:cNvSpPr>
                <a:spLocks noGrp="1" noRot="1" noChangeAspect="1" noMove="1" noResize="1" noEditPoints="1" noAdjustHandles="1" noChangeArrowheads="1" noChangeShapeType="1" noTextEdit="1"/>
              </p:cNvSpPr>
              <p:nvPr>
                <p:ph idx="1"/>
              </p:nvPr>
            </p:nvSpPr>
            <p:spPr>
              <a:xfrm>
                <a:off x="66675" y="876055"/>
                <a:ext cx="12049126" cy="5867645"/>
              </a:xfrm>
              <a:blipFill>
                <a:blip r:embed="rId2"/>
                <a:stretch>
                  <a:fillRect l="-556" t="-1143" r="-455"/>
                </a:stretch>
              </a:blipFill>
            </p:spPr>
            <p:txBody>
              <a:bodyPr/>
              <a:lstStyle/>
              <a:p>
                <a:r>
                  <a:rPr lang="es-CR">
                    <a:noFill/>
                  </a:rPr>
                  <a:t> </a:t>
                </a:r>
              </a:p>
            </p:txBody>
          </p:sp>
        </mc:Fallback>
      </mc:AlternateContent>
      <p:sp>
        <p:nvSpPr>
          <p:cNvPr id="6" name="Rectángulo redondeado 5"/>
          <p:cNvSpPr/>
          <p:nvPr/>
        </p:nvSpPr>
        <p:spPr>
          <a:xfrm>
            <a:off x="2050256" y="1924049"/>
            <a:ext cx="2838450" cy="6000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Estimación</a:t>
            </a:r>
          </a:p>
        </p:txBody>
      </p:sp>
      <p:sp>
        <p:nvSpPr>
          <p:cNvPr id="7" name="Rectángulo redondeado 6"/>
          <p:cNvSpPr/>
          <p:nvPr/>
        </p:nvSpPr>
        <p:spPr>
          <a:xfrm>
            <a:off x="8139113" y="1924050"/>
            <a:ext cx="2838450" cy="6000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Significancia</a:t>
            </a:r>
          </a:p>
        </p:txBody>
      </p:sp>
      <p:sp>
        <p:nvSpPr>
          <p:cNvPr id="8" name="Rectángulo redondeado 7"/>
          <p:cNvSpPr/>
          <p:nvPr/>
        </p:nvSpPr>
        <p:spPr>
          <a:xfrm>
            <a:off x="214312" y="5467288"/>
            <a:ext cx="2838450" cy="6000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Criterios de información</a:t>
            </a:r>
          </a:p>
        </p:txBody>
      </p:sp>
      <p:pic>
        <p:nvPicPr>
          <p:cNvPr id="9" name="Imagen 8"/>
          <p:cNvPicPr>
            <a:picLocks noChangeAspect="1"/>
          </p:cNvPicPr>
          <p:nvPr/>
        </p:nvPicPr>
        <p:blipFill>
          <a:blip r:embed="rId3"/>
          <a:stretch>
            <a:fillRect/>
          </a:stretch>
        </p:blipFill>
        <p:spPr>
          <a:xfrm>
            <a:off x="309563" y="2828802"/>
            <a:ext cx="6319837" cy="1962150"/>
          </a:xfrm>
          <a:prstGeom prst="rect">
            <a:avLst/>
          </a:prstGeom>
        </p:spPr>
      </p:pic>
      <p:pic>
        <p:nvPicPr>
          <p:cNvPr id="10" name="Imagen 9"/>
          <p:cNvPicPr>
            <a:picLocks noChangeAspect="1"/>
          </p:cNvPicPr>
          <p:nvPr/>
        </p:nvPicPr>
        <p:blipFill>
          <a:blip r:embed="rId4"/>
          <a:stretch>
            <a:fillRect/>
          </a:stretch>
        </p:blipFill>
        <p:spPr>
          <a:xfrm>
            <a:off x="7900988" y="3009777"/>
            <a:ext cx="3314700" cy="800100"/>
          </a:xfrm>
          <a:prstGeom prst="rect">
            <a:avLst/>
          </a:prstGeom>
        </p:spPr>
      </p:pic>
      <p:pic>
        <p:nvPicPr>
          <p:cNvPr id="11" name="Imagen 10"/>
          <p:cNvPicPr>
            <a:picLocks noChangeAspect="1"/>
          </p:cNvPicPr>
          <p:nvPr/>
        </p:nvPicPr>
        <p:blipFill>
          <a:blip r:embed="rId5"/>
          <a:stretch>
            <a:fillRect/>
          </a:stretch>
        </p:blipFill>
        <p:spPr>
          <a:xfrm>
            <a:off x="4767263" y="5019612"/>
            <a:ext cx="1323975" cy="1495425"/>
          </a:xfrm>
          <a:prstGeom prst="rect">
            <a:avLst/>
          </a:prstGeom>
        </p:spPr>
      </p:pic>
      <p:sp>
        <p:nvSpPr>
          <p:cNvPr id="12" name="Flecha derecha 11"/>
          <p:cNvSpPr/>
          <p:nvPr/>
        </p:nvSpPr>
        <p:spPr>
          <a:xfrm>
            <a:off x="3477815" y="5610163"/>
            <a:ext cx="864394" cy="3143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mc:AlternateContent xmlns:mc="http://schemas.openxmlformats.org/markup-compatibility/2006" xmlns:a14="http://schemas.microsoft.com/office/drawing/2010/main">
        <mc:Choice Requires="a14">
          <p:sp>
            <p:nvSpPr>
              <p:cNvPr id="13" name="CuadroTexto 12"/>
              <p:cNvSpPr txBox="1"/>
              <p:nvPr/>
            </p:nvSpPr>
            <p:spPr>
              <a:xfrm>
                <a:off x="7205663" y="5051700"/>
                <a:ext cx="4705350" cy="1015663"/>
              </a:xfrm>
              <a:prstGeom prst="rect">
                <a:avLst/>
              </a:prstGeom>
              <a:noFill/>
            </p:spPr>
            <p:txBody>
              <a:bodyPr wrap="square" rtlCol="0">
                <a:spAutoFit/>
              </a:bodyPr>
              <a:lstStyle/>
              <a:p>
                <a:r>
                  <a:rPr lang="es-CR" sz="2000" dirty="0"/>
                  <a:t>Nótese que:</a:t>
                </a:r>
                <a:br>
                  <a:rPr lang="es-CR" sz="2000" dirty="0"/>
                </a:br>
                <a:r>
                  <a:rPr lang="es-CR" sz="2000" dirty="0"/>
                  <a:t>1. El valor estimado del </a:t>
                </a:r>
                <a14:m>
                  <m:oMath xmlns:m="http://schemas.openxmlformats.org/officeDocument/2006/math">
                    <m:r>
                      <a:rPr lang="es-CR" sz="2000" i="1" dirty="0" smtClean="0">
                        <a:latin typeface="Cambria Math" panose="02040503050406030204" pitchFamily="18" charset="0"/>
                      </a:rPr>
                      <m:t>𝐴𝑅</m:t>
                    </m:r>
                    <m:r>
                      <a:rPr lang="es-CR" sz="2000" i="1" dirty="0" smtClean="0">
                        <a:latin typeface="Cambria Math" panose="02040503050406030204" pitchFamily="18" charset="0"/>
                      </a:rPr>
                      <m:t>(1)</m:t>
                    </m:r>
                  </m:oMath>
                </a14:m>
                <a:r>
                  <a:rPr lang="es-CR" sz="2000" dirty="0"/>
                  <a:t> es de 0,8473</a:t>
                </a:r>
              </a:p>
              <a:p>
                <a:r>
                  <a:rPr lang="es-CR" sz="2000" dirty="0"/>
                  <a:t>2. El coeficiente </a:t>
                </a:r>
                <a14:m>
                  <m:oMath xmlns:m="http://schemas.openxmlformats.org/officeDocument/2006/math">
                    <m:r>
                      <a:rPr lang="es-CR" sz="2000" i="1" dirty="0">
                        <a:latin typeface="Cambria Math" panose="02040503050406030204" pitchFamily="18" charset="0"/>
                      </a:rPr>
                      <m:t>𝐴𝑅</m:t>
                    </m:r>
                    <m:r>
                      <a:rPr lang="es-CR" sz="2000" i="1" dirty="0">
                        <a:latin typeface="Cambria Math" panose="02040503050406030204" pitchFamily="18" charset="0"/>
                      </a:rPr>
                      <m:t>(1)</m:t>
                    </m:r>
                  </m:oMath>
                </a14:m>
                <a:r>
                  <a:rPr lang="es-CR" sz="2000" dirty="0"/>
                  <a:t> es significativo</a:t>
                </a:r>
              </a:p>
            </p:txBody>
          </p:sp>
        </mc:Choice>
        <mc:Fallback xmlns="">
          <p:sp>
            <p:nvSpPr>
              <p:cNvPr id="13" name="CuadroTexto 12"/>
              <p:cNvSpPr txBox="1">
                <a:spLocks noRot="1" noChangeAspect="1" noMove="1" noResize="1" noEditPoints="1" noAdjustHandles="1" noChangeArrowheads="1" noChangeShapeType="1" noTextEdit="1"/>
              </p:cNvSpPr>
              <p:nvPr/>
            </p:nvSpPr>
            <p:spPr>
              <a:xfrm>
                <a:off x="7205663" y="5051700"/>
                <a:ext cx="4705350" cy="1015663"/>
              </a:xfrm>
              <a:prstGeom prst="rect">
                <a:avLst/>
              </a:prstGeom>
              <a:blipFill>
                <a:blip r:embed="rId6"/>
                <a:stretch>
                  <a:fillRect l="-1295" t="-3614" r="-907" b="-10241"/>
                </a:stretch>
              </a:blipFill>
            </p:spPr>
            <p:txBody>
              <a:bodyPr/>
              <a:lstStyle/>
              <a:p>
                <a:r>
                  <a:rPr lang="es-CR">
                    <a:noFill/>
                  </a:rPr>
                  <a:t> </a:t>
                </a:r>
              </a:p>
            </p:txBody>
          </p:sp>
        </mc:Fallback>
      </mc:AlternateContent>
    </p:spTree>
    <p:extLst>
      <p:ext uri="{BB962C8B-B14F-4D97-AF65-F5344CB8AC3E}">
        <p14:creationId xmlns:p14="http://schemas.microsoft.com/office/powerpoint/2010/main" val="4106136814"/>
      </p:ext>
    </p:extLst>
  </p:cSld>
  <p:clrMapOvr>
    <a:masterClrMapping/>
  </p:clrMapOvr>
  <p:transition spd="slow">
    <p:wip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0" y="0"/>
            <a:ext cx="12192000" cy="7297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Estimación de los procesos ARMA</a:t>
            </a:r>
          </a:p>
        </p:txBody>
      </p:sp>
      <p:sp>
        <p:nvSpPr>
          <p:cNvPr id="5" name="Marcador de contenido 2"/>
          <p:cNvSpPr>
            <a:spLocks noGrp="1"/>
          </p:cNvSpPr>
          <p:nvPr>
            <p:ph idx="1"/>
          </p:nvPr>
        </p:nvSpPr>
        <p:spPr>
          <a:xfrm>
            <a:off x="66675" y="876055"/>
            <a:ext cx="12049126" cy="5629519"/>
          </a:xfrm>
        </p:spPr>
        <p:txBody>
          <a:bodyPr>
            <a:normAutofit/>
          </a:bodyPr>
          <a:lstStyle/>
          <a:p>
            <a:pPr marL="0" indent="0" algn="just">
              <a:buNone/>
            </a:pPr>
            <a:r>
              <a:rPr lang="es-CR" sz="2000" dirty="0"/>
              <a:t>Realicemos el mismo ejercicio pero ahora estimado un proceso MA(1), con un coeficiente de -0.8, a partir de 100 observaciones, y veamos su representación y su </a:t>
            </a:r>
            <a:r>
              <a:rPr lang="es-CR" sz="2000" dirty="0" err="1"/>
              <a:t>autocorrelograma</a:t>
            </a:r>
            <a:r>
              <a:rPr lang="es-CR" sz="2000" dirty="0"/>
              <a:t>. </a:t>
            </a:r>
          </a:p>
        </p:txBody>
      </p:sp>
      <p:pic>
        <p:nvPicPr>
          <p:cNvPr id="6" name="Imagen 5"/>
          <p:cNvPicPr>
            <a:picLocks noChangeAspect="1"/>
          </p:cNvPicPr>
          <p:nvPr/>
        </p:nvPicPr>
        <p:blipFill>
          <a:blip r:embed="rId2"/>
          <a:stretch>
            <a:fillRect/>
          </a:stretch>
        </p:blipFill>
        <p:spPr>
          <a:xfrm>
            <a:off x="171451" y="1789833"/>
            <a:ext cx="6387008" cy="4715741"/>
          </a:xfrm>
          <a:prstGeom prst="rect">
            <a:avLst/>
          </a:prstGeom>
        </p:spPr>
      </p:pic>
      <p:pic>
        <p:nvPicPr>
          <p:cNvPr id="7" name="Imagen 6"/>
          <p:cNvPicPr>
            <a:picLocks noChangeAspect="1"/>
          </p:cNvPicPr>
          <p:nvPr/>
        </p:nvPicPr>
        <p:blipFill>
          <a:blip r:embed="rId3"/>
          <a:stretch>
            <a:fillRect/>
          </a:stretch>
        </p:blipFill>
        <p:spPr>
          <a:xfrm>
            <a:off x="6817577" y="1861703"/>
            <a:ext cx="5172456" cy="4571999"/>
          </a:xfrm>
          <a:prstGeom prst="rect">
            <a:avLst/>
          </a:prstGeom>
        </p:spPr>
      </p:pic>
    </p:spTree>
    <p:extLst>
      <p:ext uri="{BB962C8B-B14F-4D97-AF65-F5344CB8AC3E}">
        <p14:creationId xmlns:p14="http://schemas.microsoft.com/office/powerpoint/2010/main" val="3633431615"/>
      </p:ext>
    </p:extLst>
  </p:cSld>
  <p:clrMapOvr>
    <a:masterClrMapping/>
  </p:clrMapOvr>
  <p:transition spd="slow">
    <p:wip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0" y="0"/>
            <a:ext cx="12192000" cy="7297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Estimación de los procesos ARMA</a:t>
            </a:r>
          </a:p>
        </p:txBody>
      </p:sp>
      <mc:AlternateContent xmlns:mc="http://schemas.openxmlformats.org/markup-compatibility/2006" xmlns:a14="http://schemas.microsoft.com/office/drawing/2010/main">
        <mc:Choice Requires="a14">
          <p:sp>
            <p:nvSpPr>
              <p:cNvPr id="5" name="Marcador de contenido 2"/>
              <p:cNvSpPr>
                <a:spLocks noGrp="1"/>
              </p:cNvSpPr>
              <p:nvPr>
                <p:ph idx="1"/>
              </p:nvPr>
            </p:nvSpPr>
            <p:spPr>
              <a:xfrm>
                <a:off x="66675" y="876055"/>
                <a:ext cx="12049126" cy="5867645"/>
              </a:xfrm>
            </p:spPr>
            <p:txBody>
              <a:bodyPr>
                <a:normAutofit/>
              </a:bodyPr>
              <a:lstStyle/>
              <a:p>
                <a:pPr marL="0" indent="0" algn="just">
                  <a:buNone/>
                </a:pPr>
                <a:r>
                  <a:rPr lang="es-CR" sz="2000" dirty="0"/>
                  <a:t>Aunque sabemos el proceso generador, procedemos a estimar el modelo como un </a:t>
                </a:r>
                <a14:m>
                  <m:oMath xmlns:m="http://schemas.openxmlformats.org/officeDocument/2006/math">
                    <m:r>
                      <a:rPr lang="es-CR" sz="2000" i="1" dirty="0">
                        <a:latin typeface="Cambria Math" panose="02040503050406030204" pitchFamily="18" charset="0"/>
                      </a:rPr>
                      <m:t>𝐴𝑅𝐼𝑀𝐴</m:t>
                    </m:r>
                    <m:r>
                      <a:rPr lang="es-CR" sz="2000" i="1" dirty="0">
                        <a:latin typeface="Cambria Math" panose="02040503050406030204" pitchFamily="18" charset="0"/>
                      </a:rPr>
                      <m:t> </m:t>
                    </m:r>
                    <m:d>
                      <m:dPr>
                        <m:ctrlPr>
                          <a:rPr lang="es-CR" sz="2000" i="1" dirty="0">
                            <a:latin typeface="Cambria Math"/>
                          </a:rPr>
                        </m:ctrlPr>
                      </m:dPr>
                      <m:e>
                        <m:r>
                          <a:rPr lang="es-CR" sz="2000" b="0" i="1" dirty="0" smtClean="0">
                            <a:latin typeface="Cambria Math" panose="02040503050406030204" pitchFamily="18" charset="0"/>
                          </a:rPr>
                          <m:t>0</m:t>
                        </m:r>
                        <m:r>
                          <a:rPr lang="es-CR" sz="2000" i="1" dirty="0">
                            <a:latin typeface="Cambria Math" panose="02040503050406030204" pitchFamily="18" charset="0"/>
                          </a:rPr>
                          <m:t>,</m:t>
                        </m:r>
                        <m:r>
                          <a:rPr lang="es-CR" sz="2000" b="0" i="1" dirty="0" smtClean="0">
                            <a:latin typeface="Cambria Math" panose="02040503050406030204" pitchFamily="18" charset="0"/>
                          </a:rPr>
                          <m:t>0</m:t>
                        </m:r>
                        <m:r>
                          <a:rPr lang="es-CR" sz="2000" i="1" dirty="0">
                            <a:latin typeface="Cambria Math" panose="02040503050406030204" pitchFamily="18" charset="0"/>
                          </a:rPr>
                          <m:t>,</m:t>
                        </m:r>
                        <m:r>
                          <a:rPr lang="es-CR" sz="2000" b="0" i="1" dirty="0" smtClean="0">
                            <a:latin typeface="Cambria Math" panose="02040503050406030204" pitchFamily="18" charset="0"/>
                          </a:rPr>
                          <m:t>1</m:t>
                        </m:r>
                      </m:e>
                    </m:d>
                  </m:oMath>
                </a14:m>
                <a:r>
                  <a:rPr lang="es-CR" sz="2000" dirty="0"/>
                  <a:t> mediante la función </a:t>
                </a:r>
                <a:r>
                  <a:rPr lang="es-CR" sz="2000" dirty="0" err="1"/>
                  <a:t>sarima</a:t>
                </a:r>
                <a:r>
                  <a:rPr lang="es-CR" sz="2000" dirty="0"/>
                  <a:t>:   </a:t>
                </a:r>
                <a14:m>
                  <m:oMath xmlns:m="http://schemas.openxmlformats.org/officeDocument/2006/math">
                    <m:r>
                      <a:rPr lang="es-CR" sz="2000" i="1" dirty="0" smtClean="0">
                        <a:latin typeface="Cambria Math" panose="02040503050406030204" pitchFamily="18" charset="0"/>
                      </a:rPr>
                      <m:t>𝑠𝑎𝑟𝑖𝑚𝑎</m:t>
                    </m:r>
                    <m:r>
                      <a:rPr lang="es-CR" sz="2000" i="1" dirty="0" smtClean="0">
                        <a:latin typeface="Cambria Math" panose="02040503050406030204" pitchFamily="18" charset="0"/>
                      </a:rPr>
                      <m:t>(</m:t>
                    </m:r>
                    <m:r>
                      <a:rPr lang="es-CR" sz="2000" i="1" dirty="0" err="1" smtClean="0">
                        <a:latin typeface="Cambria Math" panose="02040503050406030204" pitchFamily="18" charset="0"/>
                      </a:rPr>
                      <m:t>𝑥</m:t>
                    </m:r>
                    <m:r>
                      <a:rPr lang="es-CR" sz="2000" i="1" dirty="0" err="1" smtClean="0">
                        <a:latin typeface="Cambria Math" panose="02040503050406030204" pitchFamily="18" charset="0"/>
                      </a:rPr>
                      <m:t>,</m:t>
                    </m:r>
                    <m:r>
                      <a:rPr lang="es-CR" sz="2000" i="1" dirty="0" err="1" smtClean="0">
                        <a:latin typeface="Cambria Math" panose="02040503050406030204" pitchFamily="18" charset="0"/>
                      </a:rPr>
                      <m:t>𝑝</m:t>
                    </m:r>
                    <m:r>
                      <a:rPr lang="es-CR" sz="2000" i="1" dirty="0" smtClean="0">
                        <a:latin typeface="Cambria Math" panose="02040503050406030204" pitchFamily="18" charset="0"/>
                      </a:rPr>
                      <m:t>=0,</m:t>
                    </m:r>
                    <m:r>
                      <a:rPr lang="es-CR" sz="2000" i="1" dirty="0" smtClean="0">
                        <a:latin typeface="Cambria Math" panose="02040503050406030204" pitchFamily="18" charset="0"/>
                      </a:rPr>
                      <m:t>𝑑</m:t>
                    </m:r>
                    <m:r>
                      <a:rPr lang="es-CR" sz="2000" i="1" dirty="0" smtClean="0">
                        <a:latin typeface="Cambria Math" panose="02040503050406030204" pitchFamily="18" charset="0"/>
                      </a:rPr>
                      <m:t>=0,</m:t>
                    </m:r>
                    <m:r>
                      <a:rPr lang="es-CR" sz="2000" i="1" dirty="0" smtClean="0">
                        <a:latin typeface="Cambria Math" panose="02040503050406030204" pitchFamily="18" charset="0"/>
                      </a:rPr>
                      <m:t>𝑞</m:t>
                    </m:r>
                    <m:r>
                      <a:rPr lang="es-CR" sz="2000" i="1" dirty="0" smtClean="0">
                        <a:latin typeface="Cambria Math" panose="02040503050406030204" pitchFamily="18" charset="0"/>
                      </a:rPr>
                      <m:t>=1)</m:t>
                    </m:r>
                  </m:oMath>
                </a14:m>
                <a:r>
                  <a:rPr lang="es-CR" sz="2000" dirty="0"/>
                  <a:t>. Obtenemos como resultados:</a:t>
                </a:r>
              </a:p>
              <a:p>
                <a:pPr marL="0" indent="0" algn="just">
                  <a:buNone/>
                </a:pPr>
                <a:endParaRPr lang="es-CR" sz="2000" dirty="0"/>
              </a:p>
              <a:p>
                <a:pPr marL="0" indent="0" algn="just">
                  <a:buNone/>
                </a:pPr>
                <a:endParaRPr lang="es-CR" sz="2000" dirty="0"/>
              </a:p>
              <a:p>
                <a:pPr marL="0" indent="0" algn="just">
                  <a:buNone/>
                </a:pPr>
                <a:endParaRPr lang="es-CR" sz="2000" dirty="0"/>
              </a:p>
              <a:p>
                <a:pPr marL="0" indent="0" algn="just">
                  <a:buNone/>
                </a:pPr>
                <a:endParaRPr lang="es-CR" sz="2000" dirty="0"/>
              </a:p>
              <a:p>
                <a:pPr marL="0" indent="0" algn="just">
                  <a:buNone/>
                </a:pPr>
                <a:endParaRPr lang="es-CR" sz="2000" dirty="0"/>
              </a:p>
              <a:p>
                <a:pPr marL="0" indent="0" algn="just">
                  <a:buNone/>
                </a:pPr>
                <a:endParaRPr lang="es-CR" sz="2000" dirty="0"/>
              </a:p>
              <a:p>
                <a:pPr marL="0" indent="0" algn="just">
                  <a:buNone/>
                </a:pPr>
                <a:endParaRPr lang="es-CR" sz="2000" dirty="0"/>
              </a:p>
              <a:p>
                <a:pPr marL="0" indent="0" algn="just">
                  <a:buNone/>
                </a:pPr>
                <a:endParaRPr lang="es-CR" sz="2000" dirty="0"/>
              </a:p>
              <a:p>
                <a:pPr marL="0" indent="0" algn="just">
                  <a:buNone/>
                </a:pPr>
                <a:endParaRPr lang="es-CR" sz="2000" dirty="0"/>
              </a:p>
              <a:p>
                <a:pPr marL="0" indent="0" algn="just">
                  <a:buNone/>
                </a:pPr>
                <a:endParaRPr lang="es-CR" sz="2000" dirty="0"/>
              </a:p>
            </p:txBody>
          </p:sp>
        </mc:Choice>
        <mc:Fallback xmlns="">
          <p:sp>
            <p:nvSpPr>
              <p:cNvPr id="5" name="Marcador de contenido 2"/>
              <p:cNvSpPr>
                <a:spLocks noGrp="1" noRot="1" noChangeAspect="1" noMove="1" noResize="1" noEditPoints="1" noAdjustHandles="1" noChangeArrowheads="1" noChangeShapeType="1" noTextEdit="1"/>
              </p:cNvSpPr>
              <p:nvPr>
                <p:ph idx="1"/>
              </p:nvPr>
            </p:nvSpPr>
            <p:spPr>
              <a:xfrm>
                <a:off x="66675" y="876055"/>
                <a:ext cx="12049126" cy="5867645"/>
              </a:xfrm>
              <a:blipFill>
                <a:blip r:embed="rId2"/>
                <a:stretch>
                  <a:fillRect l="-556" t="-1143" r="-455"/>
                </a:stretch>
              </a:blipFill>
            </p:spPr>
            <p:txBody>
              <a:bodyPr/>
              <a:lstStyle/>
              <a:p>
                <a:r>
                  <a:rPr lang="es-CR">
                    <a:noFill/>
                  </a:rPr>
                  <a:t> </a:t>
                </a:r>
              </a:p>
            </p:txBody>
          </p:sp>
        </mc:Fallback>
      </mc:AlternateContent>
      <p:sp>
        <p:nvSpPr>
          <p:cNvPr id="6" name="Rectángulo redondeado 5"/>
          <p:cNvSpPr/>
          <p:nvPr/>
        </p:nvSpPr>
        <p:spPr>
          <a:xfrm>
            <a:off x="2050256" y="1924049"/>
            <a:ext cx="2838450" cy="6000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Estimación</a:t>
            </a:r>
          </a:p>
        </p:txBody>
      </p:sp>
      <p:sp>
        <p:nvSpPr>
          <p:cNvPr id="7" name="Rectángulo redondeado 6"/>
          <p:cNvSpPr/>
          <p:nvPr/>
        </p:nvSpPr>
        <p:spPr>
          <a:xfrm>
            <a:off x="8139113" y="1924050"/>
            <a:ext cx="2838450" cy="6000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Significancia</a:t>
            </a:r>
          </a:p>
        </p:txBody>
      </p:sp>
      <p:sp>
        <p:nvSpPr>
          <p:cNvPr id="8" name="Rectángulo redondeado 7"/>
          <p:cNvSpPr/>
          <p:nvPr/>
        </p:nvSpPr>
        <p:spPr>
          <a:xfrm>
            <a:off x="214312" y="5467288"/>
            <a:ext cx="2838450" cy="6000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Criterios de información</a:t>
            </a:r>
          </a:p>
        </p:txBody>
      </p:sp>
      <p:sp>
        <p:nvSpPr>
          <p:cNvPr id="12" name="Flecha derecha 11"/>
          <p:cNvSpPr/>
          <p:nvPr/>
        </p:nvSpPr>
        <p:spPr>
          <a:xfrm>
            <a:off x="3477815" y="5610163"/>
            <a:ext cx="864394" cy="3143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mc:AlternateContent xmlns:mc="http://schemas.openxmlformats.org/markup-compatibility/2006" xmlns:a14="http://schemas.microsoft.com/office/drawing/2010/main">
        <mc:Choice Requires="a14">
          <p:sp>
            <p:nvSpPr>
              <p:cNvPr id="13" name="CuadroTexto 12"/>
              <p:cNvSpPr txBox="1"/>
              <p:nvPr/>
            </p:nvSpPr>
            <p:spPr>
              <a:xfrm>
                <a:off x="7205663" y="5051700"/>
                <a:ext cx="4705350" cy="1015663"/>
              </a:xfrm>
              <a:prstGeom prst="rect">
                <a:avLst/>
              </a:prstGeom>
              <a:noFill/>
            </p:spPr>
            <p:txBody>
              <a:bodyPr wrap="square" rtlCol="0">
                <a:spAutoFit/>
              </a:bodyPr>
              <a:lstStyle/>
              <a:p>
                <a:r>
                  <a:rPr lang="es-CR" sz="2000" dirty="0"/>
                  <a:t>Nótese que:</a:t>
                </a:r>
                <a:br>
                  <a:rPr lang="es-CR" sz="2000" dirty="0"/>
                </a:br>
                <a:r>
                  <a:rPr lang="es-CR" sz="2000" dirty="0"/>
                  <a:t>1. El valor estimado del </a:t>
                </a:r>
                <a14:m>
                  <m:oMath xmlns:m="http://schemas.openxmlformats.org/officeDocument/2006/math">
                    <m:r>
                      <a:rPr lang="es-CR" sz="2000" b="0" i="1" dirty="0" smtClean="0">
                        <a:latin typeface="Cambria Math" panose="02040503050406030204" pitchFamily="18" charset="0"/>
                      </a:rPr>
                      <m:t>𝑀𝐴</m:t>
                    </m:r>
                    <m:r>
                      <a:rPr lang="es-CR" sz="2000" i="1" dirty="0" smtClean="0">
                        <a:latin typeface="Cambria Math" panose="02040503050406030204" pitchFamily="18" charset="0"/>
                      </a:rPr>
                      <m:t>(1)</m:t>
                    </m:r>
                  </m:oMath>
                </a14:m>
                <a:r>
                  <a:rPr lang="es-CR" sz="2000" dirty="0"/>
                  <a:t> es de -0.759</a:t>
                </a:r>
              </a:p>
              <a:p>
                <a:r>
                  <a:rPr lang="es-CR" sz="2000" dirty="0"/>
                  <a:t>2. El coeficiente </a:t>
                </a:r>
                <a14:m>
                  <m:oMath xmlns:m="http://schemas.openxmlformats.org/officeDocument/2006/math">
                    <m:r>
                      <m:rPr>
                        <m:sty m:val="p"/>
                      </m:rPr>
                      <a:rPr lang="es-CR" sz="2000" b="0" i="0" dirty="0" smtClean="0">
                        <a:latin typeface="Cambria Math" panose="02040503050406030204" pitchFamily="18" charset="0"/>
                      </a:rPr>
                      <m:t>MA</m:t>
                    </m:r>
                    <m:r>
                      <a:rPr lang="es-CR" sz="2000" i="1" dirty="0" smtClean="0">
                        <a:latin typeface="Cambria Math" panose="02040503050406030204" pitchFamily="18" charset="0"/>
                      </a:rPr>
                      <m:t> </m:t>
                    </m:r>
                    <m:r>
                      <a:rPr lang="es-CR" sz="2000" i="1" dirty="0">
                        <a:latin typeface="Cambria Math" panose="02040503050406030204" pitchFamily="18" charset="0"/>
                      </a:rPr>
                      <m:t>(1)</m:t>
                    </m:r>
                  </m:oMath>
                </a14:m>
                <a:r>
                  <a:rPr lang="es-CR" sz="2000" dirty="0"/>
                  <a:t> es significativo</a:t>
                </a:r>
              </a:p>
            </p:txBody>
          </p:sp>
        </mc:Choice>
        <mc:Fallback xmlns="">
          <p:sp>
            <p:nvSpPr>
              <p:cNvPr id="13" name="CuadroTexto 12"/>
              <p:cNvSpPr txBox="1">
                <a:spLocks noRot="1" noChangeAspect="1" noMove="1" noResize="1" noEditPoints="1" noAdjustHandles="1" noChangeArrowheads="1" noChangeShapeType="1" noTextEdit="1"/>
              </p:cNvSpPr>
              <p:nvPr/>
            </p:nvSpPr>
            <p:spPr>
              <a:xfrm>
                <a:off x="7205663" y="5051700"/>
                <a:ext cx="4705350" cy="1015663"/>
              </a:xfrm>
              <a:prstGeom prst="rect">
                <a:avLst/>
              </a:prstGeom>
              <a:blipFill>
                <a:blip r:embed="rId3"/>
                <a:stretch>
                  <a:fillRect l="-1295" t="-3614" r="-1036" b="-10241"/>
                </a:stretch>
              </a:blipFill>
            </p:spPr>
            <p:txBody>
              <a:bodyPr/>
              <a:lstStyle/>
              <a:p>
                <a:r>
                  <a:rPr lang="es-CR">
                    <a:noFill/>
                  </a:rPr>
                  <a:t> </a:t>
                </a:r>
              </a:p>
            </p:txBody>
          </p:sp>
        </mc:Fallback>
      </mc:AlternateContent>
      <p:pic>
        <p:nvPicPr>
          <p:cNvPr id="2" name="Imagen 1"/>
          <p:cNvPicPr>
            <a:picLocks noChangeAspect="1"/>
          </p:cNvPicPr>
          <p:nvPr/>
        </p:nvPicPr>
        <p:blipFill>
          <a:blip r:embed="rId4"/>
          <a:stretch>
            <a:fillRect/>
          </a:stretch>
        </p:blipFill>
        <p:spPr>
          <a:xfrm>
            <a:off x="214312" y="2828801"/>
            <a:ext cx="6741319" cy="1962150"/>
          </a:xfrm>
          <a:prstGeom prst="rect">
            <a:avLst/>
          </a:prstGeom>
        </p:spPr>
      </p:pic>
      <p:pic>
        <p:nvPicPr>
          <p:cNvPr id="3" name="Imagen 2"/>
          <p:cNvPicPr>
            <a:picLocks noChangeAspect="1"/>
          </p:cNvPicPr>
          <p:nvPr/>
        </p:nvPicPr>
        <p:blipFill>
          <a:blip r:embed="rId5"/>
          <a:stretch>
            <a:fillRect/>
          </a:stretch>
        </p:blipFill>
        <p:spPr>
          <a:xfrm>
            <a:off x="7758113" y="2828801"/>
            <a:ext cx="3662724" cy="838081"/>
          </a:xfrm>
          <a:prstGeom prst="rect">
            <a:avLst/>
          </a:prstGeom>
        </p:spPr>
      </p:pic>
      <p:pic>
        <p:nvPicPr>
          <p:cNvPr id="14" name="Imagen 13"/>
          <p:cNvPicPr>
            <a:picLocks noChangeAspect="1"/>
          </p:cNvPicPr>
          <p:nvPr/>
        </p:nvPicPr>
        <p:blipFill>
          <a:blip r:embed="rId6"/>
          <a:stretch>
            <a:fillRect/>
          </a:stretch>
        </p:blipFill>
        <p:spPr>
          <a:xfrm>
            <a:off x="4888706" y="5043425"/>
            <a:ext cx="1276350" cy="1447800"/>
          </a:xfrm>
          <a:prstGeom prst="rect">
            <a:avLst/>
          </a:prstGeom>
        </p:spPr>
      </p:pic>
    </p:spTree>
    <p:extLst>
      <p:ext uri="{BB962C8B-B14F-4D97-AF65-F5344CB8AC3E}">
        <p14:creationId xmlns:p14="http://schemas.microsoft.com/office/powerpoint/2010/main" val="3261014538"/>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4642"/>
            <a:ext cx="12192000" cy="857006"/>
          </a:xfrm>
        </p:spPr>
        <p:txBody>
          <a:bodyPr>
            <a:normAutofit fontScale="90000"/>
          </a:bodyPr>
          <a:lstStyle/>
          <a:p>
            <a:pPr algn="ctr"/>
            <a:r>
              <a:rPr lang="es-CR" sz="3600" dirty="0"/>
              <a:t>Fundamentos de la metodología de Box-Jenkins:  la serie cronológica</a:t>
            </a:r>
          </a:p>
        </p:txBody>
      </p:sp>
      <mc:AlternateContent xmlns:mc="http://schemas.openxmlformats.org/markup-compatibility/2006" xmlns:a14="http://schemas.microsoft.com/office/drawing/2010/main">
        <mc:Choice Requires="a14">
          <p:sp>
            <p:nvSpPr>
              <p:cNvPr id="4" name="2 Marcador de contenido"/>
              <p:cNvSpPr>
                <a:spLocks noGrp="1"/>
              </p:cNvSpPr>
              <p:nvPr>
                <p:ph idx="1"/>
              </p:nvPr>
            </p:nvSpPr>
            <p:spPr>
              <a:xfrm>
                <a:off x="107504" y="836712"/>
                <a:ext cx="11964334" cy="5904656"/>
              </a:xfrm>
            </p:spPr>
            <p:txBody>
              <a:bodyPr>
                <a:normAutofit/>
              </a:bodyPr>
              <a:lstStyle/>
              <a:p>
                <a:pPr marL="0" indent="0" algn="just">
                  <a:buNone/>
                </a:pPr>
                <a:r>
                  <a:rPr lang="es-CR" sz="2400" dirty="0"/>
                  <a:t>Recordemos que en el primer tema habíamos definido qué esta una serie temporal. ¿Qué es lo que habíamos planteado?</a:t>
                </a:r>
              </a:p>
              <a:p>
                <a:pPr algn="just"/>
                <a:endParaRPr lang="es-CR" sz="2400" dirty="0"/>
              </a:p>
              <a:p>
                <a:pPr marL="0" indent="0" algn="just">
                  <a:buNone/>
                </a:pPr>
                <a:r>
                  <a:rPr lang="es-CR" sz="2400" dirty="0"/>
                  <a:t>Considérese </a:t>
                </a:r>
                <a:r>
                  <a:rPr lang="es-CR" sz="2400" b="1" u="sng" dirty="0"/>
                  <a:t>una muestra</a:t>
                </a:r>
                <a:r>
                  <a:rPr lang="es-CR" sz="2400" b="1" dirty="0"/>
                  <a:t> </a:t>
                </a:r>
                <a:r>
                  <a:rPr lang="es-CR" sz="2400" dirty="0"/>
                  <a:t>de realizaciones de </a:t>
                </a:r>
                <a14:m>
                  <m:oMath xmlns:m="http://schemas.openxmlformats.org/officeDocument/2006/math">
                    <m:r>
                      <a:rPr lang="es-CR" sz="2400" b="0" i="1" smtClean="0">
                        <a:latin typeface="Cambria Math"/>
                      </a:rPr>
                      <m:t>𝑇</m:t>
                    </m:r>
                  </m:oMath>
                </a14:m>
                <a:r>
                  <a:rPr lang="es-CR" sz="2400" dirty="0"/>
                  <a:t> variables aleatorias indexadas (continuas) en el tiempo, en donde notamos el procese temporal general como </a:t>
                </a:r>
                <a14:m>
                  <m:oMath xmlns:m="http://schemas.openxmlformats.org/officeDocument/2006/math">
                    <m:sSub>
                      <m:sSubPr>
                        <m:ctrlPr>
                          <a:rPr lang="es-CR" sz="2400" i="1">
                            <a:latin typeface="Cambria Math"/>
                          </a:rPr>
                        </m:ctrlPr>
                      </m:sSubPr>
                      <m:e>
                        <m:r>
                          <a:rPr lang="es-CR" sz="2400" i="1">
                            <a:latin typeface="Cambria Math" panose="02040503050406030204" pitchFamily="18" charset="0"/>
                          </a:rPr>
                          <m:t>𝑦</m:t>
                        </m:r>
                      </m:e>
                      <m:sub>
                        <m:r>
                          <a:rPr lang="es-CR" sz="2400" b="0" i="1" smtClean="0">
                            <a:latin typeface="Cambria Math"/>
                          </a:rPr>
                          <m:t>𝑡</m:t>
                        </m:r>
                      </m:sub>
                    </m:sSub>
                    <m:r>
                      <a:rPr lang="es-CR" sz="2400" b="0" i="1" smtClean="0">
                        <a:latin typeface="Cambria Math"/>
                      </a:rPr>
                      <m:t>,</m:t>
                    </m:r>
                  </m:oMath>
                </a14:m>
                <a:r>
                  <a:rPr lang="es-CR" sz="2400" dirty="0"/>
                  <a:t> que va desde </a:t>
                </a:r>
                <a:br>
                  <a:rPr lang="es-CR" sz="2400" dirty="0"/>
                </a:br>
                <a14:m>
                  <m:oMath xmlns:m="http://schemas.openxmlformats.org/officeDocument/2006/math">
                    <m:r>
                      <a:rPr lang="es-CR" sz="2400" b="0" i="1" smtClean="0">
                        <a:latin typeface="Cambria Math"/>
                      </a:rPr>
                      <m:t>𝑡</m:t>
                    </m:r>
                    <m:r>
                      <a:rPr lang="es-CR" sz="2400" b="0" i="1" smtClean="0">
                        <a:latin typeface="Cambria Math"/>
                      </a:rPr>
                      <m:t>=1,…,</m:t>
                    </m:r>
                    <m:r>
                      <a:rPr lang="es-CR" sz="2400" b="0" i="1" smtClean="0">
                        <a:latin typeface="Cambria Math"/>
                      </a:rPr>
                      <m:t>𝑇</m:t>
                    </m:r>
                  </m:oMath>
                </a14:m>
                <a:r>
                  <a:rPr lang="es-CR" sz="2400" dirty="0"/>
                  <a:t>. El proceso</a:t>
                </a:r>
                <a14:m>
                  <m:oMath xmlns:m="http://schemas.openxmlformats.org/officeDocument/2006/math">
                    <m:sSub>
                      <m:sSubPr>
                        <m:ctrlPr>
                          <a:rPr lang="es-CR" sz="2400" i="1">
                            <a:latin typeface="Cambria Math"/>
                          </a:rPr>
                        </m:ctrlPr>
                      </m:sSubPr>
                      <m:e>
                        <m:r>
                          <a:rPr lang="es-CR" sz="2400" i="1">
                            <a:latin typeface="Cambria Math" panose="02040503050406030204" pitchFamily="18" charset="0"/>
                          </a:rPr>
                          <m:t>𝑦</m:t>
                        </m:r>
                      </m:e>
                      <m:sub>
                        <m:r>
                          <a:rPr lang="es-CR" sz="2400" i="1">
                            <a:latin typeface="Cambria Math"/>
                          </a:rPr>
                          <m:t>𝑡</m:t>
                        </m:r>
                      </m:sub>
                    </m:sSub>
                  </m:oMath>
                </a14:m>
                <a:r>
                  <a:rPr lang="es-CR" sz="2400" dirty="0"/>
                  <a:t> se compone por:</a:t>
                </a:r>
              </a:p>
              <a:p>
                <a:pPr algn="just"/>
                <a:endParaRPr lang="es-CR" sz="2400" dirty="0"/>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es-CR" sz="2400" i="1" smtClean="0">
                              <a:latin typeface="Cambria Math"/>
                            </a:rPr>
                          </m:ctrlPr>
                        </m:dPr>
                        <m:e>
                          <m:sSub>
                            <m:sSubPr>
                              <m:ctrlPr>
                                <a:rPr lang="es-CR" sz="2400" b="0" i="1" smtClean="0">
                                  <a:latin typeface="Cambria Math"/>
                                </a:rPr>
                              </m:ctrlPr>
                            </m:sSubPr>
                            <m:e>
                              <m:r>
                                <a:rPr lang="es-CR" sz="2400" b="0" i="1" smtClean="0">
                                  <a:latin typeface="Cambria Math" panose="02040503050406030204" pitchFamily="18" charset="0"/>
                                </a:rPr>
                                <m:t>𝑦</m:t>
                              </m:r>
                            </m:e>
                            <m:sub>
                              <m:r>
                                <a:rPr lang="es-CR" sz="2400" b="0" i="1" smtClean="0">
                                  <a:latin typeface="Cambria Math" panose="02040503050406030204" pitchFamily="18" charset="0"/>
                                </a:rPr>
                                <m:t>1</m:t>
                              </m:r>
                            </m:sub>
                          </m:sSub>
                          <m:r>
                            <a:rPr lang="es-CR" sz="2400" b="0" i="1" smtClean="0">
                              <a:latin typeface="Cambria Math" panose="02040503050406030204" pitchFamily="18" charset="0"/>
                            </a:rPr>
                            <m:t>,</m:t>
                          </m:r>
                          <m:sSub>
                            <m:sSubPr>
                              <m:ctrlPr>
                                <a:rPr lang="es-CR" sz="2400" b="0" i="1" smtClean="0">
                                  <a:latin typeface="Cambria Math"/>
                                </a:rPr>
                              </m:ctrlPr>
                            </m:sSubPr>
                            <m:e>
                              <m:r>
                                <a:rPr lang="es-CR" sz="2400" b="0" i="1" smtClean="0">
                                  <a:latin typeface="Cambria Math" panose="02040503050406030204" pitchFamily="18" charset="0"/>
                                </a:rPr>
                                <m:t>𝑦</m:t>
                              </m:r>
                            </m:e>
                            <m:sub>
                              <m:r>
                                <a:rPr lang="es-CR" sz="2400" b="0" i="1" smtClean="0">
                                  <a:latin typeface="Cambria Math" panose="02040503050406030204" pitchFamily="18" charset="0"/>
                                </a:rPr>
                                <m:t>2</m:t>
                              </m:r>
                            </m:sub>
                          </m:sSub>
                          <m:r>
                            <a:rPr lang="es-CR" sz="2400" b="0" i="1" smtClean="0">
                              <a:latin typeface="Cambria Math" panose="02040503050406030204" pitchFamily="18" charset="0"/>
                            </a:rPr>
                            <m:t>,</m:t>
                          </m:r>
                          <m:sSub>
                            <m:sSubPr>
                              <m:ctrlPr>
                                <a:rPr lang="es-CR" sz="2400" b="0" i="1" smtClean="0">
                                  <a:latin typeface="Cambria Math"/>
                                </a:rPr>
                              </m:ctrlPr>
                            </m:sSubPr>
                            <m:e>
                              <m:r>
                                <a:rPr lang="es-CR" sz="2400" b="0" i="1" smtClean="0">
                                  <a:latin typeface="Cambria Math" panose="02040503050406030204" pitchFamily="18" charset="0"/>
                                </a:rPr>
                                <m:t>𝑦</m:t>
                              </m:r>
                            </m:e>
                            <m:sub>
                              <m:r>
                                <a:rPr lang="es-CR" sz="2400" b="0" i="1" smtClean="0">
                                  <a:latin typeface="Cambria Math" panose="02040503050406030204" pitchFamily="18" charset="0"/>
                                </a:rPr>
                                <m:t>3</m:t>
                              </m:r>
                            </m:sub>
                          </m:sSub>
                          <m:r>
                            <a:rPr lang="es-CR" sz="2400" b="0" i="1" smtClean="0">
                              <a:latin typeface="Cambria Math" panose="02040503050406030204" pitchFamily="18" charset="0"/>
                            </a:rPr>
                            <m:t>,…,</m:t>
                          </m:r>
                          <m:sSub>
                            <m:sSubPr>
                              <m:ctrlPr>
                                <a:rPr lang="es-CR" sz="2400" b="0" i="1" smtClean="0">
                                  <a:latin typeface="Cambria Math"/>
                                </a:rPr>
                              </m:ctrlPr>
                            </m:sSubPr>
                            <m:e>
                              <m:r>
                                <a:rPr lang="es-CR" sz="2400" b="0" i="1" smtClean="0">
                                  <a:latin typeface="Cambria Math" panose="02040503050406030204" pitchFamily="18" charset="0"/>
                                </a:rPr>
                                <m:t>𝑦</m:t>
                              </m:r>
                            </m:e>
                            <m:sub>
                              <m:r>
                                <a:rPr lang="es-CR" sz="2400" b="0" i="1" smtClean="0">
                                  <a:latin typeface="Cambria Math" panose="02040503050406030204" pitchFamily="18" charset="0"/>
                                </a:rPr>
                                <m:t>𝑡</m:t>
                              </m:r>
                            </m:sub>
                          </m:sSub>
                        </m:e>
                      </m:d>
                    </m:oMath>
                  </m:oMathPara>
                </a14:m>
                <a:endParaRPr lang="es-CR" sz="2400" dirty="0"/>
              </a:p>
              <a:p>
                <a:pPr algn="just"/>
                <a:endParaRPr lang="es-CR" sz="2400" dirty="0"/>
              </a:p>
              <a:p>
                <a:pPr marL="0" indent="0" algn="just">
                  <a:buNone/>
                </a:pPr>
                <a:r>
                  <a:rPr lang="es-CR" sz="2400" dirty="0"/>
                  <a:t>Para simplificar, supongamos que la colección de realizaciones de </a:t>
                </a:r>
                <a14:m>
                  <m:oMath xmlns:m="http://schemas.openxmlformats.org/officeDocument/2006/math">
                    <m:r>
                      <a:rPr lang="es-CR" sz="2400" i="1">
                        <a:latin typeface="Cambria Math"/>
                      </a:rPr>
                      <m:t>𝑇</m:t>
                    </m:r>
                  </m:oMath>
                </a14:m>
                <a:r>
                  <a:rPr lang="es-CR" sz="2400" dirty="0"/>
                  <a:t> variables aleatorias son consideradas </a:t>
                </a:r>
                <a:r>
                  <a:rPr lang="es-CR" sz="2400" i="1" dirty="0"/>
                  <a:t>independientes e idénticamente distribuidas (</a:t>
                </a:r>
                <a:r>
                  <a:rPr lang="es-CR" sz="2400" dirty="0"/>
                  <a:t>como sigue lo denominaremos como un proceso </a:t>
                </a:r>
                <a:r>
                  <a:rPr lang="es-CR" sz="2400" i="1" dirty="0" err="1"/>
                  <a:t>i.i.d</a:t>
                </a:r>
                <a:r>
                  <a:rPr lang="es-CR" sz="2400" i="1" dirty="0"/>
                  <a:t>) </a:t>
                </a:r>
                <a:r>
                  <a:rPr lang="es-CR" sz="2400" dirty="0"/>
                  <a:t>con una distribución normal. Este proceso </a:t>
                </a:r>
                <a:r>
                  <a:rPr lang="es-CR" sz="2400" i="1" dirty="0" err="1"/>
                  <a:t>i.i.d</a:t>
                </a:r>
                <a:r>
                  <a:rPr lang="es-CR" sz="2400" i="1" dirty="0"/>
                  <a:t> </a:t>
                </a:r>
                <a:r>
                  <a:rPr lang="es-CR" sz="2400" dirty="0"/>
                  <a:t>lo podemos denotar como: </a:t>
                </a:r>
              </a:p>
              <a:p>
                <a:pPr marL="0" indent="0" algn="just">
                  <a:buNone/>
                </a:pPr>
                <a:endParaRPr lang="es-CR" sz="2400" dirty="0"/>
              </a:p>
              <a:p>
                <a:pPr marL="0" indent="0" algn="ctr">
                  <a:buNone/>
                </a:pPr>
                <a14:m>
                  <m:oMathPara xmlns:m="http://schemas.openxmlformats.org/officeDocument/2006/math">
                    <m:oMathParaPr>
                      <m:jc m:val="centerGroup"/>
                    </m:oMathParaPr>
                    <m:oMath xmlns:m="http://schemas.openxmlformats.org/officeDocument/2006/math">
                      <m:sSub>
                        <m:sSubPr>
                          <m:ctrlPr>
                            <a:rPr lang="es-CR" sz="2400" b="0" i="1" smtClean="0">
                              <a:latin typeface="Cambria Math"/>
                            </a:rPr>
                          </m:ctrlPr>
                        </m:sSubPr>
                        <m:e>
                          <m:r>
                            <a:rPr lang="es-CR" sz="2400" b="0" i="1" smtClean="0">
                              <a:latin typeface="Cambria Math" panose="02040503050406030204" pitchFamily="18" charset="0"/>
                            </a:rPr>
                            <m:t>𝑌</m:t>
                          </m:r>
                        </m:e>
                        <m:sub>
                          <m:r>
                            <a:rPr lang="es-CR" sz="2400" b="0" i="1" smtClean="0">
                              <a:latin typeface="Cambria Math" panose="02040503050406030204" pitchFamily="18" charset="0"/>
                            </a:rPr>
                            <m:t>𝑡</m:t>
                          </m:r>
                        </m:sub>
                      </m:sSub>
                      <m:r>
                        <a:rPr lang="es-CR" sz="2400" b="0" i="1" smtClean="0">
                          <a:latin typeface="Cambria Math" panose="02040503050406030204" pitchFamily="18" charset="0"/>
                          <a:ea typeface="Cambria Math" panose="02040503050406030204" pitchFamily="18" charset="0"/>
                        </a:rPr>
                        <m:t>~</m:t>
                      </m:r>
                      <m:r>
                        <a:rPr lang="es-CR" sz="2400" b="0" i="1" smtClean="0">
                          <a:latin typeface="Cambria Math" panose="02040503050406030204" pitchFamily="18" charset="0"/>
                          <a:ea typeface="Cambria Math" panose="02040503050406030204" pitchFamily="18" charset="0"/>
                        </a:rPr>
                        <m:t>𝑁</m:t>
                      </m:r>
                      <m:d>
                        <m:dPr>
                          <m:ctrlPr>
                            <a:rPr lang="es-CR" sz="2400" b="0" i="1" smtClean="0">
                              <a:latin typeface="Cambria Math"/>
                              <a:ea typeface="Cambria Math" panose="02040503050406030204" pitchFamily="18" charset="0"/>
                            </a:rPr>
                          </m:ctrlPr>
                        </m:dPr>
                        <m:e>
                          <m:r>
                            <a:rPr lang="es-CR" sz="2400" b="0" i="1" smtClean="0">
                              <a:latin typeface="Cambria Math" panose="02040503050406030204" pitchFamily="18" charset="0"/>
                              <a:ea typeface="Cambria Math" panose="02040503050406030204" pitchFamily="18" charset="0"/>
                            </a:rPr>
                            <m:t>𝜇</m:t>
                          </m:r>
                          <m:r>
                            <a:rPr lang="es-CR" sz="2400" b="0" i="1" smtClean="0">
                              <a:latin typeface="Cambria Math" panose="02040503050406030204" pitchFamily="18" charset="0"/>
                              <a:ea typeface="Cambria Math" panose="02040503050406030204" pitchFamily="18" charset="0"/>
                            </a:rPr>
                            <m:t>,</m:t>
                          </m:r>
                          <m:sSup>
                            <m:sSupPr>
                              <m:ctrlPr>
                                <a:rPr lang="es-CR" sz="2400" b="0" i="1" smtClean="0">
                                  <a:latin typeface="Cambria Math"/>
                                  <a:ea typeface="Cambria Math" panose="02040503050406030204" pitchFamily="18" charset="0"/>
                                </a:rPr>
                              </m:ctrlPr>
                            </m:sSupPr>
                            <m:e>
                              <m:r>
                                <a:rPr lang="es-CR" sz="2400" i="1">
                                  <a:latin typeface="Cambria Math" panose="02040503050406030204" pitchFamily="18" charset="0"/>
                                  <a:ea typeface="Cambria Math" panose="02040503050406030204" pitchFamily="18" charset="0"/>
                                </a:rPr>
                                <m:t>𝜌</m:t>
                              </m:r>
                            </m:e>
                            <m:sup>
                              <m:r>
                                <a:rPr lang="es-CR" sz="2400" b="0" i="1" smtClean="0">
                                  <a:latin typeface="Cambria Math" panose="02040503050406030204" pitchFamily="18" charset="0"/>
                                  <a:ea typeface="Cambria Math" panose="02040503050406030204" pitchFamily="18" charset="0"/>
                                </a:rPr>
                                <m:t>2</m:t>
                              </m:r>
                            </m:sup>
                          </m:sSup>
                        </m:e>
                      </m:d>
                      <m:r>
                        <a:rPr lang="es-CR" sz="2400" b="0" i="1" smtClean="0">
                          <a:latin typeface="Cambria Math" panose="02040503050406030204" pitchFamily="18" charset="0"/>
                          <a:ea typeface="Cambria Math" panose="02040503050406030204" pitchFamily="18" charset="0"/>
                        </a:rPr>
                        <m:t>,                </m:t>
                      </m:r>
                      <m:r>
                        <a:rPr lang="es-CR" sz="2400" b="0" i="1" smtClean="0">
                          <a:latin typeface="Cambria Math" panose="02040503050406030204" pitchFamily="18" charset="0"/>
                          <a:ea typeface="Cambria Math" panose="02040503050406030204" pitchFamily="18" charset="0"/>
                        </a:rPr>
                        <m:t>𝑡</m:t>
                      </m:r>
                      <m:r>
                        <a:rPr lang="es-CR" sz="2400" b="0" i="1" smtClean="0">
                          <a:latin typeface="Cambria Math" panose="02040503050406030204" pitchFamily="18" charset="0"/>
                          <a:ea typeface="Cambria Math" panose="02040503050406030204" pitchFamily="18" charset="0"/>
                        </a:rPr>
                        <m:t>=1,…,</m:t>
                      </m:r>
                      <m:r>
                        <a:rPr lang="es-CR" sz="2400" b="0" i="1" smtClean="0">
                          <a:latin typeface="Cambria Math" panose="02040503050406030204" pitchFamily="18" charset="0"/>
                          <a:ea typeface="Cambria Math" panose="02040503050406030204" pitchFamily="18" charset="0"/>
                        </a:rPr>
                        <m:t>𝑇</m:t>
                      </m:r>
                      <m:r>
                        <a:rPr lang="es-CR" sz="2400" b="0" i="1" smtClean="0">
                          <a:latin typeface="Cambria Math" panose="02040503050406030204" pitchFamily="18" charset="0"/>
                          <a:ea typeface="Cambria Math" panose="02040503050406030204" pitchFamily="18" charset="0"/>
                        </a:rPr>
                        <m:t> </m:t>
                      </m:r>
                    </m:oMath>
                  </m:oMathPara>
                </a14:m>
                <a:endParaRPr lang="es-CR" sz="2400" dirty="0"/>
              </a:p>
            </p:txBody>
          </p:sp>
        </mc:Choice>
        <mc:Fallback xmlns="">
          <p:sp>
            <p:nvSpPr>
              <p:cNvPr id="4" name="2 Marcador de contenido"/>
              <p:cNvSpPr>
                <a:spLocks noGrp="1" noRot="1" noChangeAspect="1" noMove="1" noResize="1" noEditPoints="1" noAdjustHandles="1" noChangeArrowheads="1" noChangeShapeType="1" noTextEdit="1"/>
              </p:cNvSpPr>
              <p:nvPr>
                <p:ph idx="1"/>
              </p:nvPr>
            </p:nvSpPr>
            <p:spPr>
              <a:xfrm>
                <a:off x="107504" y="836712"/>
                <a:ext cx="11964334" cy="5904656"/>
              </a:xfrm>
              <a:blipFill rotWithShape="1">
                <a:blip r:embed="rId2"/>
                <a:stretch>
                  <a:fillRect l="-815" t="-1445" r="-815"/>
                </a:stretch>
              </a:blipFill>
            </p:spPr>
            <p:txBody>
              <a:bodyPr/>
              <a:lstStyle/>
              <a:p>
                <a:r>
                  <a:rPr lang="es-CR">
                    <a:noFill/>
                  </a:rPr>
                  <a:t> </a:t>
                </a:r>
              </a:p>
            </p:txBody>
          </p:sp>
        </mc:Fallback>
      </mc:AlternateContent>
    </p:spTree>
    <p:extLst>
      <p:ext uri="{BB962C8B-B14F-4D97-AF65-F5344CB8AC3E}">
        <p14:creationId xmlns:p14="http://schemas.microsoft.com/office/powerpoint/2010/main" val="768452856"/>
      </p:ext>
    </p:extLst>
  </p:cSld>
  <p:clrMapOvr>
    <a:masterClrMapping/>
  </p:clrMapOvr>
  <p:transition spd="slow">
    <p:wip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0" y="0"/>
            <a:ext cx="12192000" cy="7297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Estimación de los procesos ARMA</a:t>
            </a:r>
          </a:p>
        </p:txBody>
      </p:sp>
      <p:sp>
        <p:nvSpPr>
          <p:cNvPr id="5" name="Marcador de contenido 2"/>
          <p:cNvSpPr>
            <a:spLocks noGrp="1"/>
          </p:cNvSpPr>
          <p:nvPr>
            <p:ph idx="1"/>
          </p:nvPr>
        </p:nvSpPr>
        <p:spPr>
          <a:xfrm>
            <a:off x="66675" y="876055"/>
            <a:ext cx="12049126" cy="5629519"/>
          </a:xfrm>
        </p:spPr>
        <p:txBody>
          <a:bodyPr>
            <a:normAutofit/>
          </a:bodyPr>
          <a:lstStyle/>
          <a:p>
            <a:pPr marL="0" indent="0" algn="just">
              <a:buNone/>
            </a:pPr>
            <a:r>
              <a:rPr lang="es-CR" sz="2000" dirty="0"/>
              <a:t>Realicemos el mismo ejercicio pero ahora estimado un proceso ARMA(2,1), con coeficientes AR de 0.8 y -0.9, y MA de 0.8, a partir de 100 observaciones, y veamos su representación y su </a:t>
            </a:r>
            <a:r>
              <a:rPr lang="es-CR" sz="2000" dirty="0" err="1"/>
              <a:t>autocorrelograma</a:t>
            </a:r>
            <a:r>
              <a:rPr lang="es-CR" sz="2000" dirty="0"/>
              <a:t>. </a:t>
            </a:r>
          </a:p>
        </p:txBody>
      </p:sp>
      <p:pic>
        <p:nvPicPr>
          <p:cNvPr id="2" name="Imagen 1"/>
          <p:cNvPicPr>
            <a:picLocks noChangeAspect="1"/>
          </p:cNvPicPr>
          <p:nvPr/>
        </p:nvPicPr>
        <p:blipFill>
          <a:blip r:embed="rId2"/>
          <a:stretch>
            <a:fillRect/>
          </a:stretch>
        </p:blipFill>
        <p:spPr>
          <a:xfrm>
            <a:off x="76200" y="1734465"/>
            <a:ext cx="6461998" cy="4771109"/>
          </a:xfrm>
          <a:prstGeom prst="rect">
            <a:avLst/>
          </a:prstGeom>
        </p:spPr>
      </p:pic>
      <p:pic>
        <p:nvPicPr>
          <p:cNvPr id="3" name="Imagen 2"/>
          <p:cNvPicPr>
            <a:picLocks noChangeAspect="1"/>
          </p:cNvPicPr>
          <p:nvPr/>
        </p:nvPicPr>
        <p:blipFill>
          <a:blip r:embed="rId3"/>
          <a:stretch>
            <a:fillRect/>
          </a:stretch>
        </p:blipFill>
        <p:spPr>
          <a:xfrm>
            <a:off x="6802046" y="1734464"/>
            <a:ext cx="5313755" cy="4771109"/>
          </a:xfrm>
          <a:prstGeom prst="rect">
            <a:avLst/>
          </a:prstGeom>
        </p:spPr>
      </p:pic>
    </p:spTree>
    <p:extLst>
      <p:ext uri="{BB962C8B-B14F-4D97-AF65-F5344CB8AC3E}">
        <p14:creationId xmlns:p14="http://schemas.microsoft.com/office/powerpoint/2010/main" val="2583105085"/>
      </p:ext>
    </p:extLst>
  </p:cSld>
  <p:clrMapOvr>
    <a:masterClrMapping/>
  </p:clrMapOvr>
  <p:transition spd="slow">
    <p:wip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0" y="0"/>
            <a:ext cx="12192000" cy="7297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Estimación de los procesos ARMA</a:t>
            </a:r>
          </a:p>
        </p:txBody>
      </p:sp>
      <mc:AlternateContent xmlns:mc="http://schemas.openxmlformats.org/markup-compatibility/2006" xmlns:a14="http://schemas.microsoft.com/office/drawing/2010/main">
        <mc:Choice Requires="a14">
          <p:sp>
            <p:nvSpPr>
              <p:cNvPr id="5" name="Marcador de contenido 2"/>
              <p:cNvSpPr>
                <a:spLocks noGrp="1"/>
              </p:cNvSpPr>
              <p:nvPr>
                <p:ph idx="1"/>
              </p:nvPr>
            </p:nvSpPr>
            <p:spPr>
              <a:xfrm>
                <a:off x="66675" y="876055"/>
                <a:ext cx="12049126" cy="5867645"/>
              </a:xfrm>
            </p:spPr>
            <p:txBody>
              <a:bodyPr>
                <a:normAutofit/>
              </a:bodyPr>
              <a:lstStyle/>
              <a:p>
                <a:pPr marL="0" indent="0" algn="just">
                  <a:buNone/>
                </a:pPr>
                <a:r>
                  <a:rPr lang="es-CR" sz="2000" dirty="0"/>
                  <a:t>Aunque sabemos el proceso generador, procedemos a estimar el modelo como un </a:t>
                </a:r>
                <a14:m>
                  <m:oMath xmlns:m="http://schemas.openxmlformats.org/officeDocument/2006/math">
                    <m:r>
                      <a:rPr lang="es-CR" sz="2000" i="1" dirty="0">
                        <a:latin typeface="Cambria Math" panose="02040503050406030204" pitchFamily="18" charset="0"/>
                      </a:rPr>
                      <m:t>𝐴𝑅𝐼𝑀𝐴</m:t>
                    </m:r>
                    <m:r>
                      <a:rPr lang="es-CR" sz="2000" i="1" dirty="0">
                        <a:latin typeface="Cambria Math" panose="02040503050406030204" pitchFamily="18" charset="0"/>
                      </a:rPr>
                      <m:t> </m:t>
                    </m:r>
                    <m:d>
                      <m:dPr>
                        <m:ctrlPr>
                          <a:rPr lang="es-CR" sz="2000" i="1" dirty="0">
                            <a:latin typeface="Cambria Math"/>
                          </a:rPr>
                        </m:ctrlPr>
                      </m:dPr>
                      <m:e>
                        <m:r>
                          <a:rPr lang="es-CR" sz="2000" b="0" i="1" dirty="0" smtClean="0">
                            <a:latin typeface="Cambria Math" panose="02040503050406030204" pitchFamily="18" charset="0"/>
                          </a:rPr>
                          <m:t>2</m:t>
                        </m:r>
                        <m:r>
                          <a:rPr lang="es-CR" sz="2000" i="1" dirty="0">
                            <a:latin typeface="Cambria Math" panose="02040503050406030204" pitchFamily="18" charset="0"/>
                          </a:rPr>
                          <m:t>,</m:t>
                        </m:r>
                        <m:r>
                          <a:rPr lang="es-CR" sz="2000" b="0" i="1" dirty="0" smtClean="0">
                            <a:latin typeface="Cambria Math" panose="02040503050406030204" pitchFamily="18" charset="0"/>
                          </a:rPr>
                          <m:t>0</m:t>
                        </m:r>
                        <m:r>
                          <a:rPr lang="es-CR" sz="2000" i="1" dirty="0">
                            <a:latin typeface="Cambria Math" panose="02040503050406030204" pitchFamily="18" charset="0"/>
                          </a:rPr>
                          <m:t>,</m:t>
                        </m:r>
                        <m:r>
                          <a:rPr lang="es-CR" sz="2000" b="0" i="1" dirty="0" smtClean="0">
                            <a:latin typeface="Cambria Math" panose="02040503050406030204" pitchFamily="18" charset="0"/>
                          </a:rPr>
                          <m:t>1</m:t>
                        </m:r>
                      </m:e>
                    </m:d>
                  </m:oMath>
                </a14:m>
                <a:r>
                  <a:rPr lang="es-CR" sz="2000" dirty="0"/>
                  <a:t> mediante la función </a:t>
                </a:r>
                <a:r>
                  <a:rPr lang="es-CR" sz="2000" dirty="0" err="1"/>
                  <a:t>sarima</a:t>
                </a:r>
                <a:r>
                  <a:rPr lang="es-CR" sz="2000" dirty="0"/>
                  <a:t>:   </a:t>
                </a:r>
                <a14:m>
                  <m:oMath xmlns:m="http://schemas.openxmlformats.org/officeDocument/2006/math">
                    <m:r>
                      <a:rPr lang="es-CR" sz="2000" i="1" dirty="0" smtClean="0">
                        <a:latin typeface="Cambria Math" panose="02040503050406030204" pitchFamily="18" charset="0"/>
                      </a:rPr>
                      <m:t>𝑠𝑎𝑟𝑖𝑚𝑎</m:t>
                    </m:r>
                    <m:r>
                      <a:rPr lang="es-CR" sz="2000" i="1" dirty="0" smtClean="0">
                        <a:latin typeface="Cambria Math" panose="02040503050406030204" pitchFamily="18" charset="0"/>
                      </a:rPr>
                      <m:t>(</m:t>
                    </m:r>
                    <m:r>
                      <a:rPr lang="es-CR" sz="2000" i="1" dirty="0" err="1" smtClean="0">
                        <a:latin typeface="Cambria Math" panose="02040503050406030204" pitchFamily="18" charset="0"/>
                      </a:rPr>
                      <m:t>𝑥</m:t>
                    </m:r>
                    <m:r>
                      <a:rPr lang="es-CR" sz="2000" i="1" dirty="0" err="1" smtClean="0">
                        <a:latin typeface="Cambria Math" panose="02040503050406030204" pitchFamily="18" charset="0"/>
                      </a:rPr>
                      <m:t>,</m:t>
                    </m:r>
                    <m:r>
                      <a:rPr lang="es-CR" sz="2000" i="1" dirty="0" err="1" smtClean="0">
                        <a:latin typeface="Cambria Math" panose="02040503050406030204" pitchFamily="18" charset="0"/>
                      </a:rPr>
                      <m:t>𝑝</m:t>
                    </m:r>
                    <m:r>
                      <a:rPr lang="es-CR" sz="2000" i="1" dirty="0" smtClean="0">
                        <a:latin typeface="Cambria Math" panose="02040503050406030204" pitchFamily="18" charset="0"/>
                      </a:rPr>
                      <m:t>=2,</m:t>
                    </m:r>
                    <m:r>
                      <a:rPr lang="es-CR" sz="2000" i="1" dirty="0" smtClean="0">
                        <a:latin typeface="Cambria Math" panose="02040503050406030204" pitchFamily="18" charset="0"/>
                      </a:rPr>
                      <m:t>𝑑</m:t>
                    </m:r>
                    <m:r>
                      <a:rPr lang="es-CR" sz="2000" i="1" dirty="0" smtClean="0">
                        <a:latin typeface="Cambria Math" panose="02040503050406030204" pitchFamily="18" charset="0"/>
                      </a:rPr>
                      <m:t>=0,</m:t>
                    </m:r>
                    <m:r>
                      <a:rPr lang="es-CR" sz="2000" i="1" dirty="0" smtClean="0">
                        <a:latin typeface="Cambria Math" panose="02040503050406030204" pitchFamily="18" charset="0"/>
                      </a:rPr>
                      <m:t>𝑞</m:t>
                    </m:r>
                    <m:r>
                      <a:rPr lang="es-CR" sz="2000" i="1" dirty="0" smtClean="0">
                        <a:latin typeface="Cambria Math" panose="02040503050406030204" pitchFamily="18" charset="0"/>
                      </a:rPr>
                      <m:t>=1)</m:t>
                    </m:r>
                  </m:oMath>
                </a14:m>
                <a:r>
                  <a:rPr lang="es-CR" sz="2000" dirty="0"/>
                  <a:t>. Obtenemos como resultados:</a:t>
                </a:r>
              </a:p>
              <a:p>
                <a:pPr marL="0" indent="0" algn="just">
                  <a:buNone/>
                </a:pPr>
                <a:endParaRPr lang="es-CR" sz="2000" dirty="0"/>
              </a:p>
              <a:p>
                <a:pPr marL="0" indent="0" algn="just">
                  <a:buNone/>
                </a:pPr>
                <a:endParaRPr lang="es-CR" sz="2000" dirty="0"/>
              </a:p>
              <a:p>
                <a:pPr marL="0" indent="0" algn="just">
                  <a:buNone/>
                </a:pPr>
                <a:endParaRPr lang="es-CR" sz="2000" dirty="0"/>
              </a:p>
              <a:p>
                <a:pPr marL="0" indent="0" algn="just">
                  <a:buNone/>
                </a:pPr>
                <a:endParaRPr lang="es-CR" sz="2000" dirty="0"/>
              </a:p>
              <a:p>
                <a:pPr marL="0" indent="0" algn="just">
                  <a:buNone/>
                </a:pPr>
                <a:endParaRPr lang="es-CR" sz="2000" dirty="0"/>
              </a:p>
              <a:p>
                <a:pPr marL="0" indent="0" algn="just">
                  <a:buNone/>
                </a:pPr>
                <a:endParaRPr lang="es-CR" sz="2000" dirty="0"/>
              </a:p>
              <a:p>
                <a:pPr marL="0" indent="0" algn="just">
                  <a:buNone/>
                </a:pPr>
                <a:endParaRPr lang="es-CR" sz="2000" dirty="0"/>
              </a:p>
              <a:p>
                <a:pPr marL="0" indent="0" algn="just">
                  <a:buNone/>
                </a:pPr>
                <a:endParaRPr lang="es-CR" sz="2000" dirty="0"/>
              </a:p>
              <a:p>
                <a:pPr marL="0" indent="0" algn="just">
                  <a:buNone/>
                </a:pPr>
                <a:endParaRPr lang="es-CR" sz="2000" dirty="0"/>
              </a:p>
              <a:p>
                <a:pPr marL="0" indent="0" algn="just">
                  <a:buNone/>
                </a:pPr>
                <a:endParaRPr lang="es-CR" sz="2000" dirty="0"/>
              </a:p>
            </p:txBody>
          </p:sp>
        </mc:Choice>
        <mc:Fallback xmlns="">
          <p:sp>
            <p:nvSpPr>
              <p:cNvPr id="5" name="Marcador de contenido 2"/>
              <p:cNvSpPr>
                <a:spLocks noGrp="1" noRot="1" noChangeAspect="1" noMove="1" noResize="1" noEditPoints="1" noAdjustHandles="1" noChangeArrowheads="1" noChangeShapeType="1" noTextEdit="1"/>
              </p:cNvSpPr>
              <p:nvPr>
                <p:ph idx="1"/>
              </p:nvPr>
            </p:nvSpPr>
            <p:spPr>
              <a:xfrm>
                <a:off x="66675" y="876055"/>
                <a:ext cx="12049126" cy="5867645"/>
              </a:xfrm>
              <a:blipFill>
                <a:blip r:embed="rId2"/>
                <a:stretch>
                  <a:fillRect l="-556" t="-1143" r="-455"/>
                </a:stretch>
              </a:blipFill>
            </p:spPr>
            <p:txBody>
              <a:bodyPr/>
              <a:lstStyle/>
              <a:p>
                <a:r>
                  <a:rPr lang="es-CR">
                    <a:noFill/>
                  </a:rPr>
                  <a:t> </a:t>
                </a:r>
              </a:p>
            </p:txBody>
          </p:sp>
        </mc:Fallback>
      </mc:AlternateContent>
      <p:sp>
        <p:nvSpPr>
          <p:cNvPr id="6" name="Rectángulo redondeado 5"/>
          <p:cNvSpPr/>
          <p:nvPr/>
        </p:nvSpPr>
        <p:spPr>
          <a:xfrm>
            <a:off x="2058590" y="1924050"/>
            <a:ext cx="2838450" cy="6000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Estimación</a:t>
            </a:r>
          </a:p>
        </p:txBody>
      </p:sp>
      <p:sp>
        <p:nvSpPr>
          <p:cNvPr id="7" name="Rectángulo redondeado 6"/>
          <p:cNvSpPr/>
          <p:nvPr/>
        </p:nvSpPr>
        <p:spPr>
          <a:xfrm>
            <a:off x="8139113" y="1924050"/>
            <a:ext cx="2838450" cy="6000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Significancia</a:t>
            </a:r>
          </a:p>
        </p:txBody>
      </p:sp>
      <p:sp>
        <p:nvSpPr>
          <p:cNvPr id="8" name="Rectángulo redondeado 7"/>
          <p:cNvSpPr/>
          <p:nvPr/>
        </p:nvSpPr>
        <p:spPr>
          <a:xfrm>
            <a:off x="214312" y="5467288"/>
            <a:ext cx="2838450" cy="6000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Criterios de información</a:t>
            </a:r>
          </a:p>
        </p:txBody>
      </p:sp>
      <p:sp>
        <p:nvSpPr>
          <p:cNvPr id="12" name="Flecha derecha 11"/>
          <p:cNvSpPr/>
          <p:nvPr/>
        </p:nvSpPr>
        <p:spPr>
          <a:xfrm>
            <a:off x="3477815" y="5610163"/>
            <a:ext cx="864394" cy="3143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13" name="CuadroTexto 12"/>
          <p:cNvSpPr txBox="1"/>
          <p:nvPr/>
        </p:nvSpPr>
        <p:spPr>
          <a:xfrm>
            <a:off x="7205663" y="5051700"/>
            <a:ext cx="4705350" cy="1323439"/>
          </a:xfrm>
          <a:prstGeom prst="rect">
            <a:avLst/>
          </a:prstGeom>
          <a:noFill/>
        </p:spPr>
        <p:txBody>
          <a:bodyPr wrap="square" rtlCol="0">
            <a:spAutoFit/>
          </a:bodyPr>
          <a:lstStyle/>
          <a:p>
            <a:r>
              <a:rPr lang="es-CR" sz="2000" dirty="0"/>
              <a:t>Nótese que:</a:t>
            </a:r>
            <a:br>
              <a:rPr lang="es-CR" sz="2000" dirty="0"/>
            </a:br>
            <a:r>
              <a:rPr lang="es-CR" sz="2000" dirty="0"/>
              <a:t>1. El valor estimado del ar1 es de 0.77, del ar2 de -0.88, y del ma1 de 0.8.</a:t>
            </a:r>
          </a:p>
          <a:p>
            <a:r>
              <a:rPr lang="es-CR" sz="2000" dirty="0"/>
              <a:t>2. Los coeficientes son significativos.</a:t>
            </a:r>
          </a:p>
        </p:txBody>
      </p:sp>
      <p:pic>
        <p:nvPicPr>
          <p:cNvPr id="9" name="Imagen 8"/>
          <p:cNvPicPr>
            <a:picLocks noChangeAspect="1"/>
          </p:cNvPicPr>
          <p:nvPr/>
        </p:nvPicPr>
        <p:blipFill>
          <a:blip r:embed="rId3"/>
          <a:stretch>
            <a:fillRect/>
          </a:stretch>
        </p:blipFill>
        <p:spPr>
          <a:xfrm>
            <a:off x="188118" y="2833564"/>
            <a:ext cx="6767513" cy="1952625"/>
          </a:xfrm>
          <a:prstGeom prst="rect">
            <a:avLst/>
          </a:prstGeom>
        </p:spPr>
      </p:pic>
      <p:pic>
        <p:nvPicPr>
          <p:cNvPr id="10" name="Imagen 9"/>
          <p:cNvPicPr>
            <a:picLocks noChangeAspect="1"/>
          </p:cNvPicPr>
          <p:nvPr/>
        </p:nvPicPr>
        <p:blipFill>
          <a:blip r:embed="rId4"/>
          <a:stretch>
            <a:fillRect/>
          </a:stretch>
        </p:blipFill>
        <p:spPr>
          <a:xfrm>
            <a:off x="7891463" y="2909887"/>
            <a:ext cx="3333750" cy="1095375"/>
          </a:xfrm>
          <a:prstGeom prst="rect">
            <a:avLst/>
          </a:prstGeom>
        </p:spPr>
      </p:pic>
      <p:pic>
        <p:nvPicPr>
          <p:cNvPr id="11" name="Imagen 10"/>
          <p:cNvPicPr>
            <a:picLocks noChangeAspect="1"/>
          </p:cNvPicPr>
          <p:nvPr/>
        </p:nvPicPr>
        <p:blipFill>
          <a:blip r:embed="rId5"/>
          <a:stretch>
            <a:fillRect/>
          </a:stretch>
        </p:blipFill>
        <p:spPr>
          <a:xfrm>
            <a:off x="4767262" y="5017232"/>
            <a:ext cx="1323975" cy="1495425"/>
          </a:xfrm>
          <a:prstGeom prst="rect">
            <a:avLst/>
          </a:prstGeom>
        </p:spPr>
      </p:pic>
    </p:spTree>
    <p:extLst>
      <p:ext uri="{BB962C8B-B14F-4D97-AF65-F5344CB8AC3E}">
        <p14:creationId xmlns:p14="http://schemas.microsoft.com/office/powerpoint/2010/main" val="831342181"/>
      </p:ext>
    </p:extLst>
  </p:cSld>
  <p:clrMapOvr>
    <a:masterClrMapping/>
  </p:clrMapOvr>
  <p:transition spd="slow">
    <p:wip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47625" y="930275"/>
                <a:ext cx="12106275" cy="4351338"/>
              </a:xfrm>
            </p:spPr>
            <p:txBody>
              <a:bodyPr>
                <a:normAutofit/>
              </a:bodyPr>
              <a:lstStyle/>
              <a:p>
                <a:pPr marL="0" indent="0" algn="just">
                  <a:buNone/>
                </a:pPr>
                <a:r>
                  <a:rPr lang="es-CR" sz="2000" dirty="0"/>
                  <a:t>El último modelo ARMA(2,1) es complicado de identificar, y lo recomendable es utilizar el criterio de </a:t>
                </a:r>
                <a:br>
                  <a:rPr lang="es-CR" sz="2000" dirty="0"/>
                </a:br>
                <a:r>
                  <a:rPr lang="es-CR" sz="2000" dirty="0"/>
                  <a:t>sobre y sub parametrizar o adicionar parámetros ARMA en la búsqueda del proceso que gobierna </a:t>
                </a:r>
                <a14:m>
                  <m:oMath xmlns:m="http://schemas.openxmlformats.org/officeDocument/2006/math">
                    <m:sSub>
                      <m:sSubPr>
                        <m:ctrlPr>
                          <a:rPr lang="es-CR" sz="2000" b="0" i="1" smtClean="0">
                            <a:latin typeface="Cambria Math"/>
                          </a:rPr>
                        </m:ctrlPr>
                      </m:sSubPr>
                      <m:e>
                        <m:r>
                          <a:rPr lang="es-CR" sz="2000" b="0" i="1" smtClean="0">
                            <a:latin typeface="Cambria Math" panose="02040503050406030204" pitchFamily="18" charset="0"/>
                          </a:rPr>
                          <m:t>𝑥</m:t>
                        </m:r>
                      </m:e>
                      <m:sub>
                        <m:r>
                          <a:rPr lang="es-CR" sz="2000" b="0" i="1" smtClean="0">
                            <a:latin typeface="Cambria Math" panose="02040503050406030204" pitchFamily="18" charset="0"/>
                          </a:rPr>
                          <m:t>𝑡</m:t>
                        </m:r>
                      </m:sub>
                    </m:sSub>
                  </m:oMath>
                </a14:m>
                <a:r>
                  <a:rPr lang="es-CR" sz="2000" dirty="0"/>
                  <a:t>. Lo que hacemos es ver hasta que punto los coeficientes son o no son significativos a la hora de agregar parámetros, en donde respetamos siempre el principio de </a:t>
                </a:r>
                <a:r>
                  <a:rPr lang="es-CR" sz="2000" b="1" i="1" dirty="0"/>
                  <a:t>parsimonia</a:t>
                </a:r>
                <a:r>
                  <a:rPr lang="es-CR" sz="2000" dirty="0"/>
                  <a:t>. Volvamos a ver el modelo </a:t>
                </a:r>
                <a14:m>
                  <m:oMath xmlns:m="http://schemas.openxmlformats.org/officeDocument/2006/math">
                    <m:r>
                      <a:rPr lang="es-CR" sz="2000" i="1" dirty="0" smtClean="0">
                        <a:latin typeface="Cambria Math" panose="02040503050406030204" pitchFamily="18" charset="0"/>
                      </a:rPr>
                      <m:t>𝐴𝑅𝑀𝐴</m:t>
                    </m:r>
                    <m:r>
                      <a:rPr lang="es-CR" sz="2000" i="1" dirty="0" smtClean="0">
                        <a:latin typeface="Cambria Math" panose="02040503050406030204" pitchFamily="18" charset="0"/>
                      </a:rPr>
                      <m:t>(2,1)</m:t>
                    </m:r>
                  </m:oMath>
                </a14:m>
                <a:r>
                  <a:rPr lang="es-CR" sz="2000" dirty="0"/>
                  <a:t>.</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47625" y="930275"/>
                <a:ext cx="12106275" cy="4351338"/>
              </a:xfrm>
              <a:blipFill>
                <a:blip r:embed="rId2"/>
                <a:stretch>
                  <a:fillRect l="-554" t="-1543" r="-504"/>
                </a:stretch>
              </a:blipFill>
            </p:spPr>
            <p:txBody>
              <a:bodyPr/>
              <a:lstStyle/>
              <a:p>
                <a:r>
                  <a:rPr lang="es-CR">
                    <a:noFill/>
                  </a:rPr>
                  <a:t> </a:t>
                </a:r>
              </a:p>
            </p:txBody>
          </p:sp>
        </mc:Fallback>
      </mc:AlternateContent>
      <p:sp>
        <p:nvSpPr>
          <p:cNvPr id="5" name="Título 1"/>
          <p:cNvSpPr txBox="1">
            <a:spLocks/>
          </p:cNvSpPr>
          <p:nvPr/>
        </p:nvSpPr>
        <p:spPr>
          <a:xfrm>
            <a:off x="0" y="0"/>
            <a:ext cx="12192000" cy="7297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Estimación de los procesos ARMA</a:t>
            </a:r>
          </a:p>
        </p:txBody>
      </p:sp>
      <p:pic>
        <p:nvPicPr>
          <p:cNvPr id="6" name="Imagen 5"/>
          <p:cNvPicPr>
            <a:picLocks noChangeAspect="1"/>
          </p:cNvPicPr>
          <p:nvPr/>
        </p:nvPicPr>
        <p:blipFill>
          <a:blip r:embed="rId3"/>
          <a:stretch>
            <a:fillRect/>
          </a:stretch>
        </p:blipFill>
        <p:spPr>
          <a:xfrm>
            <a:off x="161925" y="2303002"/>
            <a:ext cx="5742860" cy="4240145"/>
          </a:xfrm>
          <a:prstGeom prst="rect">
            <a:avLst/>
          </a:prstGeom>
        </p:spPr>
      </p:pic>
      <p:pic>
        <p:nvPicPr>
          <p:cNvPr id="7" name="Imagen 6"/>
          <p:cNvPicPr>
            <a:picLocks noChangeAspect="1"/>
          </p:cNvPicPr>
          <p:nvPr/>
        </p:nvPicPr>
        <p:blipFill>
          <a:blip r:embed="rId4"/>
          <a:stretch>
            <a:fillRect/>
          </a:stretch>
        </p:blipFill>
        <p:spPr>
          <a:xfrm>
            <a:off x="6471207" y="2402836"/>
            <a:ext cx="5472428" cy="4040476"/>
          </a:xfrm>
          <a:prstGeom prst="rect">
            <a:avLst/>
          </a:prstGeom>
        </p:spPr>
      </p:pic>
    </p:spTree>
    <p:extLst>
      <p:ext uri="{BB962C8B-B14F-4D97-AF65-F5344CB8AC3E}">
        <p14:creationId xmlns:p14="http://schemas.microsoft.com/office/powerpoint/2010/main" val="1971202791"/>
      </p:ext>
    </p:extLst>
  </p:cSld>
  <p:clrMapOvr>
    <a:masterClrMapping/>
  </p:clrMapOvr>
  <p:transition spd="slow">
    <p:wip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 y="5942868"/>
                <a:ext cx="12192001" cy="908359"/>
              </a:xfrm>
            </p:spPr>
            <p:txBody>
              <a:bodyPr>
                <a:normAutofit lnSpcReduction="10000"/>
              </a:bodyPr>
              <a:lstStyle/>
              <a:p>
                <a:pPr marL="0" indent="0" algn="just">
                  <a:buNone/>
                </a:pPr>
                <a:r>
                  <a:rPr lang="es-CR" sz="2000" dirty="0"/>
                  <a:t>¿Por qué el </a:t>
                </a:r>
                <a14:m>
                  <m:oMath xmlns:m="http://schemas.openxmlformats.org/officeDocument/2006/math">
                    <m:r>
                      <a:rPr lang="es-CR" sz="2000" i="1" dirty="0" smtClean="0">
                        <a:latin typeface="Cambria Math" panose="02040503050406030204" pitchFamily="18" charset="0"/>
                      </a:rPr>
                      <m:t>𝐴𝑅𝑀𝐴</m:t>
                    </m:r>
                    <m:r>
                      <a:rPr lang="es-CR" sz="2000" i="1" dirty="0" smtClean="0">
                        <a:latin typeface="Cambria Math" panose="02040503050406030204" pitchFamily="18" charset="0"/>
                      </a:rPr>
                      <m:t>(2,1)</m:t>
                    </m:r>
                  </m:oMath>
                </a14:m>
                <a:r>
                  <a:rPr lang="es-CR" sz="2000" dirty="0"/>
                  <a:t> es el mejor modelo? Es el modelo que posee la mayor cantidad de coeficientes donde todos son significativos. Los </a:t>
                </a:r>
                <a14:m>
                  <m:oMath xmlns:m="http://schemas.openxmlformats.org/officeDocument/2006/math">
                    <m:r>
                      <a:rPr lang="es-CR" sz="2000" i="1" dirty="0" smtClean="0">
                        <a:latin typeface="Cambria Math" panose="02040503050406030204" pitchFamily="18" charset="0"/>
                      </a:rPr>
                      <m:t>𝐴𝑅</m:t>
                    </m:r>
                    <m:r>
                      <a:rPr lang="es-CR" sz="2000" i="1" dirty="0" smtClean="0">
                        <a:latin typeface="Cambria Math" panose="02040503050406030204" pitchFamily="18" charset="0"/>
                      </a:rPr>
                      <m:t>(1)</m:t>
                    </m:r>
                  </m:oMath>
                </a14:m>
                <a:r>
                  <a:rPr lang="es-CR" sz="2000" dirty="0"/>
                  <a:t> y </a:t>
                </a:r>
                <a14:m>
                  <m:oMath xmlns:m="http://schemas.openxmlformats.org/officeDocument/2006/math">
                    <m:r>
                      <a:rPr lang="es-CR" sz="2000" i="1" dirty="0" smtClean="0">
                        <a:latin typeface="Cambria Math" panose="02040503050406030204" pitchFamily="18" charset="0"/>
                      </a:rPr>
                      <m:t>𝑀𝐴</m:t>
                    </m:r>
                    <m:r>
                      <a:rPr lang="es-CR" sz="2000" i="1" dirty="0" smtClean="0">
                        <a:latin typeface="Cambria Math" panose="02040503050406030204" pitchFamily="18" charset="0"/>
                      </a:rPr>
                      <m:t>(1)</m:t>
                    </m:r>
                  </m:oMath>
                </a14:m>
                <a:r>
                  <a:rPr lang="es-CR" sz="2000" dirty="0"/>
                  <a:t> sobre estiman o carecen de cierta información, y los </a:t>
                </a:r>
                <a14:m>
                  <m:oMath xmlns:m="http://schemas.openxmlformats.org/officeDocument/2006/math">
                    <m:r>
                      <a:rPr lang="es-CR" sz="2000" i="1" dirty="0" smtClean="0">
                        <a:latin typeface="Cambria Math" panose="02040503050406030204" pitchFamily="18" charset="0"/>
                      </a:rPr>
                      <m:t>𝐴𝑅𝑀𝐴</m:t>
                    </m:r>
                    <m:r>
                      <a:rPr lang="es-CR" sz="2000" i="1" dirty="0" smtClean="0">
                        <a:latin typeface="Cambria Math" panose="02040503050406030204" pitchFamily="18" charset="0"/>
                      </a:rPr>
                      <m:t>(2,2) </m:t>
                    </m:r>
                  </m:oMath>
                </a14:m>
                <a:r>
                  <a:rPr lang="es-CR" sz="2000" dirty="0"/>
                  <a:t>y </a:t>
                </a:r>
                <a14:m>
                  <m:oMath xmlns:m="http://schemas.openxmlformats.org/officeDocument/2006/math">
                    <m:r>
                      <a:rPr lang="es-CR" sz="2000" i="1" dirty="0" smtClean="0">
                        <a:latin typeface="Cambria Math" panose="02040503050406030204" pitchFamily="18" charset="0"/>
                      </a:rPr>
                      <m:t>𝐴𝑅𝑀𝐴</m:t>
                    </m:r>
                    <m:r>
                      <a:rPr lang="es-CR" sz="2000" i="1" dirty="0" smtClean="0">
                        <a:latin typeface="Cambria Math" panose="02040503050406030204" pitchFamily="18" charset="0"/>
                      </a:rPr>
                      <m:t>(3,2)</m:t>
                    </m:r>
                  </m:oMath>
                </a14:m>
                <a:r>
                  <a:rPr lang="es-CR" sz="2000" dirty="0"/>
                  <a:t> sub estiman el verdadero proceso dado que agrega términos que no son significativos. </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 y="5942868"/>
                <a:ext cx="12192001" cy="908359"/>
              </a:xfrm>
              <a:blipFill>
                <a:blip r:embed="rId2"/>
                <a:stretch>
                  <a:fillRect l="-500" t="-10067" r="-500" b="-3356"/>
                </a:stretch>
              </a:blipFill>
            </p:spPr>
            <p:txBody>
              <a:bodyPr/>
              <a:lstStyle/>
              <a:p>
                <a:r>
                  <a:rPr lang="es-CR">
                    <a:noFill/>
                  </a:rPr>
                  <a:t> </a:t>
                </a:r>
              </a:p>
            </p:txBody>
          </p:sp>
        </mc:Fallback>
      </mc:AlternateContent>
      <p:sp>
        <p:nvSpPr>
          <p:cNvPr id="4" name="Título 1"/>
          <p:cNvSpPr txBox="1">
            <a:spLocks/>
          </p:cNvSpPr>
          <p:nvPr/>
        </p:nvSpPr>
        <p:spPr>
          <a:xfrm>
            <a:off x="0" y="0"/>
            <a:ext cx="12192000" cy="7297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Estimación de los procesos ARMA</a:t>
            </a:r>
          </a:p>
        </p:txBody>
      </p:sp>
      <p:sp>
        <p:nvSpPr>
          <p:cNvPr id="5" name="Rectángulo redondeado 4"/>
          <p:cNvSpPr/>
          <p:nvPr/>
        </p:nvSpPr>
        <p:spPr>
          <a:xfrm>
            <a:off x="990600" y="1114792"/>
            <a:ext cx="165735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ARMA(1,0)</a:t>
            </a:r>
          </a:p>
        </p:txBody>
      </p:sp>
      <p:sp>
        <p:nvSpPr>
          <p:cNvPr id="6" name="Rectángulo redondeado 5"/>
          <p:cNvSpPr/>
          <p:nvPr/>
        </p:nvSpPr>
        <p:spPr>
          <a:xfrm>
            <a:off x="5057775" y="1066432"/>
            <a:ext cx="165735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ARMA(0,1)</a:t>
            </a:r>
          </a:p>
        </p:txBody>
      </p:sp>
      <p:sp>
        <p:nvSpPr>
          <p:cNvPr id="7" name="Rectángulo redondeado 6"/>
          <p:cNvSpPr/>
          <p:nvPr/>
        </p:nvSpPr>
        <p:spPr>
          <a:xfrm>
            <a:off x="9315449" y="1066432"/>
            <a:ext cx="165735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ARMA(1,1)</a:t>
            </a:r>
          </a:p>
        </p:txBody>
      </p:sp>
      <p:sp>
        <p:nvSpPr>
          <p:cNvPr id="8" name="Rectángulo redondeado 7"/>
          <p:cNvSpPr/>
          <p:nvPr/>
        </p:nvSpPr>
        <p:spPr>
          <a:xfrm>
            <a:off x="990600" y="3545499"/>
            <a:ext cx="165735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ARMA(2,1)</a:t>
            </a:r>
          </a:p>
        </p:txBody>
      </p:sp>
      <p:sp>
        <p:nvSpPr>
          <p:cNvPr id="9" name="Rectángulo redondeado 8"/>
          <p:cNvSpPr/>
          <p:nvPr/>
        </p:nvSpPr>
        <p:spPr>
          <a:xfrm>
            <a:off x="5057775" y="3545499"/>
            <a:ext cx="165735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ARMA(2,2)</a:t>
            </a:r>
          </a:p>
        </p:txBody>
      </p:sp>
      <p:sp>
        <p:nvSpPr>
          <p:cNvPr id="10" name="Rectángulo redondeado 9"/>
          <p:cNvSpPr/>
          <p:nvPr/>
        </p:nvSpPr>
        <p:spPr>
          <a:xfrm>
            <a:off x="9315449" y="3546963"/>
            <a:ext cx="165735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ARMA(3,2)</a:t>
            </a:r>
          </a:p>
        </p:txBody>
      </p:sp>
      <p:pic>
        <p:nvPicPr>
          <p:cNvPr id="12" name="Imagen 11"/>
          <p:cNvPicPr>
            <a:picLocks noChangeAspect="1"/>
          </p:cNvPicPr>
          <p:nvPr/>
        </p:nvPicPr>
        <p:blipFill>
          <a:blip r:embed="rId3"/>
          <a:stretch>
            <a:fillRect/>
          </a:stretch>
        </p:blipFill>
        <p:spPr>
          <a:xfrm>
            <a:off x="228600" y="1861038"/>
            <a:ext cx="3181350" cy="876300"/>
          </a:xfrm>
          <a:prstGeom prst="rect">
            <a:avLst/>
          </a:prstGeom>
        </p:spPr>
      </p:pic>
      <p:pic>
        <p:nvPicPr>
          <p:cNvPr id="13" name="Imagen 12"/>
          <p:cNvPicPr>
            <a:picLocks noChangeAspect="1"/>
          </p:cNvPicPr>
          <p:nvPr/>
        </p:nvPicPr>
        <p:blipFill>
          <a:blip r:embed="rId4"/>
          <a:stretch>
            <a:fillRect/>
          </a:stretch>
        </p:blipFill>
        <p:spPr>
          <a:xfrm>
            <a:off x="4191000" y="1819455"/>
            <a:ext cx="3390900" cy="876667"/>
          </a:xfrm>
          <a:prstGeom prst="rect">
            <a:avLst/>
          </a:prstGeom>
        </p:spPr>
      </p:pic>
      <p:pic>
        <p:nvPicPr>
          <p:cNvPr id="14" name="Imagen 13"/>
          <p:cNvPicPr>
            <a:picLocks noChangeAspect="1"/>
          </p:cNvPicPr>
          <p:nvPr/>
        </p:nvPicPr>
        <p:blipFill>
          <a:blip r:embed="rId5"/>
          <a:stretch>
            <a:fillRect/>
          </a:stretch>
        </p:blipFill>
        <p:spPr>
          <a:xfrm>
            <a:off x="8501062" y="1819455"/>
            <a:ext cx="3286125" cy="1047750"/>
          </a:xfrm>
          <a:prstGeom prst="rect">
            <a:avLst/>
          </a:prstGeom>
        </p:spPr>
      </p:pic>
      <p:pic>
        <p:nvPicPr>
          <p:cNvPr id="15" name="Imagen 14"/>
          <p:cNvPicPr>
            <a:picLocks noChangeAspect="1"/>
          </p:cNvPicPr>
          <p:nvPr/>
        </p:nvPicPr>
        <p:blipFill>
          <a:blip r:embed="rId6"/>
          <a:stretch>
            <a:fillRect/>
          </a:stretch>
        </p:blipFill>
        <p:spPr>
          <a:xfrm>
            <a:off x="228600" y="4316291"/>
            <a:ext cx="3362325" cy="1057275"/>
          </a:xfrm>
          <a:prstGeom prst="rect">
            <a:avLst/>
          </a:prstGeom>
        </p:spPr>
      </p:pic>
      <p:pic>
        <p:nvPicPr>
          <p:cNvPr id="16" name="Imagen 15"/>
          <p:cNvPicPr>
            <a:picLocks noChangeAspect="1"/>
          </p:cNvPicPr>
          <p:nvPr/>
        </p:nvPicPr>
        <p:blipFill>
          <a:blip r:embed="rId7"/>
          <a:stretch>
            <a:fillRect/>
          </a:stretch>
        </p:blipFill>
        <p:spPr>
          <a:xfrm>
            <a:off x="4338637" y="4320321"/>
            <a:ext cx="3419475" cy="1371600"/>
          </a:xfrm>
          <a:prstGeom prst="rect">
            <a:avLst/>
          </a:prstGeom>
        </p:spPr>
      </p:pic>
      <p:pic>
        <p:nvPicPr>
          <p:cNvPr id="17" name="Imagen 16"/>
          <p:cNvPicPr>
            <a:picLocks noChangeAspect="1"/>
          </p:cNvPicPr>
          <p:nvPr/>
        </p:nvPicPr>
        <p:blipFill>
          <a:blip r:embed="rId8"/>
          <a:stretch>
            <a:fillRect/>
          </a:stretch>
        </p:blipFill>
        <p:spPr>
          <a:xfrm>
            <a:off x="8501062" y="4316291"/>
            <a:ext cx="3305175" cy="1581150"/>
          </a:xfrm>
          <a:prstGeom prst="rect">
            <a:avLst/>
          </a:prstGeom>
        </p:spPr>
      </p:pic>
    </p:spTree>
    <p:extLst>
      <p:ext uri="{BB962C8B-B14F-4D97-AF65-F5344CB8AC3E}">
        <p14:creationId xmlns:p14="http://schemas.microsoft.com/office/powerpoint/2010/main" val="2766674579"/>
      </p:ext>
    </p:extLst>
  </p:cSld>
  <p:clrMapOvr>
    <a:masterClrMapping/>
  </p:clrMapOvr>
  <p:transition spd="slow">
    <p:wip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66675" y="920750"/>
                <a:ext cx="12058649" cy="860425"/>
              </a:xfrm>
            </p:spPr>
            <p:txBody>
              <a:bodyPr>
                <a:normAutofit/>
              </a:bodyPr>
              <a:lstStyle/>
              <a:p>
                <a:pPr marL="0" indent="0" algn="ctr">
                  <a:buNone/>
                </a:pPr>
                <a:r>
                  <a:rPr lang="es-CR" sz="2000" dirty="0"/>
                  <a:t>En los modelos </a:t>
                </a:r>
                <a14:m>
                  <m:oMath xmlns:m="http://schemas.openxmlformats.org/officeDocument/2006/math">
                    <m:r>
                      <a:rPr lang="es-CR" sz="2000" i="1" dirty="0" smtClean="0">
                        <a:latin typeface="Cambria Math" panose="02040503050406030204" pitchFamily="18" charset="0"/>
                      </a:rPr>
                      <m:t>𝐴𝑅𝐼𝑀𝐴</m:t>
                    </m:r>
                    <m:d>
                      <m:dPr>
                        <m:ctrlPr>
                          <a:rPr lang="es-CR" sz="2000" i="1" dirty="0" smtClean="0">
                            <a:latin typeface="Cambria Math"/>
                          </a:rPr>
                        </m:ctrlPr>
                      </m:dPr>
                      <m:e>
                        <m:r>
                          <a:rPr lang="es-CR" sz="2000" i="1" dirty="0" err="1" smtClean="0">
                            <a:latin typeface="Cambria Math" panose="02040503050406030204" pitchFamily="18" charset="0"/>
                          </a:rPr>
                          <m:t>𝑝</m:t>
                        </m:r>
                        <m:r>
                          <a:rPr lang="es-CR" sz="2000" i="1" dirty="0" err="1" smtClean="0">
                            <a:latin typeface="Cambria Math" panose="02040503050406030204" pitchFamily="18" charset="0"/>
                          </a:rPr>
                          <m:t>,</m:t>
                        </m:r>
                        <m:r>
                          <a:rPr lang="es-CR" sz="2000" i="1" dirty="0" err="1" smtClean="0">
                            <a:latin typeface="Cambria Math" panose="02040503050406030204" pitchFamily="18" charset="0"/>
                          </a:rPr>
                          <m:t>𝑑</m:t>
                        </m:r>
                        <m:r>
                          <a:rPr lang="es-CR" sz="2000" i="1" dirty="0" err="1" smtClean="0">
                            <a:latin typeface="Cambria Math" panose="02040503050406030204" pitchFamily="18" charset="0"/>
                          </a:rPr>
                          <m:t>,</m:t>
                        </m:r>
                        <m:r>
                          <a:rPr lang="es-CR" sz="2000" i="1" dirty="0" err="1" smtClean="0">
                            <a:latin typeface="Cambria Math" panose="02040503050406030204" pitchFamily="18" charset="0"/>
                          </a:rPr>
                          <m:t>𝑞</m:t>
                        </m:r>
                      </m:e>
                    </m:d>
                  </m:oMath>
                </a14:m>
                <a:r>
                  <a:rPr lang="es-CR" sz="2000" dirty="0"/>
                  <a:t>, ¿qué ocurrió con la </a:t>
                </a:r>
                <a14:m>
                  <m:oMath xmlns:m="http://schemas.openxmlformats.org/officeDocument/2006/math">
                    <m:r>
                      <a:rPr lang="es-CR" sz="2000" i="1" dirty="0">
                        <a:latin typeface="Cambria Math" panose="02040503050406030204" pitchFamily="18" charset="0"/>
                      </a:rPr>
                      <m:t>𝑑</m:t>
                    </m:r>
                  </m:oMath>
                </a14:m>
                <a:r>
                  <a:rPr lang="es-CR" sz="2000" dirty="0"/>
                  <a:t>, lo cuál hace referencia al término </a:t>
                </a:r>
                <a:r>
                  <a:rPr lang="es-CR" sz="2000" i="1" dirty="0" err="1"/>
                  <a:t>Integrated</a:t>
                </a:r>
                <a:r>
                  <a:rPr lang="es-CR" sz="2000" dirty="0"/>
                  <a:t>? </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66675" y="920750"/>
                <a:ext cx="12058649" cy="860425"/>
              </a:xfrm>
              <a:blipFill>
                <a:blip r:embed="rId2"/>
                <a:stretch>
                  <a:fillRect t="-7092"/>
                </a:stretch>
              </a:blipFill>
            </p:spPr>
            <p:txBody>
              <a:bodyPr/>
              <a:lstStyle/>
              <a:p>
                <a:r>
                  <a:rPr lang="es-CR">
                    <a:noFill/>
                  </a:rPr>
                  <a:t> </a:t>
                </a:r>
              </a:p>
            </p:txBody>
          </p:sp>
        </mc:Fallback>
      </mc:AlternateContent>
      <p:sp>
        <p:nvSpPr>
          <p:cNvPr id="4" name="Título 1"/>
          <p:cNvSpPr txBox="1">
            <a:spLocks/>
          </p:cNvSpPr>
          <p:nvPr/>
        </p:nvSpPr>
        <p:spPr>
          <a:xfrm>
            <a:off x="0" y="0"/>
            <a:ext cx="12192000" cy="7297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Estimación de los procesos ARMA</a:t>
            </a:r>
          </a:p>
        </p:txBody>
      </p:sp>
      <p:pic>
        <p:nvPicPr>
          <p:cNvPr id="13314" name="Picture 2" descr="Resultado de imagen para question answ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750" y="2921793"/>
            <a:ext cx="5512262" cy="3108325"/>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Resultado de imagen para question answ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7899" y="2333625"/>
            <a:ext cx="4550833" cy="4284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5321137"/>
      </p:ext>
    </p:extLst>
  </p:cSld>
  <p:clrMapOvr>
    <a:masterClrMapping/>
  </p:clrMapOvr>
  <p:transition spd="slow">
    <p:wip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0" y="901700"/>
                <a:ext cx="12192000" cy="5956300"/>
              </a:xfrm>
            </p:spPr>
            <p:txBody>
              <a:bodyPr>
                <a:normAutofit/>
              </a:bodyPr>
              <a:lstStyle/>
              <a:p>
                <a:pPr marL="0" indent="0" algn="just">
                  <a:buNone/>
                </a:pPr>
                <a:r>
                  <a:rPr lang="es-CR" sz="2000" dirty="0"/>
                  <a:t>El termino </a:t>
                </a:r>
                <a14:m>
                  <m:oMath xmlns:m="http://schemas.openxmlformats.org/officeDocument/2006/math">
                    <m:r>
                      <a:rPr lang="es-CR" sz="2000" i="1" dirty="0" smtClean="0">
                        <a:latin typeface="Cambria Math" panose="02040503050406030204" pitchFamily="18" charset="0"/>
                      </a:rPr>
                      <m:t>𝑑</m:t>
                    </m:r>
                  </m:oMath>
                </a14:m>
                <a:r>
                  <a:rPr lang="es-CR" sz="2000" dirty="0"/>
                  <a:t> en los modelos </a:t>
                </a:r>
                <a14:m>
                  <m:oMath xmlns:m="http://schemas.openxmlformats.org/officeDocument/2006/math">
                    <m:r>
                      <a:rPr lang="es-CR" sz="2000" i="1" dirty="0" smtClean="0">
                        <a:latin typeface="Cambria Math" panose="02040503050406030204" pitchFamily="18" charset="0"/>
                      </a:rPr>
                      <m:t>𝐴𝑅𝐼𝑀𝐴</m:t>
                    </m:r>
                    <m:r>
                      <a:rPr lang="es-CR" sz="2000" i="1" dirty="0" smtClean="0">
                        <a:latin typeface="Cambria Math" panose="02040503050406030204" pitchFamily="18" charset="0"/>
                      </a:rPr>
                      <m:t>(</m:t>
                    </m:r>
                    <m:r>
                      <a:rPr lang="es-CR" sz="2000" i="1" dirty="0" err="1" smtClean="0">
                        <a:latin typeface="Cambria Math" panose="02040503050406030204" pitchFamily="18" charset="0"/>
                      </a:rPr>
                      <m:t>𝑝</m:t>
                    </m:r>
                    <m:r>
                      <a:rPr lang="es-CR" sz="2000" i="1" dirty="0" err="1" smtClean="0">
                        <a:latin typeface="Cambria Math" panose="02040503050406030204" pitchFamily="18" charset="0"/>
                      </a:rPr>
                      <m:t>,</m:t>
                    </m:r>
                    <m:r>
                      <a:rPr lang="es-CR" sz="2000" i="1" dirty="0" err="1" smtClean="0">
                        <a:latin typeface="Cambria Math" panose="02040503050406030204" pitchFamily="18" charset="0"/>
                      </a:rPr>
                      <m:t>𝑑</m:t>
                    </m:r>
                    <m:r>
                      <a:rPr lang="es-CR" sz="2000" i="1" dirty="0" err="1" smtClean="0">
                        <a:latin typeface="Cambria Math" panose="02040503050406030204" pitchFamily="18" charset="0"/>
                      </a:rPr>
                      <m:t>,</m:t>
                    </m:r>
                    <m:r>
                      <a:rPr lang="es-CR" sz="2000" i="1" dirty="0" err="1" smtClean="0">
                        <a:latin typeface="Cambria Math" panose="02040503050406030204" pitchFamily="18" charset="0"/>
                      </a:rPr>
                      <m:t>𝑞</m:t>
                    </m:r>
                    <m:r>
                      <a:rPr lang="es-CR" sz="2000" i="1" dirty="0" smtClean="0">
                        <a:latin typeface="Cambria Math" panose="02040503050406030204" pitchFamily="18" charset="0"/>
                      </a:rPr>
                      <m:t>)</m:t>
                    </m:r>
                  </m:oMath>
                </a14:m>
                <a:r>
                  <a:rPr lang="es-CR" sz="2000" dirty="0"/>
                  <a:t> se utilizan para estimar el modelo orinal el cual no suele ser estacionario. Así por ejemplo, todos los modelos generados hasta ahora eran procesos estacionarios, por lo que no nos vimos en la necesidad de estimar algún termino </a:t>
                </a:r>
                <a14:m>
                  <m:oMath xmlns:m="http://schemas.openxmlformats.org/officeDocument/2006/math">
                    <m:r>
                      <a:rPr lang="es-CR" sz="2000" i="1" dirty="0">
                        <a:latin typeface="Cambria Math" panose="02040503050406030204" pitchFamily="18" charset="0"/>
                      </a:rPr>
                      <m:t>𝑑</m:t>
                    </m:r>
                  </m:oMath>
                </a14:m>
                <a:r>
                  <a:rPr lang="es-CR" sz="2000" dirty="0"/>
                  <a:t>. Estimemos el siguiente modelo </a:t>
                </a:r>
                <a14:m>
                  <m:oMath xmlns:m="http://schemas.openxmlformats.org/officeDocument/2006/math">
                    <m:sSub>
                      <m:sSubPr>
                        <m:ctrlPr>
                          <a:rPr lang="es-CR" sz="2000" b="0" i="1" smtClean="0">
                            <a:latin typeface="Cambria Math"/>
                          </a:rPr>
                        </m:ctrlPr>
                      </m:sSubPr>
                      <m:e>
                        <m:r>
                          <a:rPr lang="es-CR" sz="2000" b="0" i="1" smtClean="0">
                            <a:latin typeface="Cambria Math" panose="02040503050406030204" pitchFamily="18" charset="0"/>
                          </a:rPr>
                          <m:t>𝑌</m:t>
                        </m:r>
                      </m:e>
                      <m:sub>
                        <m:r>
                          <a:rPr lang="es-CR" sz="2000" b="0" i="1" smtClean="0">
                            <a:latin typeface="Cambria Math" panose="02040503050406030204" pitchFamily="18" charset="0"/>
                          </a:rPr>
                          <m:t>𝑡</m:t>
                        </m:r>
                      </m:sub>
                    </m:sSub>
                    <m:r>
                      <a:rPr lang="es-CR" sz="2000" b="0" i="1" smtClean="0">
                        <a:latin typeface="Cambria Math" panose="02040503050406030204" pitchFamily="18" charset="0"/>
                      </a:rPr>
                      <m:t>=0.9</m:t>
                    </m:r>
                    <m:sSub>
                      <m:sSubPr>
                        <m:ctrlPr>
                          <a:rPr lang="es-CR" sz="2000" i="1">
                            <a:latin typeface="Cambria Math"/>
                          </a:rPr>
                        </m:ctrlPr>
                      </m:sSubPr>
                      <m:e>
                        <m:r>
                          <a:rPr lang="es-CR" sz="2000" i="1">
                            <a:latin typeface="Cambria Math" panose="02040503050406030204" pitchFamily="18" charset="0"/>
                          </a:rPr>
                          <m:t>𝑌</m:t>
                        </m:r>
                      </m:e>
                      <m:sub>
                        <m:r>
                          <a:rPr lang="es-CR" sz="2000" i="1">
                            <a:latin typeface="Cambria Math" panose="02040503050406030204" pitchFamily="18" charset="0"/>
                          </a:rPr>
                          <m:t>𝑡</m:t>
                        </m:r>
                        <m:r>
                          <a:rPr lang="es-CR" sz="2000" b="0" i="1" smtClean="0">
                            <a:latin typeface="Cambria Math" panose="02040503050406030204" pitchFamily="18" charset="0"/>
                          </a:rPr>
                          <m:t>−1</m:t>
                        </m:r>
                      </m:sub>
                    </m:sSub>
                    <m:r>
                      <a:rPr lang="es-CR" sz="2000" b="0" i="1" smtClean="0">
                        <a:latin typeface="Cambria Math" panose="02040503050406030204" pitchFamily="18" charset="0"/>
                      </a:rPr>
                      <m:t>+</m:t>
                    </m:r>
                    <m:sSub>
                      <m:sSubPr>
                        <m:ctrlPr>
                          <a:rPr lang="es-CR" sz="2000" b="0" i="1" smtClean="0">
                            <a:latin typeface="Cambria Math"/>
                          </a:rPr>
                        </m:ctrlPr>
                      </m:sSubPr>
                      <m:e>
                        <m:r>
                          <a:rPr lang="es-CR" sz="2000" b="0" i="1" smtClean="0">
                            <a:latin typeface="Cambria Math" panose="02040503050406030204" pitchFamily="18" charset="0"/>
                          </a:rPr>
                          <m:t>𝑢</m:t>
                        </m:r>
                      </m:e>
                      <m:sub>
                        <m:r>
                          <a:rPr lang="es-CR" sz="2000" b="0" i="1" smtClean="0">
                            <a:latin typeface="Cambria Math" panose="02040503050406030204" pitchFamily="18" charset="0"/>
                          </a:rPr>
                          <m:t>𝑡</m:t>
                        </m:r>
                      </m:sub>
                    </m:sSub>
                  </m:oMath>
                </a14:m>
                <a:r>
                  <a:rPr lang="es-CR" sz="2000" dirty="0"/>
                  <a:t>, para </a:t>
                </a:r>
                <a:br>
                  <a:rPr lang="es-CR" sz="2000" dirty="0"/>
                </a:b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𝑌</m:t>
                        </m:r>
                      </m:e>
                      <m:sub>
                        <m:r>
                          <a:rPr lang="es-CR" sz="2000" i="1">
                            <a:latin typeface="Cambria Math" panose="02040503050406030204" pitchFamily="18" charset="0"/>
                          </a:rPr>
                          <m:t>𝑡</m:t>
                        </m:r>
                      </m:sub>
                    </m:sSub>
                    <m:r>
                      <a:rPr lang="es-CR" sz="2000" i="1">
                        <a:latin typeface="Cambria Math" panose="02040503050406030204" pitchFamily="18" charset="0"/>
                      </a:rPr>
                      <m:t>=</m:t>
                    </m:r>
                    <m:r>
                      <a:rPr lang="es-CR" sz="2000" i="1" smtClean="0">
                        <a:latin typeface="Cambria Math" panose="02040503050406030204" pitchFamily="18" charset="0"/>
                        <a:ea typeface="Cambria Math" panose="02040503050406030204" pitchFamily="18" charset="0"/>
                      </a:rPr>
                      <m:t>𝛻</m:t>
                    </m:r>
                    <m:sSub>
                      <m:sSubPr>
                        <m:ctrlPr>
                          <a:rPr lang="es-CR" sz="2000" b="0" i="1" smtClean="0">
                            <a:latin typeface="Cambria Math"/>
                            <a:ea typeface="Cambria Math" panose="02040503050406030204" pitchFamily="18" charset="0"/>
                          </a:rPr>
                        </m:ctrlPr>
                      </m:sSubPr>
                      <m:e>
                        <m:r>
                          <a:rPr lang="es-CR" sz="2000" b="0" i="1" smtClean="0">
                            <a:latin typeface="Cambria Math" panose="02040503050406030204" pitchFamily="18" charset="0"/>
                            <a:ea typeface="Cambria Math" panose="02040503050406030204" pitchFamily="18" charset="0"/>
                          </a:rPr>
                          <m:t>𝑋</m:t>
                        </m:r>
                      </m:e>
                      <m:sub>
                        <m:r>
                          <a:rPr lang="es-CR" sz="2000" b="0" i="1" smtClean="0">
                            <a:latin typeface="Cambria Math" panose="02040503050406030204" pitchFamily="18" charset="0"/>
                            <a:ea typeface="Cambria Math" panose="02040503050406030204" pitchFamily="18" charset="0"/>
                          </a:rPr>
                          <m:t>𝑡</m:t>
                        </m:r>
                      </m:sub>
                    </m:sSub>
                    <m:r>
                      <a:rPr lang="es-CR" sz="2000" b="0" i="1" smtClean="0">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𝑋</m:t>
                        </m:r>
                      </m:e>
                      <m:sub>
                        <m:r>
                          <a:rPr lang="es-CR" sz="2000" i="1">
                            <a:latin typeface="Cambria Math" panose="02040503050406030204" pitchFamily="18" charset="0"/>
                            <a:ea typeface="Cambria Math" panose="02040503050406030204" pitchFamily="18" charset="0"/>
                          </a:rPr>
                          <m:t>𝑡</m:t>
                        </m:r>
                      </m:sub>
                    </m:sSub>
                    <m:r>
                      <a:rPr lang="es-CR" sz="2000" b="0" i="1" smtClean="0">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𝑋</m:t>
                        </m:r>
                      </m:e>
                      <m:sub>
                        <m:r>
                          <a:rPr lang="es-CR" sz="2000" i="1">
                            <a:latin typeface="Cambria Math" panose="02040503050406030204" pitchFamily="18" charset="0"/>
                            <a:ea typeface="Cambria Math" panose="02040503050406030204" pitchFamily="18" charset="0"/>
                          </a:rPr>
                          <m:t>𝑡</m:t>
                        </m:r>
                        <m:r>
                          <a:rPr lang="es-CR" sz="2000" b="0" i="1" smtClean="0">
                            <a:latin typeface="Cambria Math" panose="02040503050406030204" pitchFamily="18" charset="0"/>
                            <a:ea typeface="Cambria Math" panose="02040503050406030204" pitchFamily="18" charset="0"/>
                          </a:rPr>
                          <m:t>−1</m:t>
                        </m:r>
                      </m:sub>
                    </m:sSub>
                  </m:oMath>
                </a14:m>
                <a:r>
                  <a:rPr lang="es-CR" sz="2000" dirty="0"/>
                  <a:t> el cual NO es proceso estacionario. </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0" y="901700"/>
                <a:ext cx="12192000" cy="5956300"/>
              </a:xfrm>
              <a:blipFill>
                <a:blip r:embed="rId2"/>
                <a:stretch>
                  <a:fillRect l="-500" t="-1126" r="-500"/>
                </a:stretch>
              </a:blipFill>
            </p:spPr>
            <p:txBody>
              <a:bodyPr/>
              <a:lstStyle/>
              <a:p>
                <a:r>
                  <a:rPr lang="es-CR">
                    <a:noFill/>
                  </a:rPr>
                  <a:t> </a:t>
                </a:r>
              </a:p>
            </p:txBody>
          </p:sp>
        </mc:Fallback>
      </mc:AlternateContent>
      <p:sp>
        <p:nvSpPr>
          <p:cNvPr id="4" name="Título 1"/>
          <p:cNvSpPr txBox="1">
            <a:spLocks/>
          </p:cNvSpPr>
          <p:nvPr/>
        </p:nvSpPr>
        <p:spPr>
          <a:xfrm>
            <a:off x="0" y="0"/>
            <a:ext cx="12192000" cy="7297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Estimación de los procesos ARMA</a:t>
            </a:r>
          </a:p>
        </p:txBody>
      </p:sp>
      <p:pic>
        <p:nvPicPr>
          <p:cNvPr id="5" name="Imagen 4"/>
          <p:cNvPicPr>
            <a:picLocks noChangeAspect="1"/>
          </p:cNvPicPr>
          <p:nvPr/>
        </p:nvPicPr>
        <p:blipFill>
          <a:blip r:embed="rId3"/>
          <a:stretch>
            <a:fillRect/>
          </a:stretch>
        </p:blipFill>
        <p:spPr>
          <a:xfrm>
            <a:off x="199852" y="2437076"/>
            <a:ext cx="5368475" cy="3963724"/>
          </a:xfrm>
          <a:prstGeom prst="rect">
            <a:avLst/>
          </a:prstGeom>
        </p:spPr>
      </p:pic>
      <p:pic>
        <p:nvPicPr>
          <p:cNvPr id="6" name="Imagen 5"/>
          <p:cNvPicPr>
            <a:picLocks noChangeAspect="1"/>
          </p:cNvPicPr>
          <p:nvPr/>
        </p:nvPicPr>
        <p:blipFill>
          <a:blip r:embed="rId4"/>
          <a:stretch>
            <a:fillRect/>
          </a:stretch>
        </p:blipFill>
        <p:spPr>
          <a:xfrm>
            <a:off x="6036283" y="2319207"/>
            <a:ext cx="5936641" cy="4199461"/>
          </a:xfrm>
          <a:prstGeom prst="rect">
            <a:avLst/>
          </a:prstGeom>
        </p:spPr>
      </p:pic>
    </p:spTree>
    <p:extLst>
      <p:ext uri="{BB962C8B-B14F-4D97-AF65-F5344CB8AC3E}">
        <p14:creationId xmlns:p14="http://schemas.microsoft.com/office/powerpoint/2010/main" val="177025594"/>
      </p:ext>
    </p:extLst>
  </p:cSld>
  <p:clrMapOvr>
    <a:masterClrMapping/>
  </p:clrMapOvr>
  <p:transition spd="slow">
    <p:wip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0" y="0"/>
            <a:ext cx="12192000" cy="7297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Estimación de los procesos ARMA</a:t>
            </a:r>
          </a:p>
        </p:txBody>
      </p:sp>
      <mc:AlternateContent xmlns:mc="http://schemas.openxmlformats.org/markup-compatibility/2006" xmlns:a14="http://schemas.microsoft.com/office/drawing/2010/main">
        <mc:Choice Requires="a14">
          <p:sp>
            <p:nvSpPr>
              <p:cNvPr id="5" name="Marcador de contenido 2"/>
              <p:cNvSpPr>
                <a:spLocks noGrp="1"/>
              </p:cNvSpPr>
              <p:nvPr>
                <p:ph idx="1"/>
              </p:nvPr>
            </p:nvSpPr>
            <p:spPr>
              <a:xfrm>
                <a:off x="0" y="901700"/>
                <a:ext cx="12192000" cy="5956300"/>
              </a:xfrm>
            </p:spPr>
            <p:txBody>
              <a:bodyPr>
                <a:normAutofit/>
              </a:bodyPr>
              <a:lstStyle/>
              <a:p>
                <a:pPr marL="0" indent="0" algn="just">
                  <a:buNone/>
                </a:pPr>
                <a:r>
                  <a:rPr lang="es-CR" sz="2000" dirty="0"/>
                  <a:t>Veamos el proceso  modelo </a:t>
                </a: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𝑌</m:t>
                        </m:r>
                      </m:e>
                      <m:sub>
                        <m:r>
                          <a:rPr lang="es-CR" sz="2000" i="1">
                            <a:latin typeface="Cambria Math" panose="02040503050406030204" pitchFamily="18" charset="0"/>
                          </a:rPr>
                          <m:t>𝑡</m:t>
                        </m:r>
                      </m:sub>
                    </m:sSub>
                    <m:r>
                      <a:rPr lang="es-CR" sz="2000" i="1">
                        <a:latin typeface="Cambria Math" panose="02040503050406030204" pitchFamily="18" charset="0"/>
                      </a:rPr>
                      <m:t>=0.9</m:t>
                    </m:r>
                    <m:sSub>
                      <m:sSubPr>
                        <m:ctrlPr>
                          <a:rPr lang="es-CR" sz="2000" i="1">
                            <a:latin typeface="Cambria Math"/>
                          </a:rPr>
                        </m:ctrlPr>
                      </m:sSubPr>
                      <m:e>
                        <m:r>
                          <a:rPr lang="es-CR" sz="2000" i="1">
                            <a:latin typeface="Cambria Math" panose="02040503050406030204" pitchFamily="18" charset="0"/>
                          </a:rPr>
                          <m:t>𝑌</m:t>
                        </m:r>
                      </m:e>
                      <m:sub>
                        <m:r>
                          <a:rPr lang="es-CR" sz="2000" i="1">
                            <a:latin typeface="Cambria Math" panose="02040503050406030204" pitchFamily="18" charset="0"/>
                          </a:rPr>
                          <m:t>𝑡</m:t>
                        </m:r>
                        <m:r>
                          <a:rPr lang="es-CR" sz="2000" i="1">
                            <a:latin typeface="Cambria Math" panose="02040503050406030204" pitchFamily="18" charset="0"/>
                          </a:rPr>
                          <m:t>−1</m:t>
                        </m:r>
                      </m:sub>
                    </m:sSub>
                    <m:r>
                      <a:rPr lang="es-CR" sz="2000" i="1">
                        <a:latin typeface="Cambria Math" panose="02040503050406030204" pitchFamily="18" charset="0"/>
                      </a:rPr>
                      <m:t>+</m:t>
                    </m:r>
                    <m:sSub>
                      <m:sSubPr>
                        <m:ctrlPr>
                          <a:rPr lang="es-CR" sz="2000" i="1">
                            <a:latin typeface="Cambria Math"/>
                          </a:rPr>
                        </m:ctrlPr>
                      </m:sSubPr>
                      <m:e>
                        <m:r>
                          <a:rPr lang="es-CR" sz="2000" i="1">
                            <a:latin typeface="Cambria Math" panose="02040503050406030204" pitchFamily="18" charset="0"/>
                          </a:rPr>
                          <m:t>𝑢</m:t>
                        </m:r>
                      </m:e>
                      <m:sub>
                        <m:r>
                          <a:rPr lang="es-CR" sz="2000" i="1">
                            <a:latin typeface="Cambria Math" panose="02040503050406030204" pitchFamily="18" charset="0"/>
                          </a:rPr>
                          <m:t>𝑡</m:t>
                        </m:r>
                      </m:sub>
                    </m:sSub>
                  </m:oMath>
                </a14:m>
                <a:r>
                  <a:rPr lang="es-CR" sz="2000" dirty="0"/>
                  <a:t>, para </a:t>
                </a: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𝑌</m:t>
                        </m:r>
                      </m:e>
                      <m:sub>
                        <m:r>
                          <a:rPr lang="es-CR" sz="2000" i="1">
                            <a:latin typeface="Cambria Math" panose="02040503050406030204" pitchFamily="18" charset="0"/>
                          </a:rPr>
                          <m:t>𝑡</m:t>
                        </m:r>
                      </m:sub>
                    </m:sSub>
                    <m:r>
                      <a:rPr lang="es-CR" sz="2000" i="1">
                        <a:latin typeface="Cambria Math" panose="02040503050406030204" pitchFamily="18" charset="0"/>
                      </a:rPr>
                      <m:t>=</m:t>
                    </m:r>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𝑋</m:t>
                        </m:r>
                      </m:e>
                      <m:sub>
                        <m:r>
                          <a:rPr lang="es-CR" sz="2000" i="1">
                            <a:latin typeface="Cambria Math" panose="02040503050406030204" pitchFamily="18" charset="0"/>
                            <a:ea typeface="Cambria Math" panose="02040503050406030204" pitchFamily="18" charset="0"/>
                          </a:rPr>
                          <m:t>𝑡</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𝑋</m:t>
                        </m:r>
                      </m:e>
                      <m:sub>
                        <m:r>
                          <a:rPr lang="es-CR" sz="2000" i="1">
                            <a:latin typeface="Cambria Math" panose="02040503050406030204" pitchFamily="18" charset="0"/>
                            <a:ea typeface="Cambria Math" panose="02040503050406030204" pitchFamily="18" charset="0"/>
                          </a:rPr>
                          <m:t>𝑡</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𝑋</m:t>
                        </m:r>
                      </m:e>
                      <m:sub>
                        <m:r>
                          <a:rPr lang="es-CR" sz="2000" i="1">
                            <a:latin typeface="Cambria Math" panose="02040503050406030204" pitchFamily="18" charset="0"/>
                            <a:ea typeface="Cambria Math" panose="02040503050406030204" pitchFamily="18" charset="0"/>
                          </a:rPr>
                          <m:t>𝑡</m:t>
                        </m:r>
                        <m:r>
                          <a:rPr lang="es-CR" sz="2000" i="1">
                            <a:latin typeface="Cambria Math" panose="02040503050406030204" pitchFamily="18" charset="0"/>
                            <a:ea typeface="Cambria Math" panose="02040503050406030204" pitchFamily="18" charset="0"/>
                          </a:rPr>
                          <m:t>−1</m:t>
                        </m:r>
                      </m:sub>
                    </m:sSub>
                  </m:oMath>
                </a14:m>
                <a:r>
                  <a:rPr lang="es-CR" sz="2000" dirty="0"/>
                  <a:t>, mediante la aplicación de la diferenciación de primer </a:t>
                </a:r>
                <a:r>
                  <a:rPr lang="es-CR" sz="2000" dirty="0" err="1"/>
                  <a:t>órden</a:t>
                </a:r>
                <a:r>
                  <a:rPr lang="es-CR" sz="2000" dirty="0"/>
                  <a:t>. </a:t>
                </a:r>
              </a:p>
            </p:txBody>
          </p:sp>
        </mc:Choice>
        <mc:Fallback xmlns="">
          <p:sp>
            <p:nvSpPr>
              <p:cNvPr id="5" name="Marcador de contenido 2"/>
              <p:cNvSpPr>
                <a:spLocks noGrp="1" noRot="1" noChangeAspect="1" noMove="1" noResize="1" noEditPoints="1" noAdjustHandles="1" noChangeArrowheads="1" noChangeShapeType="1" noTextEdit="1"/>
              </p:cNvSpPr>
              <p:nvPr>
                <p:ph idx="1"/>
              </p:nvPr>
            </p:nvSpPr>
            <p:spPr>
              <a:xfrm>
                <a:off x="0" y="901700"/>
                <a:ext cx="12192000" cy="5956300"/>
              </a:xfrm>
              <a:blipFill>
                <a:blip r:embed="rId2"/>
                <a:stretch>
                  <a:fillRect l="-500" t="-1126" r="-500"/>
                </a:stretch>
              </a:blipFill>
            </p:spPr>
            <p:txBody>
              <a:bodyPr/>
              <a:lstStyle/>
              <a:p>
                <a:r>
                  <a:rPr lang="es-CR">
                    <a:noFill/>
                  </a:rPr>
                  <a:t> </a:t>
                </a:r>
              </a:p>
            </p:txBody>
          </p:sp>
        </mc:Fallback>
      </mc:AlternateContent>
      <p:pic>
        <p:nvPicPr>
          <p:cNvPr id="6" name="Imagen 5"/>
          <p:cNvPicPr>
            <a:picLocks noChangeAspect="1"/>
          </p:cNvPicPr>
          <p:nvPr/>
        </p:nvPicPr>
        <p:blipFill>
          <a:blip r:embed="rId3"/>
          <a:stretch>
            <a:fillRect/>
          </a:stretch>
        </p:blipFill>
        <p:spPr>
          <a:xfrm>
            <a:off x="122642" y="1647825"/>
            <a:ext cx="6211483" cy="5028672"/>
          </a:xfrm>
          <a:prstGeom prst="rect">
            <a:avLst/>
          </a:prstGeom>
        </p:spPr>
      </p:pic>
      <p:pic>
        <p:nvPicPr>
          <p:cNvPr id="7" name="Imagen 6"/>
          <p:cNvPicPr>
            <a:picLocks noChangeAspect="1"/>
          </p:cNvPicPr>
          <p:nvPr/>
        </p:nvPicPr>
        <p:blipFill>
          <a:blip r:embed="rId4"/>
          <a:stretch>
            <a:fillRect/>
          </a:stretch>
        </p:blipFill>
        <p:spPr>
          <a:xfrm>
            <a:off x="6735172" y="1647825"/>
            <a:ext cx="5267419" cy="5028672"/>
          </a:xfrm>
          <a:prstGeom prst="rect">
            <a:avLst/>
          </a:prstGeom>
        </p:spPr>
      </p:pic>
    </p:spTree>
    <p:extLst>
      <p:ext uri="{BB962C8B-B14F-4D97-AF65-F5344CB8AC3E}">
        <p14:creationId xmlns:p14="http://schemas.microsoft.com/office/powerpoint/2010/main" val="1403352402"/>
      </p:ext>
    </p:extLst>
  </p:cSld>
  <p:clrMapOvr>
    <a:masterClrMapping/>
  </p:clrMapOvr>
  <p:transition spd="slow">
    <p:wip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47625" y="901700"/>
                <a:ext cx="12058649" cy="4351338"/>
              </a:xfrm>
            </p:spPr>
            <p:txBody>
              <a:bodyPr>
                <a:normAutofit/>
              </a:bodyPr>
              <a:lstStyle/>
              <a:p>
                <a:pPr marL="0" indent="0">
                  <a:buNone/>
                </a:pPr>
                <a:r>
                  <a:rPr lang="es-CR" sz="2000" dirty="0"/>
                  <a:t>Finalmente, se pasó de un proceso </a:t>
                </a: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𝑌</m:t>
                        </m:r>
                      </m:e>
                      <m:sub>
                        <m:r>
                          <a:rPr lang="es-CR" sz="2000" i="1">
                            <a:latin typeface="Cambria Math" panose="02040503050406030204" pitchFamily="18" charset="0"/>
                          </a:rPr>
                          <m:t>𝑡</m:t>
                        </m:r>
                      </m:sub>
                    </m:sSub>
                  </m:oMath>
                </a14:m>
                <a:r>
                  <a:rPr lang="es-CR" sz="2000" dirty="0"/>
                  <a:t> no estacionario a </a:t>
                </a:r>
                <a14:m>
                  <m:oMath xmlns:m="http://schemas.openxmlformats.org/officeDocument/2006/math">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𝑋</m:t>
                        </m:r>
                      </m:e>
                      <m:sub>
                        <m:r>
                          <a:rPr lang="es-CR" sz="2000" i="1">
                            <a:latin typeface="Cambria Math" panose="02040503050406030204" pitchFamily="18" charset="0"/>
                            <a:ea typeface="Cambria Math" panose="02040503050406030204" pitchFamily="18" charset="0"/>
                          </a:rPr>
                          <m:t>𝑡</m:t>
                        </m:r>
                      </m:sub>
                    </m:sSub>
                  </m:oMath>
                </a14:m>
                <a:r>
                  <a:rPr lang="es-CR" sz="2000" dirty="0"/>
                  <a:t> que si lo es. Estimaremos entonces el proceso ARIMA pero para el modelo en cuestión, el </a:t>
                </a: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𝑌</m:t>
                        </m:r>
                      </m:e>
                      <m:sub>
                        <m:r>
                          <a:rPr lang="es-CR" sz="2000" i="1">
                            <a:latin typeface="Cambria Math" panose="02040503050406030204" pitchFamily="18" charset="0"/>
                          </a:rPr>
                          <m:t>𝑡</m:t>
                        </m:r>
                      </m:sub>
                    </m:sSub>
                  </m:oMath>
                </a14:m>
                <a:r>
                  <a:rPr lang="es-CR" sz="2000" dirty="0"/>
                  <a:t>, a partir de la identificación que vimos en el modelo estacionario </a:t>
                </a:r>
                <a14:m>
                  <m:oMath xmlns:m="http://schemas.openxmlformats.org/officeDocument/2006/math">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𝑋</m:t>
                        </m:r>
                      </m:e>
                      <m:sub>
                        <m:r>
                          <a:rPr lang="es-CR" sz="2000" i="1">
                            <a:latin typeface="Cambria Math" panose="02040503050406030204" pitchFamily="18" charset="0"/>
                            <a:ea typeface="Cambria Math" panose="02040503050406030204" pitchFamily="18" charset="0"/>
                          </a:rPr>
                          <m:t>𝑡</m:t>
                        </m:r>
                      </m:sub>
                    </m:sSub>
                  </m:oMath>
                </a14:m>
                <a:r>
                  <a:rPr lang="es-CR" sz="2000" dirty="0"/>
                  <a:t>.</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47625" y="901700"/>
                <a:ext cx="12058649" cy="4351338"/>
              </a:xfrm>
              <a:blipFill>
                <a:blip r:embed="rId2"/>
                <a:stretch>
                  <a:fillRect l="-556" t="-1541"/>
                </a:stretch>
              </a:blipFill>
            </p:spPr>
            <p:txBody>
              <a:bodyPr/>
              <a:lstStyle/>
              <a:p>
                <a:r>
                  <a:rPr lang="es-CR">
                    <a:noFill/>
                  </a:rPr>
                  <a:t> </a:t>
                </a:r>
              </a:p>
            </p:txBody>
          </p:sp>
        </mc:Fallback>
      </mc:AlternateContent>
      <p:sp>
        <p:nvSpPr>
          <p:cNvPr id="4" name="Título 1"/>
          <p:cNvSpPr txBox="1">
            <a:spLocks/>
          </p:cNvSpPr>
          <p:nvPr/>
        </p:nvSpPr>
        <p:spPr>
          <a:xfrm>
            <a:off x="0" y="0"/>
            <a:ext cx="12192000" cy="7297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Estimación de los procesos ARMA</a:t>
            </a:r>
          </a:p>
        </p:txBody>
      </p:sp>
      <p:sp>
        <p:nvSpPr>
          <p:cNvPr id="5" name="Rectángulo redondeado 4"/>
          <p:cNvSpPr/>
          <p:nvPr/>
        </p:nvSpPr>
        <p:spPr>
          <a:xfrm>
            <a:off x="2058590" y="1924050"/>
            <a:ext cx="2838450" cy="6000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Estimación</a:t>
            </a:r>
          </a:p>
        </p:txBody>
      </p:sp>
      <p:sp>
        <p:nvSpPr>
          <p:cNvPr id="6" name="Rectángulo redondeado 5"/>
          <p:cNvSpPr/>
          <p:nvPr/>
        </p:nvSpPr>
        <p:spPr>
          <a:xfrm>
            <a:off x="8491538" y="1924050"/>
            <a:ext cx="2838450" cy="6000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Significancia</a:t>
            </a:r>
          </a:p>
        </p:txBody>
      </p:sp>
      <p:sp>
        <p:nvSpPr>
          <p:cNvPr id="7" name="Rectángulo redondeado 6"/>
          <p:cNvSpPr/>
          <p:nvPr/>
        </p:nvSpPr>
        <p:spPr>
          <a:xfrm>
            <a:off x="214312" y="5467288"/>
            <a:ext cx="2838450" cy="6000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Criterios de información</a:t>
            </a:r>
          </a:p>
        </p:txBody>
      </p:sp>
      <p:sp>
        <p:nvSpPr>
          <p:cNvPr id="8" name="Flecha derecha 7"/>
          <p:cNvSpPr/>
          <p:nvPr/>
        </p:nvSpPr>
        <p:spPr>
          <a:xfrm>
            <a:off x="3477815" y="5610163"/>
            <a:ext cx="864394" cy="3143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pic>
        <p:nvPicPr>
          <p:cNvPr id="9" name="Imagen 8"/>
          <p:cNvPicPr>
            <a:picLocks noChangeAspect="1"/>
          </p:cNvPicPr>
          <p:nvPr/>
        </p:nvPicPr>
        <p:blipFill>
          <a:blip r:embed="rId3"/>
          <a:stretch>
            <a:fillRect/>
          </a:stretch>
        </p:blipFill>
        <p:spPr>
          <a:xfrm>
            <a:off x="304799" y="2907506"/>
            <a:ext cx="7210425" cy="1962150"/>
          </a:xfrm>
          <a:prstGeom prst="rect">
            <a:avLst/>
          </a:prstGeom>
        </p:spPr>
      </p:pic>
      <p:pic>
        <p:nvPicPr>
          <p:cNvPr id="10" name="Imagen 9"/>
          <p:cNvPicPr>
            <a:picLocks noChangeAspect="1"/>
          </p:cNvPicPr>
          <p:nvPr/>
        </p:nvPicPr>
        <p:blipFill>
          <a:blip r:embed="rId4"/>
          <a:stretch>
            <a:fillRect/>
          </a:stretch>
        </p:blipFill>
        <p:spPr>
          <a:xfrm>
            <a:off x="8139113" y="3127375"/>
            <a:ext cx="3543300" cy="838200"/>
          </a:xfrm>
          <a:prstGeom prst="rect">
            <a:avLst/>
          </a:prstGeom>
        </p:spPr>
      </p:pic>
      <p:pic>
        <p:nvPicPr>
          <p:cNvPr id="11" name="Imagen 10"/>
          <p:cNvPicPr>
            <a:picLocks noChangeAspect="1"/>
          </p:cNvPicPr>
          <p:nvPr/>
        </p:nvPicPr>
        <p:blipFill>
          <a:blip r:embed="rId5"/>
          <a:stretch>
            <a:fillRect/>
          </a:stretch>
        </p:blipFill>
        <p:spPr>
          <a:xfrm>
            <a:off x="4897040" y="5033900"/>
            <a:ext cx="1362075" cy="1466850"/>
          </a:xfrm>
          <a:prstGeom prst="rect">
            <a:avLst/>
          </a:prstGeom>
        </p:spPr>
      </p:pic>
    </p:spTree>
    <p:extLst>
      <p:ext uri="{BB962C8B-B14F-4D97-AF65-F5344CB8AC3E}">
        <p14:creationId xmlns:p14="http://schemas.microsoft.com/office/powerpoint/2010/main" val="3822461819"/>
      </p:ext>
    </p:extLst>
  </p:cSld>
  <p:clrMapOvr>
    <a:masterClrMapping/>
  </p:clrMapOvr>
  <p:transition spd="slow">
    <p:wip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0" y="844550"/>
            <a:ext cx="12192000" cy="4351338"/>
          </a:xfrm>
        </p:spPr>
        <p:txBody>
          <a:bodyPr>
            <a:normAutofit/>
          </a:bodyPr>
          <a:lstStyle/>
          <a:p>
            <a:pPr marL="0" indent="0">
              <a:buNone/>
            </a:pPr>
            <a:r>
              <a:rPr lang="es-CR" sz="2000" dirty="0"/>
              <a:t>Analicemos el archivo de datos a10, sobre las ventas de medicamentos en Australia. Nótese que la serie es no estacionara, y pues tendremos que hacerla estacionaria como se hizo </a:t>
            </a:r>
            <a:r>
              <a:rPr lang="es-CR" sz="2000" dirty="0" err="1"/>
              <a:t>anterioremente</a:t>
            </a:r>
            <a:r>
              <a:rPr lang="es-CR" sz="2000" dirty="0"/>
              <a:t>. Apliquemos entonces el log, y las diferenciaciones de orden 1 y 12.</a:t>
            </a:r>
          </a:p>
        </p:txBody>
      </p:sp>
      <p:sp>
        <p:nvSpPr>
          <p:cNvPr id="4" name="Título 1"/>
          <p:cNvSpPr txBox="1">
            <a:spLocks/>
          </p:cNvSpPr>
          <p:nvPr/>
        </p:nvSpPr>
        <p:spPr>
          <a:xfrm>
            <a:off x="0" y="0"/>
            <a:ext cx="12192000" cy="7297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Estimación de los procesos ARMA</a:t>
            </a:r>
          </a:p>
        </p:txBody>
      </p:sp>
      <p:pic>
        <p:nvPicPr>
          <p:cNvPr id="5" name="Imagen 4"/>
          <p:cNvPicPr>
            <a:picLocks noChangeAspect="1"/>
          </p:cNvPicPr>
          <p:nvPr/>
        </p:nvPicPr>
        <p:blipFill>
          <a:blip r:embed="rId2"/>
          <a:stretch>
            <a:fillRect/>
          </a:stretch>
        </p:blipFill>
        <p:spPr>
          <a:xfrm>
            <a:off x="136124" y="2162175"/>
            <a:ext cx="4824853" cy="4343399"/>
          </a:xfrm>
          <a:prstGeom prst="rect">
            <a:avLst/>
          </a:prstGeom>
        </p:spPr>
      </p:pic>
      <p:sp>
        <p:nvSpPr>
          <p:cNvPr id="7" name="Flecha derecha 6"/>
          <p:cNvSpPr/>
          <p:nvPr/>
        </p:nvSpPr>
        <p:spPr>
          <a:xfrm>
            <a:off x="5171301" y="4086223"/>
            <a:ext cx="962025" cy="495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pic>
        <p:nvPicPr>
          <p:cNvPr id="8" name="Imagen 7"/>
          <p:cNvPicPr>
            <a:picLocks noChangeAspect="1"/>
          </p:cNvPicPr>
          <p:nvPr/>
        </p:nvPicPr>
        <p:blipFill>
          <a:blip r:embed="rId3"/>
          <a:stretch>
            <a:fillRect/>
          </a:stretch>
        </p:blipFill>
        <p:spPr>
          <a:xfrm>
            <a:off x="6343650" y="2162174"/>
            <a:ext cx="5735597" cy="4343399"/>
          </a:xfrm>
          <a:prstGeom prst="rect">
            <a:avLst/>
          </a:prstGeom>
        </p:spPr>
      </p:pic>
    </p:spTree>
    <p:extLst>
      <p:ext uri="{BB962C8B-B14F-4D97-AF65-F5344CB8AC3E}">
        <p14:creationId xmlns:p14="http://schemas.microsoft.com/office/powerpoint/2010/main" val="1690396423"/>
      </p:ext>
    </p:extLst>
  </p:cSld>
  <p:clrMapOvr>
    <a:masterClrMapping/>
  </p:clrMapOvr>
  <p:transition spd="slow">
    <p:wip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191375" y="729761"/>
            <a:ext cx="4943475" cy="3870814"/>
          </a:xfrm>
        </p:spPr>
        <p:txBody>
          <a:bodyPr>
            <a:normAutofit/>
          </a:bodyPr>
          <a:lstStyle/>
          <a:p>
            <a:pPr marL="0" indent="0" algn="just">
              <a:buNone/>
            </a:pPr>
            <a:r>
              <a:rPr lang="es-CR" sz="2000" dirty="0"/>
              <a:t>A partir de la serie estacionaria realizamos el proceso de identificación. Dentro de los procesos no estacionarios, ¿qué logramos ver? Parece ser un modelo </a:t>
            </a:r>
            <a:r>
              <a:rPr lang="es-CR" sz="2000" dirty="0" err="1"/>
              <a:t>modelo</a:t>
            </a:r>
            <a:r>
              <a:rPr lang="es-CR" sz="2000" dirty="0"/>
              <a:t> MA(1), dado que las ACF y la caiga pausada de las ACFP. </a:t>
            </a:r>
          </a:p>
          <a:p>
            <a:pPr marL="0" indent="0" algn="just">
              <a:buNone/>
            </a:pPr>
            <a:r>
              <a:rPr lang="es-CR" sz="2000" dirty="0"/>
              <a:t>Nótese que, en los periodos o rezagos 12, 24, 36, etc., se nota la influencia de ambas correlaciones. Por ahora las dejaremos de lado, pero es imprescindible hacer el análisis tanto de la parte no estacional como estacional. </a:t>
            </a:r>
          </a:p>
        </p:txBody>
      </p:sp>
      <p:sp>
        <p:nvSpPr>
          <p:cNvPr id="4" name="Título 1"/>
          <p:cNvSpPr txBox="1">
            <a:spLocks/>
          </p:cNvSpPr>
          <p:nvPr/>
        </p:nvSpPr>
        <p:spPr>
          <a:xfrm>
            <a:off x="0" y="0"/>
            <a:ext cx="12192000" cy="7297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Estimación de los procesos ARMA</a:t>
            </a:r>
          </a:p>
        </p:txBody>
      </p:sp>
      <p:pic>
        <p:nvPicPr>
          <p:cNvPr id="5" name="Imagen 4"/>
          <p:cNvPicPr>
            <a:picLocks noChangeAspect="1"/>
          </p:cNvPicPr>
          <p:nvPr/>
        </p:nvPicPr>
        <p:blipFill>
          <a:blip r:embed="rId2"/>
          <a:stretch>
            <a:fillRect/>
          </a:stretch>
        </p:blipFill>
        <p:spPr>
          <a:xfrm>
            <a:off x="219075" y="866775"/>
            <a:ext cx="6600109" cy="5838825"/>
          </a:xfrm>
          <a:prstGeom prst="rect">
            <a:avLst/>
          </a:prstGeom>
        </p:spPr>
      </p:pic>
    </p:spTree>
    <p:extLst>
      <p:ext uri="{BB962C8B-B14F-4D97-AF65-F5344CB8AC3E}">
        <p14:creationId xmlns:p14="http://schemas.microsoft.com/office/powerpoint/2010/main" val="607034727"/>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0" y="4642"/>
            <a:ext cx="12192000" cy="857006"/>
          </a:xfrm>
        </p:spPr>
        <p:txBody>
          <a:bodyPr>
            <a:normAutofit fontScale="90000"/>
          </a:bodyPr>
          <a:lstStyle/>
          <a:p>
            <a:pPr algn="ctr"/>
            <a:r>
              <a:rPr lang="es-CR" sz="3600" dirty="0"/>
              <a:t>Fundamentos de la metodología de Box-Jenkins:  la serie cronológica</a:t>
            </a:r>
          </a:p>
        </p:txBody>
      </p:sp>
      <mc:AlternateContent xmlns:mc="http://schemas.openxmlformats.org/markup-compatibility/2006" xmlns:a14="http://schemas.microsoft.com/office/drawing/2010/main">
        <mc:Choice Requires="a14">
          <p:sp>
            <p:nvSpPr>
              <p:cNvPr id="5" name="2 Marcador de contenido"/>
              <p:cNvSpPr>
                <a:spLocks noGrp="1"/>
              </p:cNvSpPr>
              <p:nvPr>
                <p:ph idx="1"/>
              </p:nvPr>
            </p:nvSpPr>
            <p:spPr>
              <a:xfrm>
                <a:off x="175846" y="1052736"/>
                <a:ext cx="11816862" cy="5629418"/>
              </a:xfrm>
            </p:spPr>
            <p:txBody>
              <a:bodyPr>
                <a:normAutofit/>
              </a:bodyPr>
              <a:lstStyle/>
              <a:p>
                <a:pPr algn="just"/>
                <a:r>
                  <a:rPr lang="es-CR" sz="2400" dirty="0"/>
                  <a:t>La muestra observada constituye una realización particular sobre las </a:t>
                </a:r>
                <a14:m>
                  <m:oMath xmlns:m="http://schemas.openxmlformats.org/officeDocument/2006/math">
                    <m:r>
                      <a:rPr lang="es-CR" sz="2400" i="1">
                        <a:latin typeface="Cambria Math"/>
                      </a:rPr>
                      <m:t>𝑇</m:t>
                    </m:r>
                  </m:oMath>
                </a14:m>
                <a:r>
                  <a:rPr lang="es-CR" sz="2400" dirty="0"/>
                  <a:t> unidades de tiempo de un mismo proceso aleatorio que generan los datos de la variable </a:t>
                </a:r>
                <a14:m>
                  <m:oMath xmlns:m="http://schemas.openxmlformats.org/officeDocument/2006/math">
                    <m:sSub>
                      <m:sSubPr>
                        <m:ctrlPr>
                          <a:rPr lang="es-CR" sz="2400" i="1">
                            <a:latin typeface="Cambria Math"/>
                          </a:rPr>
                        </m:ctrlPr>
                      </m:sSubPr>
                      <m:e>
                        <m:r>
                          <m:rPr>
                            <m:sty m:val="p"/>
                          </m:rPr>
                          <a:rPr lang="es-CR" sz="2400" b="0" i="0" smtClean="0">
                            <a:latin typeface="Cambria Math" panose="02040503050406030204" pitchFamily="18" charset="0"/>
                          </a:rPr>
                          <m:t>y</m:t>
                        </m:r>
                      </m:e>
                      <m:sub>
                        <m:r>
                          <m:rPr>
                            <m:sty m:val="p"/>
                          </m:rPr>
                          <a:rPr lang="es-CR" sz="2400">
                            <a:latin typeface="Cambria Math"/>
                          </a:rPr>
                          <m:t>t</m:t>
                        </m:r>
                      </m:sub>
                    </m:sSub>
                  </m:oMath>
                </a14:m>
                <a:r>
                  <a:rPr lang="es-CR" sz="2400" dirty="0"/>
                  <a:t>. El proceso generado (o DGP por </a:t>
                </a:r>
                <a:r>
                  <a:rPr lang="es-CR" sz="2400" i="1" dirty="0"/>
                  <a:t>Data </a:t>
                </a:r>
                <a:r>
                  <a:rPr lang="es-CR" sz="2400" i="1" dirty="0" err="1"/>
                  <a:t>Generating</a:t>
                </a:r>
                <a:r>
                  <a:rPr lang="es-CR" sz="2400" i="1" dirty="0"/>
                  <a:t> </a:t>
                </a:r>
                <a:r>
                  <a:rPr lang="es-CR" sz="2400" i="1" dirty="0" err="1"/>
                  <a:t>Process</a:t>
                </a:r>
                <a:r>
                  <a:rPr lang="es-CR" sz="2400" dirty="0"/>
                  <a:t>) se considera de esta forma como una </a:t>
                </a:r>
                <a:r>
                  <a:rPr lang="es-CR" sz="2400" i="1" dirty="0"/>
                  <a:t>serie estocástica temporal</a:t>
                </a:r>
                <a:r>
                  <a:rPr lang="es-CR" sz="2400" dirty="0"/>
                  <a:t>. </a:t>
                </a:r>
              </a:p>
              <a:p>
                <a:pPr algn="just"/>
                <a:endParaRPr lang="es-CR" sz="2400" dirty="0"/>
              </a:p>
              <a:p>
                <a:pPr algn="just"/>
                <a:r>
                  <a:rPr lang="es-CR" sz="2400" dirty="0"/>
                  <a:t>Entonces, ¿entendemos bien que queremos decir con que </a:t>
                </a:r>
                <a14:m>
                  <m:oMath xmlns:m="http://schemas.openxmlformats.org/officeDocument/2006/math">
                    <m:sSub>
                      <m:sSubPr>
                        <m:ctrlPr>
                          <a:rPr lang="es-CR" sz="2400" i="1">
                            <a:latin typeface="Cambria Math"/>
                          </a:rPr>
                        </m:ctrlPr>
                      </m:sSubPr>
                      <m:e>
                        <m:r>
                          <a:rPr lang="es-CR" sz="2400" i="1">
                            <a:latin typeface="Cambria Math" panose="02040503050406030204" pitchFamily="18" charset="0"/>
                          </a:rPr>
                          <m:t>𝑦</m:t>
                        </m:r>
                      </m:e>
                      <m:sub>
                        <m:r>
                          <a:rPr lang="es-CR" sz="2400" i="1">
                            <a:latin typeface="Cambria Math"/>
                          </a:rPr>
                          <m:t>𝑡</m:t>
                        </m:r>
                      </m:sub>
                    </m:sSub>
                  </m:oMath>
                </a14:m>
                <a:r>
                  <a:rPr lang="es-CR" sz="2400" dirty="0"/>
                  <a:t> es proceso generado o un DGP? Esto es que </a:t>
                </a:r>
                <a14:m>
                  <m:oMath xmlns:m="http://schemas.openxmlformats.org/officeDocument/2006/math">
                    <m:sSub>
                      <m:sSubPr>
                        <m:ctrlPr>
                          <a:rPr lang="es-CR" sz="2400" i="1">
                            <a:latin typeface="Cambria Math"/>
                          </a:rPr>
                        </m:ctrlPr>
                      </m:sSubPr>
                      <m:e>
                        <m:r>
                          <a:rPr lang="es-CR" sz="2400" i="1">
                            <a:latin typeface="Cambria Math" panose="02040503050406030204" pitchFamily="18" charset="0"/>
                          </a:rPr>
                          <m:t>𝑦</m:t>
                        </m:r>
                      </m:e>
                      <m:sub>
                        <m:r>
                          <a:rPr lang="es-CR" sz="2400" i="1">
                            <a:latin typeface="Cambria Math"/>
                          </a:rPr>
                          <m:t>𝑡</m:t>
                        </m:r>
                      </m:sub>
                    </m:sSub>
                    <m:r>
                      <a:rPr lang="es-CR" sz="2400" i="1">
                        <a:latin typeface="Cambria Math"/>
                      </a:rPr>
                      <m:t> </m:t>
                    </m:r>
                  </m:oMath>
                </a14:m>
                <a:r>
                  <a:rPr lang="es-CR" sz="2400" dirty="0"/>
                  <a:t>está gobernado o caracterizado por un determina proceso DGP el cuál explica su comportamiento en el tiempo.</a:t>
                </a:r>
              </a:p>
              <a:p>
                <a:pPr algn="just"/>
                <a:endParaRPr lang="es-CR" sz="2400" dirty="0"/>
              </a:p>
              <a:p>
                <a:pPr algn="just"/>
                <a:r>
                  <a:rPr lang="es-CR" sz="2400" dirty="0"/>
                  <a:t>De forma aún más general, el proceso </a:t>
                </a:r>
                <a14:m>
                  <m:oMath xmlns:m="http://schemas.openxmlformats.org/officeDocument/2006/math">
                    <m:sSub>
                      <m:sSubPr>
                        <m:ctrlPr>
                          <a:rPr lang="es-CR" sz="2400" i="1">
                            <a:latin typeface="Cambria Math"/>
                          </a:rPr>
                        </m:ctrlPr>
                      </m:sSubPr>
                      <m:e>
                        <m:r>
                          <a:rPr lang="es-CR" sz="2400" i="1">
                            <a:latin typeface="Cambria Math" panose="02040503050406030204" pitchFamily="18" charset="0"/>
                          </a:rPr>
                          <m:t>𝑦</m:t>
                        </m:r>
                      </m:e>
                      <m:sub>
                        <m:r>
                          <a:rPr lang="es-CR" sz="2400" i="1">
                            <a:latin typeface="Cambria Math"/>
                          </a:rPr>
                          <m:t>𝑡</m:t>
                        </m:r>
                      </m:sub>
                    </m:sSub>
                  </m:oMath>
                </a14:m>
                <a:r>
                  <a:rPr lang="es-CR" sz="2400" dirty="0"/>
                  <a:t> en el absoluto de todas las posibles realizaciones, se explica por un proceso aún más general que posee un número infinito de períodos. A esta colección de observaciones las podemos escribir de la siguiente forma:</a:t>
                </a:r>
              </a:p>
              <a:p>
                <a:endParaRPr lang="es-CR" sz="2400" dirty="0"/>
              </a:p>
              <a:p>
                <a:pPr marL="0" indent="0" algn="ctr">
                  <a:buNone/>
                </a:pPr>
                <a14:m>
                  <m:oMathPara xmlns:m="http://schemas.openxmlformats.org/officeDocument/2006/math">
                    <m:oMathParaPr>
                      <m:jc m:val="centerGroup"/>
                    </m:oMathParaPr>
                    <m:oMath xmlns:m="http://schemas.openxmlformats.org/officeDocument/2006/math">
                      <m:sSubSup>
                        <m:sSubSupPr>
                          <m:ctrlPr>
                            <a:rPr lang="es-CR" sz="2400" i="1" smtClean="0">
                              <a:latin typeface="Cambria Math"/>
                            </a:rPr>
                          </m:ctrlPr>
                        </m:sSubSupPr>
                        <m:e>
                          <m:d>
                            <m:dPr>
                              <m:begChr m:val="{"/>
                              <m:endChr m:val="}"/>
                              <m:ctrlPr>
                                <a:rPr lang="es-CR" sz="2400" i="1" smtClean="0">
                                  <a:latin typeface="Cambria Math"/>
                                </a:rPr>
                              </m:ctrlPr>
                            </m:dPr>
                            <m:e>
                              <m:sSub>
                                <m:sSubPr>
                                  <m:ctrlPr>
                                    <a:rPr lang="es-CR" sz="2400" b="0" i="1" smtClean="0">
                                      <a:latin typeface="Cambria Math"/>
                                    </a:rPr>
                                  </m:ctrlPr>
                                </m:sSubPr>
                                <m:e>
                                  <m:r>
                                    <a:rPr lang="es-CR" sz="2400" b="0" i="1" smtClean="0">
                                      <a:latin typeface="Cambria Math" panose="02040503050406030204" pitchFamily="18" charset="0"/>
                                    </a:rPr>
                                    <m:t>𝑦</m:t>
                                  </m:r>
                                </m:e>
                                <m:sub>
                                  <m:r>
                                    <a:rPr lang="es-CR" sz="2400" b="0" i="1" smtClean="0">
                                      <a:latin typeface="Cambria Math" panose="02040503050406030204" pitchFamily="18" charset="0"/>
                                    </a:rPr>
                                    <m:t>𝑡</m:t>
                                  </m:r>
                                </m:sub>
                              </m:sSub>
                            </m:e>
                          </m:d>
                        </m:e>
                        <m:sub>
                          <m:r>
                            <a:rPr lang="es-CR" sz="2400" b="0" i="1" smtClean="0">
                              <a:latin typeface="Cambria Math" panose="02040503050406030204" pitchFamily="18" charset="0"/>
                            </a:rPr>
                            <m:t>𝑡</m:t>
                          </m:r>
                          <m:r>
                            <a:rPr lang="es-CR" sz="2400" b="0" i="1" smtClean="0">
                              <a:latin typeface="Cambria Math" panose="02040503050406030204" pitchFamily="18" charset="0"/>
                            </a:rPr>
                            <m:t>=−∞</m:t>
                          </m:r>
                        </m:sub>
                        <m:sup>
                          <m:r>
                            <a:rPr lang="es-CR" sz="2400" i="1" smtClean="0">
                              <a:latin typeface="Cambria Math" panose="02040503050406030204" pitchFamily="18" charset="0"/>
                              <a:ea typeface="Cambria Math" panose="02040503050406030204" pitchFamily="18" charset="0"/>
                            </a:rPr>
                            <m:t>∞</m:t>
                          </m:r>
                        </m:sup>
                      </m:sSubSup>
                      <m:r>
                        <a:rPr lang="es-CR" sz="2400" b="0" i="1" smtClean="0">
                          <a:latin typeface="Cambria Math" panose="02040503050406030204" pitchFamily="18" charset="0"/>
                        </a:rPr>
                        <m:t>=</m:t>
                      </m:r>
                      <m:d>
                        <m:dPr>
                          <m:begChr m:val="{"/>
                          <m:endChr m:val="}"/>
                          <m:ctrlPr>
                            <a:rPr lang="es-CR" sz="2400" b="0" i="1" smtClean="0">
                              <a:latin typeface="Cambria Math"/>
                            </a:rPr>
                          </m:ctrlPr>
                        </m:dPr>
                        <m:e>
                          <m:r>
                            <a:rPr lang="es-CR" sz="2400" b="0" i="1" smtClean="0">
                              <a:latin typeface="Cambria Math" panose="02040503050406030204" pitchFamily="18" charset="0"/>
                            </a:rPr>
                            <m:t>…,</m:t>
                          </m:r>
                          <m:sSub>
                            <m:sSubPr>
                              <m:ctrlPr>
                                <a:rPr lang="es-CR" sz="2400" b="0" i="1" smtClean="0">
                                  <a:latin typeface="Cambria Math"/>
                                </a:rPr>
                              </m:ctrlPr>
                            </m:sSubPr>
                            <m:e>
                              <m:r>
                                <a:rPr lang="es-CR" sz="2400" b="0" i="1" smtClean="0">
                                  <a:latin typeface="Cambria Math" panose="02040503050406030204" pitchFamily="18" charset="0"/>
                                </a:rPr>
                                <m:t>𝑦</m:t>
                              </m:r>
                            </m:e>
                            <m:sub>
                              <m:r>
                                <a:rPr lang="es-CR" sz="2400" b="0" i="1" smtClean="0">
                                  <a:latin typeface="Cambria Math" panose="02040503050406030204" pitchFamily="18" charset="0"/>
                                </a:rPr>
                                <m:t>−1</m:t>
                              </m:r>
                            </m:sub>
                          </m:sSub>
                          <m:r>
                            <a:rPr lang="es-CR" sz="2400" b="0" i="1" smtClean="0">
                              <a:latin typeface="Cambria Math" panose="02040503050406030204" pitchFamily="18" charset="0"/>
                            </a:rPr>
                            <m:t>,</m:t>
                          </m:r>
                          <m:sSub>
                            <m:sSubPr>
                              <m:ctrlPr>
                                <a:rPr lang="es-CR" sz="2400" b="0" i="1" smtClean="0">
                                  <a:latin typeface="Cambria Math"/>
                                </a:rPr>
                              </m:ctrlPr>
                            </m:sSubPr>
                            <m:e>
                              <m:r>
                                <a:rPr lang="es-CR" sz="2400" b="0" i="1" smtClean="0">
                                  <a:latin typeface="Cambria Math" panose="02040503050406030204" pitchFamily="18" charset="0"/>
                                </a:rPr>
                                <m:t>𝑦</m:t>
                              </m:r>
                            </m:e>
                            <m:sub>
                              <m:r>
                                <a:rPr lang="es-CR" sz="2400" b="0" i="1" smtClean="0">
                                  <a:latin typeface="Cambria Math" panose="02040503050406030204" pitchFamily="18" charset="0"/>
                                </a:rPr>
                                <m:t>0</m:t>
                              </m:r>
                            </m:sub>
                          </m:sSub>
                          <m:r>
                            <a:rPr lang="es-CR" sz="2400" b="0" i="1" smtClean="0">
                              <a:latin typeface="Cambria Math" panose="02040503050406030204" pitchFamily="18" charset="0"/>
                            </a:rPr>
                            <m:t>,</m:t>
                          </m:r>
                          <m:sSub>
                            <m:sSubPr>
                              <m:ctrlPr>
                                <a:rPr lang="es-CR" sz="2400" b="0" i="1" smtClean="0">
                                  <a:latin typeface="Cambria Math"/>
                                </a:rPr>
                              </m:ctrlPr>
                            </m:sSubPr>
                            <m:e>
                              <m:r>
                                <a:rPr lang="es-CR" sz="2400" b="0" i="1" smtClean="0">
                                  <a:latin typeface="Cambria Math" panose="02040503050406030204" pitchFamily="18" charset="0"/>
                                </a:rPr>
                                <m:t>𝑦</m:t>
                              </m:r>
                            </m:e>
                            <m:sub>
                              <m:r>
                                <a:rPr lang="es-CR" sz="2400" b="0" i="1" smtClean="0">
                                  <a:latin typeface="Cambria Math" panose="02040503050406030204" pitchFamily="18" charset="0"/>
                                </a:rPr>
                                <m:t>1</m:t>
                              </m:r>
                            </m:sub>
                          </m:sSub>
                          <m:r>
                            <a:rPr lang="es-CR" sz="2400" b="0" i="1" smtClean="0">
                              <a:latin typeface="Cambria Math" panose="02040503050406030204" pitchFamily="18" charset="0"/>
                            </a:rPr>
                            <m:t>,</m:t>
                          </m:r>
                          <m:sSub>
                            <m:sSubPr>
                              <m:ctrlPr>
                                <a:rPr lang="es-CR" sz="2400" b="0" i="1" smtClean="0">
                                  <a:latin typeface="Cambria Math"/>
                                </a:rPr>
                              </m:ctrlPr>
                            </m:sSubPr>
                            <m:e>
                              <m:r>
                                <a:rPr lang="es-CR" sz="2400" b="0" i="1" smtClean="0">
                                  <a:latin typeface="Cambria Math" panose="02040503050406030204" pitchFamily="18" charset="0"/>
                                </a:rPr>
                                <m:t>𝑦</m:t>
                              </m:r>
                            </m:e>
                            <m:sub>
                              <m:r>
                                <a:rPr lang="es-CR" sz="2400" b="0" i="1" smtClean="0">
                                  <a:latin typeface="Cambria Math" panose="02040503050406030204" pitchFamily="18" charset="0"/>
                                </a:rPr>
                                <m:t>2</m:t>
                              </m:r>
                            </m:sub>
                          </m:sSub>
                          <m:r>
                            <a:rPr lang="es-CR" sz="2400" b="0" i="1" smtClean="0">
                              <a:latin typeface="Cambria Math" panose="02040503050406030204" pitchFamily="18" charset="0"/>
                            </a:rPr>
                            <m:t>,…,</m:t>
                          </m:r>
                          <m:sSub>
                            <m:sSubPr>
                              <m:ctrlPr>
                                <a:rPr lang="es-CR" sz="2400" b="0" i="1" smtClean="0">
                                  <a:latin typeface="Cambria Math"/>
                                </a:rPr>
                              </m:ctrlPr>
                            </m:sSubPr>
                            <m:e>
                              <m:r>
                                <a:rPr lang="es-CR" sz="2400" b="0" i="1" smtClean="0">
                                  <a:latin typeface="Cambria Math" panose="02040503050406030204" pitchFamily="18" charset="0"/>
                                </a:rPr>
                                <m:t>𝑦</m:t>
                              </m:r>
                            </m:e>
                            <m:sub>
                              <m:r>
                                <a:rPr lang="es-CR" sz="2400" b="0" i="1" smtClean="0">
                                  <a:latin typeface="Cambria Math" panose="02040503050406030204" pitchFamily="18" charset="0"/>
                                </a:rPr>
                                <m:t>𝑇</m:t>
                              </m:r>
                            </m:sub>
                          </m:sSub>
                          <m:r>
                            <a:rPr lang="es-CR" sz="2400" b="0" i="1" smtClean="0">
                              <a:latin typeface="Cambria Math" panose="02040503050406030204" pitchFamily="18" charset="0"/>
                            </a:rPr>
                            <m:t>,</m:t>
                          </m:r>
                          <m:sSub>
                            <m:sSubPr>
                              <m:ctrlPr>
                                <a:rPr lang="es-CR" sz="2400" b="0" i="1" smtClean="0">
                                  <a:latin typeface="Cambria Math"/>
                                </a:rPr>
                              </m:ctrlPr>
                            </m:sSubPr>
                            <m:e>
                              <m:r>
                                <a:rPr lang="es-CR" sz="2400" b="0" i="1" smtClean="0">
                                  <a:latin typeface="Cambria Math" panose="02040503050406030204" pitchFamily="18" charset="0"/>
                                </a:rPr>
                                <m:t>𝑦</m:t>
                              </m:r>
                            </m:e>
                            <m:sub>
                              <m:r>
                                <a:rPr lang="es-CR" sz="2400" b="0" i="1" smtClean="0">
                                  <a:latin typeface="Cambria Math" panose="02040503050406030204" pitchFamily="18" charset="0"/>
                                </a:rPr>
                                <m:t>𝑇</m:t>
                              </m:r>
                              <m:r>
                                <a:rPr lang="es-CR" sz="2400" b="0" i="1" smtClean="0">
                                  <a:latin typeface="Cambria Math" panose="02040503050406030204" pitchFamily="18" charset="0"/>
                                </a:rPr>
                                <m:t>+1</m:t>
                              </m:r>
                            </m:sub>
                          </m:sSub>
                          <m:r>
                            <a:rPr lang="es-CR" sz="2400" b="0" i="1" smtClean="0">
                              <a:latin typeface="Cambria Math" panose="02040503050406030204" pitchFamily="18" charset="0"/>
                            </a:rPr>
                            <m:t>,…</m:t>
                          </m:r>
                        </m:e>
                      </m:d>
                    </m:oMath>
                  </m:oMathPara>
                </a14:m>
                <a:endParaRPr lang="es-CR" sz="2400" dirty="0"/>
              </a:p>
            </p:txBody>
          </p:sp>
        </mc:Choice>
        <mc:Fallback xmlns="">
          <p:sp>
            <p:nvSpPr>
              <p:cNvPr id="5" name="2 Marcador de contenido"/>
              <p:cNvSpPr>
                <a:spLocks noGrp="1" noRot="1" noChangeAspect="1" noMove="1" noResize="1" noEditPoints="1" noAdjustHandles="1" noChangeArrowheads="1" noChangeShapeType="1" noTextEdit="1"/>
              </p:cNvSpPr>
              <p:nvPr>
                <p:ph idx="1"/>
              </p:nvPr>
            </p:nvSpPr>
            <p:spPr>
              <a:xfrm>
                <a:off x="175846" y="1052736"/>
                <a:ext cx="11816862" cy="5629418"/>
              </a:xfrm>
              <a:blipFill rotWithShape="1">
                <a:blip r:embed="rId2"/>
                <a:stretch>
                  <a:fillRect l="-722" t="-1517" r="-774"/>
                </a:stretch>
              </a:blipFill>
            </p:spPr>
            <p:txBody>
              <a:bodyPr/>
              <a:lstStyle/>
              <a:p>
                <a:r>
                  <a:rPr lang="es-CR">
                    <a:noFill/>
                  </a:rPr>
                  <a:t> </a:t>
                </a:r>
              </a:p>
            </p:txBody>
          </p:sp>
        </mc:Fallback>
      </mc:AlternateContent>
    </p:spTree>
    <p:extLst>
      <p:ext uri="{BB962C8B-B14F-4D97-AF65-F5344CB8AC3E}">
        <p14:creationId xmlns:p14="http://schemas.microsoft.com/office/powerpoint/2010/main" val="787016502"/>
      </p:ext>
    </p:extLst>
  </p:cSld>
  <p:clrMapOvr>
    <a:masterClrMapping/>
  </p:clrMapOvr>
  <p:transition spd="slow">
    <p:wip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47625" y="901700"/>
                <a:ext cx="12058649" cy="4351338"/>
              </a:xfrm>
            </p:spPr>
            <p:txBody>
              <a:bodyPr>
                <a:normAutofit/>
              </a:bodyPr>
              <a:lstStyle/>
              <a:p>
                <a:pPr marL="0" indent="0">
                  <a:buNone/>
                </a:pPr>
                <a:r>
                  <a:rPr lang="es-CR" sz="2000" dirty="0"/>
                  <a:t>Estimemos un modelo </a:t>
                </a:r>
                <a14:m>
                  <m:oMath xmlns:m="http://schemas.openxmlformats.org/officeDocument/2006/math">
                    <m:r>
                      <a:rPr lang="es-CR" sz="2000" i="1" dirty="0" smtClean="0">
                        <a:latin typeface="Cambria Math" panose="02040503050406030204" pitchFamily="18" charset="0"/>
                      </a:rPr>
                      <m:t>𝐴𝑅𝐼𝑀𝐴</m:t>
                    </m:r>
                    <m:r>
                      <a:rPr lang="es-CR" sz="2000" i="1" dirty="0" smtClean="0">
                        <a:latin typeface="Cambria Math" panose="02040503050406030204" pitchFamily="18" charset="0"/>
                      </a:rPr>
                      <m:t>(0,1,1)</m:t>
                    </m:r>
                  </m:oMath>
                </a14:m>
                <a:r>
                  <a:rPr lang="es-CR" sz="2000" dirty="0"/>
                  <a:t> para las ventas de medicamentos en Australia.</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47625" y="901700"/>
                <a:ext cx="12058649" cy="4351338"/>
              </a:xfrm>
              <a:blipFill>
                <a:blip r:embed="rId2"/>
                <a:stretch>
                  <a:fillRect l="-556" t="-1541"/>
                </a:stretch>
              </a:blipFill>
            </p:spPr>
            <p:txBody>
              <a:bodyPr/>
              <a:lstStyle/>
              <a:p>
                <a:r>
                  <a:rPr lang="es-CR">
                    <a:noFill/>
                  </a:rPr>
                  <a:t> </a:t>
                </a:r>
              </a:p>
            </p:txBody>
          </p:sp>
        </mc:Fallback>
      </mc:AlternateContent>
      <p:sp>
        <p:nvSpPr>
          <p:cNvPr id="4" name="Título 1"/>
          <p:cNvSpPr txBox="1">
            <a:spLocks/>
          </p:cNvSpPr>
          <p:nvPr/>
        </p:nvSpPr>
        <p:spPr>
          <a:xfrm>
            <a:off x="0" y="0"/>
            <a:ext cx="12192000" cy="7297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Estimación de los procesos ARMA</a:t>
            </a:r>
          </a:p>
        </p:txBody>
      </p:sp>
      <p:sp>
        <p:nvSpPr>
          <p:cNvPr id="5" name="Rectángulo redondeado 4"/>
          <p:cNvSpPr/>
          <p:nvPr/>
        </p:nvSpPr>
        <p:spPr>
          <a:xfrm>
            <a:off x="2058590" y="1924050"/>
            <a:ext cx="2838450" cy="6000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Estimación</a:t>
            </a:r>
          </a:p>
        </p:txBody>
      </p:sp>
      <p:sp>
        <p:nvSpPr>
          <p:cNvPr id="6" name="Rectángulo redondeado 5"/>
          <p:cNvSpPr/>
          <p:nvPr/>
        </p:nvSpPr>
        <p:spPr>
          <a:xfrm>
            <a:off x="8491538" y="1924050"/>
            <a:ext cx="2838450" cy="6000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Significancia</a:t>
            </a:r>
          </a:p>
        </p:txBody>
      </p:sp>
      <p:sp>
        <p:nvSpPr>
          <p:cNvPr id="7" name="Rectángulo redondeado 6"/>
          <p:cNvSpPr/>
          <p:nvPr/>
        </p:nvSpPr>
        <p:spPr>
          <a:xfrm>
            <a:off x="214312" y="5467288"/>
            <a:ext cx="2838450" cy="6000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Criterios de información</a:t>
            </a:r>
          </a:p>
        </p:txBody>
      </p:sp>
      <p:sp>
        <p:nvSpPr>
          <p:cNvPr id="8" name="Flecha derecha 7"/>
          <p:cNvSpPr/>
          <p:nvPr/>
        </p:nvSpPr>
        <p:spPr>
          <a:xfrm>
            <a:off x="3477815" y="5610163"/>
            <a:ext cx="864394" cy="3143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mc:AlternateContent xmlns:mc="http://schemas.openxmlformats.org/markup-compatibility/2006" xmlns:a14="http://schemas.microsoft.com/office/drawing/2010/main">
        <mc:Choice Requires="a14">
          <p:sp>
            <p:nvSpPr>
              <p:cNvPr id="15" name="CuadroTexto 14"/>
              <p:cNvSpPr txBox="1"/>
              <p:nvPr/>
            </p:nvSpPr>
            <p:spPr>
              <a:xfrm>
                <a:off x="6652021" y="5051700"/>
                <a:ext cx="5258992" cy="1631216"/>
              </a:xfrm>
              <a:prstGeom prst="rect">
                <a:avLst/>
              </a:prstGeom>
              <a:noFill/>
            </p:spPr>
            <p:txBody>
              <a:bodyPr wrap="square" rtlCol="0">
                <a:spAutoFit/>
              </a:bodyPr>
              <a:lstStyle/>
              <a:p>
                <a:pPr algn="just"/>
                <a:r>
                  <a:rPr lang="es-CR" sz="2000" dirty="0"/>
                  <a:t>Aunque que la estimación se hizo sobre la serie original a10.  visualmente parece ser que el </a:t>
                </a:r>
                <a14:m>
                  <m:oMath xmlns:m="http://schemas.openxmlformats.org/officeDocument/2006/math">
                    <m:r>
                      <a:rPr lang="es-CR" sz="2000" i="1" dirty="0">
                        <a:latin typeface="Cambria Math" panose="02040503050406030204" pitchFamily="18" charset="0"/>
                      </a:rPr>
                      <m:t>𝐴𝑅𝐼𝑀𝐴</m:t>
                    </m:r>
                    <m:d>
                      <m:dPr>
                        <m:ctrlPr>
                          <a:rPr lang="es-CR" sz="2000" i="1" dirty="0">
                            <a:latin typeface="Cambria Math"/>
                          </a:rPr>
                        </m:ctrlPr>
                      </m:dPr>
                      <m:e>
                        <m:r>
                          <a:rPr lang="es-CR" sz="2000" i="1" dirty="0">
                            <a:latin typeface="Cambria Math" panose="02040503050406030204" pitchFamily="18" charset="0"/>
                          </a:rPr>
                          <m:t>0,1,1</m:t>
                        </m:r>
                      </m:e>
                    </m:d>
                  </m:oMath>
                </a14:m>
                <a:r>
                  <a:rPr lang="es-CR" sz="2000" dirty="0"/>
                  <a:t> es correcto, sin embargo este carece aún de mucha información por no contemplar la parte estacional.</a:t>
                </a:r>
              </a:p>
            </p:txBody>
          </p:sp>
        </mc:Choice>
        <mc:Fallback xmlns="">
          <p:sp>
            <p:nvSpPr>
              <p:cNvPr id="15" name="CuadroTexto 14"/>
              <p:cNvSpPr txBox="1">
                <a:spLocks noRot="1" noChangeAspect="1" noMove="1" noResize="1" noEditPoints="1" noAdjustHandles="1" noChangeArrowheads="1" noChangeShapeType="1" noTextEdit="1"/>
              </p:cNvSpPr>
              <p:nvPr/>
            </p:nvSpPr>
            <p:spPr>
              <a:xfrm>
                <a:off x="6652021" y="5051700"/>
                <a:ext cx="5258992" cy="1631216"/>
              </a:xfrm>
              <a:prstGeom prst="rect">
                <a:avLst/>
              </a:prstGeom>
              <a:blipFill>
                <a:blip r:embed="rId3"/>
                <a:stretch>
                  <a:fillRect l="-1159" t="-2247" r="-1275" b="-5993"/>
                </a:stretch>
              </a:blipFill>
            </p:spPr>
            <p:txBody>
              <a:bodyPr/>
              <a:lstStyle/>
              <a:p>
                <a:r>
                  <a:rPr lang="es-CR">
                    <a:noFill/>
                  </a:rPr>
                  <a:t> </a:t>
                </a:r>
              </a:p>
            </p:txBody>
          </p:sp>
        </mc:Fallback>
      </mc:AlternateContent>
      <p:pic>
        <p:nvPicPr>
          <p:cNvPr id="16" name="Imagen 15"/>
          <p:cNvPicPr>
            <a:picLocks noChangeAspect="1"/>
          </p:cNvPicPr>
          <p:nvPr/>
        </p:nvPicPr>
        <p:blipFill>
          <a:blip r:embed="rId4"/>
          <a:stretch>
            <a:fillRect/>
          </a:stretch>
        </p:blipFill>
        <p:spPr>
          <a:xfrm>
            <a:off x="214312" y="2881250"/>
            <a:ext cx="7162800" cy="1600200"/>
          </a:xfrm>
          <a:prstGeom prst="rect">
            <a:avLst/>
          </a:prstGeom>
        </p:spPr>
      </p:pic>
      <p:pic>
        <p:nvPicPr>
          <p:cNvPr id="17" name="Imagen 16"/>
          <p:cNvPicPr>
            <a:picLocks noChangeAspect="1"/>
          </p:cNvPicPr>
          <p:nvPr/>
        </p:nvPicPr>
        <p:blipFill>
          <a:blip r:embed="rId5"/>
          <a:stretch>
            <a:fillRect/>
          </a:stretch>
        </p:blipFill>
        <p:spPr>
          <a:xfrm>
            <a:off x="8081963" y="2922525"/>
            <a:ext cx="3657600" cy="752475"/>
          </a:xfrm>
          <a:prstGeom prst="rect">
            <a:avLst/>
          </a:prstGeom>
        </p:spPr>
      </p:pic>
      <p:pic>
        <p:nvPicPr>
          <p:cNvPr id="18" name="Imagen 17"/>
          <p:cNvPicPr>
            <a:picLocks noChangeAspect="1"/>
          </p:cNvPicPr>
          <p:nvPr/>
        </p:nvPicPr>
        <p:blipFill>
          <a:blip r:embed="rId6"/>
          <a:stretch>
            <a:fillRect/>
          </a:stretch>
        </p:blipFill>
        <p:spPr>
          <a:xfrm>
            <a:off x="4897040" y="5043425"/>
            <a:ext cx="1200150" cy="1447800"/>
          </a:xfrm>
          <a:prstGeom prst="rect">
            <a:avLst/>
          </a:prstGeom>
        </p:spPr>
      </p:pic>
    </p:spTree>
    <p:extLst>
      <p:ext uri="{BB962C8B-B14F-4D97-AF65-F5344CB8AC3E}">
        <p14:creationId xmlns:p14="http://schemas.microsoft.com/office/powerpoint/2010/main" val="39014334"/>
      </p:ext>
    </p:extLst>
  </p:cSld>
  <p:clrMapOvr>
    <a:masterClrMapping/>
  </p:clrMapOvr>
  <p:transition spd="slow">
    <p:wip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767858" y="31018"/>
            <a:ext cx="10515600" cy="936137"/>
          </a:xfrm>
        </p:spPr>
        <p:txBody>
          <a:bodyPr/>
          <a:lstStyle/>
          <a:p>
            <a:pPr algn="ctr"/>
            <a:r>
              <a:rPr lang="es-CR" dirty="0"/>
              <a:t>Índice</a:t>
            </a:r>
          </a:p>
        </p:txBody>
      </p:sp>
      <p:sp>
        <p:nvSpPr>
          <p:cNvPr id="9" name="Elipse 8"/>
          <p:cNvSpPr/>
          <p:nvPr/>
        </p:nvSpPr>
        <p:spPr>
          <a:xfrm>
            <a:off x="483578" y="1028702"/>
            <a:ext cx="852854" cy="84406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10" name="Rectángulo redondeado 9"/>
          <p:cNvSpPr/>
          <p:nvPr/>
        </p:nvSpPr>
        <p:spPr>
          <a:xfrm>
            <a:off x="1855178" y="967155"/>
            <a:ext cx="2681653" cy="967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Identificación y estimación de un proceso ARIMA</a:t>
            </a:r>
          </a:p>
        </p:txBody>
      </p:sp>
      <p:sp>
        <p:nvSpPr>
          <p:cNvPr id="2" name="Rectángulo redondeado 1"/>
          <p:cNvSpPr/>
          <p:nvPr/>
        </p:nvSpPr>
        <p:spPr>
          <a:xfrm>
            <a:off x="4888524" y="1160584"/>
            <a:ext cx="2365131" cy="6682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MA(q)</a:t>
            </a:r>
          </a:p>
        </p:txBody>
      </p:sp>
      <p:sp>
        <p:nvSpPr>
          <p:cNvPr id="11" name="Rectángulo redondeado 10"/>
          <p:cNvSpPr/>
          <p:nvPr/>
        </p:nvSpPr>
        <p:spPr>
          <a:xfrm>
            <a:off x="4888523" y="1960684"/>
            <a:ext cx="2365131" cy="6682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AR(p)</a:t>
            </a:r>
          </a:p>
        </p:txBody>
      </p:sp>
      <p:sp>
        <p:nvSpPr>
          <p:cNvPr id="12" name="Rectángulo redondeado 11"/>
          <p:cNvSpPr/>
          <p:nvPr/>
        </p:nvSpPr>
        <p:spPr>
          <a:xfrm>
            <a:off x="4888522" y="2760784"/>
            <a:ext cx="2365131" cy="6682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ARMA(</a:t>
            </a:r>
            <a:r>
              <a:rPr lang="es-CR" dirty="0" err="1"/>
              <a:t>p,q</a:t>
            </a:r>
            <a:r>
              <a:rPr lang="es-CR" dirty="0"/>
              <a:t>)</a:t>
            </a:r>
          </a:p>
        </p:txBody>
      </p:sp>
      <p:sp>
        <p:nvSpPr>
          <p:cNvPr id="13" name="Rectángulo redondeado 12"/>
          <p:cNvSpPr/>
          <p:nvPr/>
        </p:nvSpPr>
        <p:spPr>
          <a:xfrm>
            <a:off x="4888522" y="3560884"/>
            <a:ext cx="2365131" cy="6682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Identificación de procesos</a:t>
            </a:r>
          </a:p>
        </p:txBody>
      </p:sp>
      <p:sp>
        <p:nvSpPr>
          <p:cNvPr id="16" name="Rectángulo redondeado 15"/>
          <p:cNvSpPr/>
          <p:nvPr/>
        </p:nvSpPr>
        <p:spPr>
          <a:xfrm>
            <a:off x="4888521" y="5161084"/>
            <a:ext cx="2365131" cy="6682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Modelos ARIMA estacionales</a:t>
            </a:r>
          </a:p>
        </p:txBody>
      </p:sp>
      <p:sp>
        <p:nvSpPr>
          <p:cNvPr id="19" name="Rectángulo redondeado 18"/>
          <p:cNvSpPr/>
          <p:nvPr/>
        </p:nvSpPr>
        <p:spPr>
          <a:xfrm>
            <a:off x="4888521" y="4360984"/>
            <a:ext cx="2365131" cy="6682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Estimación y adición de parámetros </a:t>
            </a:r>
          </a:p>
        </p:txBody>
      </p:sp>
    </p:spTree>
    <p:extLst>
      <p:ext uri="{BB962C8B-B14F-4D97-AF65-F5344CB8AC3E}">
        <p14:creationId xmlns:p14="http://schemas.microsoft.com/office/powerpoint/2010/main" val="917400724"/>
      </p:ext>
    </p:extLst>
  </p:cSld>
  <p:clrMapOvr>
    <a:masterClrMapping/>
  </p:clrMapOvr>
  <p:transition spd="slow">
    <p:wip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0" y="893640"/>
                <a:ext cx="12192000" cy="5964359"/>
              </a:xfrm>
            </p:spPr>
            <p:txBody>
              <a:bodyPr>
                <a:normAutofit/>
              </a:bodyPr>
              <a:lstStyle/>
              <a:p>
                <a:pPr marL="0" indent="0" algn="just">
                  <a:buNone/>
                </a:pPr>
                <a:r>
                  <a:rPr lang="es-CR" sz="2000" dirty="0"/>
                  <a:t>Sin entrar en la desagregación anterior de los modelos </a:t>
                </a:r>
                <a14:m>
                  <m:oMath xmlns:m="http://schemas.openxmlformats.org/officeDocument/2006/math">
                    <m:r>
                      <a:rPr lang="es-CR" sz="2000" i="1" dirty="0" smtClean="0">
                        <a:latin typeface="Cambria Math" panose="02040503050406030204" pitchFamily="18" charset="0"/>
                      </a:rPr>
                      <m:t>𝐴𝑅</m:t>
                    </m:r>
                    <m:r>
                      <a:rPr lang="es-CR" sz="2000" i="1" dirty="0" smtClean="0">
                        <a:latin typeface="Cambria Math" panose="02040503050406030204" pitchFamily="18" charset="0"/>
                      </a:rPr>
                      <m:t>(</m:t>
                    </m:r>
                    <m:r>
                      <a:rPr lang="es-CR" sz="2000" i="1" dirty="0" smtClean="0">
                        <a:latin typeface="Cambria Math" panose="02040503050406030204" pitchFamily="18" charset="0"/>
                      </a:rPr>
                      <m:t>𝑝</m:t>
                    </m:r>
                    <m:r>
                      <a:rPr lang="es-CR" sz="2000" i="1" dirty="0" smtClean="0">
                        <a:latin typeface="Cambria Math" panose="02040503050406030204" pitchFamily="18" charset="0"/>
                      </a:rPr>
                      <m:t>)</m:t>
                    </m:r>
                  </m:oMath>
                </a14:m>
                <a:r>
                  <a:rPr lang="es-CR" sz="2000" dirty="0"/>
                  <a:t>, </a:t>
                </a:r>
                <a14:m>
                  <m:oMath xmlns:m="http://schemas.openxmlformats.org/officeDocument/2006/math">
                    <m:r>
                      <a:rPr lang="es-CR" sz="2000" i="1" dirty="0" smtClean="0">
                        <a:latin typeface="Cambria Math" panose="02040503050406030204" pitchFamily="18" charset="0"/>
                      </a:rPr>
                      <m:t>𝑀𝐴</m:t>
                    </m:r>
                    <m:r>
                      <a:rPr lang="es-CR" sz="2000" i="1" dirty="0" smtClean="0">
                        <a:latin typeface="Cambria Math" panose="02040503050406030204" pitchFamily="18" charset="0"/>
                      </a:rPr>
                      <m:t>(</m:t>
                    </m:r>
                    <m:r>
                      <a:rPr lang="es-CR" sz="2000" i="1" dirty="0" smtClean="0">
                        <a:latin typeface="Cambria Math" panose="02040503050406030204" pitchFamily="18" charset="0"/>
                      </a:rPr>
                      <m:t>𝑞</m:t>
                    </m:r>
                    <m:r>
                      <a:rPr lang="es-CR" sz="2000" i="1" dirty="0" smtClean="0">
                        <a:latin typeface="Cambria Math" panose="02040503050406030204" pitchFamily="18" charset="0"/>
                      </a:rPr>
                      <m:t>)</m:t>
                    </m:r>
                  </m:oMath>
                </a14:m>
                <a:r>
                  <a:rPr lang="es-CR" sz="2000" dirty="0"/>
                  <a:t>, y </a:t>
                </a:r>
                <a14:m>
                  <m:oMath xmlns:m="http://schemas.openxmlformats.org/officeDocument/2006/math">
                    <m:r>
                      <a:rPr lang="es-CR" sz="2000" i="1" dirty="0" smtClean="0">
                        <a:latin typeface="Cambria Math" panose="02040503050406030204" pitchFamily="18" charset="0"/>
                      </a:rPr>
                      <m:t>𝐴𝑅𝑀𝐴</m:t>
                    </m:r>
                    <m:r>
                      <a:rPr lang="es-CR" sz="2000" i="1" dirty="0" smtClean="0">
                        <a:latin typeface="Cambria Math" panose="02040503050406030204" pitchFamily="18" charset="0"/>
                      </a:rPr>
                      <m:t>(</m:t>
                    </m:r>
                    <m:r>
                      <a:rPr lang="es-CR" sz="2000" i="1" dirty="0" err="1" smtClean="0">
                        <a:latin typeface="Cambria Math" panose="02040503050406030204" pitchFamily="18" charset="0"/>
                      </a:rPr>
                      <m:t>𝑝</m:t>
                    </m:r>
                    <m:r>
                      <a:rPr lang="es-CR" sz="2000" i="1" dirty="0" err="1" smtClean="0">
                        <a:latin typeface="Cambria Math" panose="02040503050406030204" pitchFamily="18" charset="0"/>
                      </a:rPr>
                      <m:t>,</m:t>
                    </m:r>
                    <m:r>
                      <a:rPr lang="es-CR" sz="2000" i="1" dirty="0" err="1" smtClean="0">
                        <a:latin typeface="Cambria Math" panose="02040503050406030204" pitchFamily="18" charset="0"/>
                      </a:rPr>
                      <m:t>𝑞</m:t>
                    </m:r>
                    <m:r>
                      <a:rPr lang="es-CR" sz="2000" i="1" dirty="0" smtClean="0">
                        <a:latin typeface="Cambria Math" panose="02040503050406030204" pitchFamily="18" charset="0"/>
                      </a:rPr>
                      <m:t>)</m:t>
                    </m:r>
                  </m:oMath>
                </a14:m>
                <a:r>
                  <a:rPr lang="es-CR" sz="2000" dirty="0"/>
                  <a:t>, los modelos ARIMA estacionales poseen características similares a los no estacionales, con la gran diferencia que los coeficientes se posicionan sobre </a:t>
                </a:r>
                <a14:m>
                  <m:oMath xmlns:m="http://schemas.openxmlformats.org/officeDocument/2006/math">
                    <m:r>
                      <a:rPr lang="es-CR" sz="2000" i="1" dirty="0" smtClean="0">
                        <a:latin typeface="Cambria Math" panose="02040503050406030204" pitchFamily="18" charset="0"/>
                      </a:rPr>
                      <m:t>𝑆</m:t>
                    </m:r>
                  </m:oMath>
                </a14:m>
                <a:r>
                  <a:rPr lang="es-CR" sz="2000" dirty="0"/>
                  <a:t>, o el periodo estacional. La representación está dada por la siguiente ecuación:</a:t>
                </a:r>
              </a:p>
              <a:p>
                <a:pPr marL="0" indent="0">
                  <a:buNone/>
                </a:pPr>
                <a:endParaRPr lang="es-CR" sz="2000" dirty="0"/>
              </a:p>
              <a:p>
                <a:pPr marL="0" indent="0">
                  <a:buNone/>
                </a:pPr>
                <a:endParaRPr lang="es-CR" sz="2000" dirty="0"/>
              </a:p>
              <a:p>
                <a:pPr marL="0" indent="0">
                  <a:buNone/>
                </a:pPr>
                <a:endParaRPr lang="es-CR" sz="2000" dirty="0"/>
              </a:p>
              <a:p>
                <a:pPr marL="0" indent="0">
                  <a:buNone/>
                </a:pPr>
                <a:endParaRPr lang="es-CR" sz="2000" dirty="0"/>
              </a:p>
              <a:p>
                <a:pPr marL="0" indent="0">
                  <a:buNone/>
                </a:pPr>
                <a:r>
                  <a:rPr lang="es-CR" sz="2000" dirty="0"/>
                  <a:t>Es raro ver un ARIMA únicamente estacional… De forma general para el </a:t>
                </a:r>
                <a14:m>
                  <m:oMath xmlns:m="http://schemas.openxmlformats.org/officeDocument/2006/math">
                    <m:r>
                      <a:rPr lang="es-CR" sz="2000" i="1" dirty="0">
                        <a:latin typeface="Cambria Math" panose="02040503050406030204" pitchFamily="18" charset="0"/>
                      </a:rPr>
                      <m:t>𝐴𝑅𝐼𝑀𝐴</m:t>
                    </m:r>
                    <m:d>
                      <m:dPr>
                        <m:ctrlPr>
                          <a:rPr lang="es-CR" sz="2000" i="1" dirty="0">
                            <a:latin typeface="Cambria Math"/>
                          </a:rPr>
                        </m:ctrlPr>
                      </m:dPr>
                      <m:e>
                        <m:r>
                          <a:rPr lang="es-CR" sz="2000" i="1" dirty="0" err="1">
                            <a:latin typeface="Cambria Math" panose="02040503050406030204" pitchFamily="18" charset="0"/>
                          </a:rPr>
                          <m:t>𝑝</m:t>
                        </m:r>
                        <m:r>
                          <a:rPr lang="es-CR" sz="2000" i="1" dirty="0" err="1">
                            <a:latin typeface="Cambria Math" panose="02040503050406030204" pitchFamily="18" charset="0"/>
                          </a:rPr>
                          <m:t>,</m:t>
                        </m:r>
                        <m:r>
                          <a:rPr lang="es-CR" sz="2000" i="1" dirty="0" err="1">
                            <a:latin typeface="Cambria Math" panose="02040503050406030204" pitchFamily="18" charset="0"/>
                          </a:rPr>
                          <m:t>𝑑</m:t>
                        </m:r>
                        <m:r>
                          <a:rPr lang="es-CR" sz="2000" i="1" dirty="0" err="1">
                            <a:latin typeface="Cambria Math" panose="02040503050406030204" pitchFamily="18" charset="0"/>
                          </a:rPr>
                          <m:t>,</m:t>
                        </m:r>
                        <m:r>
                          <a:rPr lang="es-CR" sz="2000" i="1" dirty="0" err="1">
                            <a:latin typeface="Cambria Math" panose="02040503050406030204" pitchFamily="18" charset="0"/>
                          </a:rPr>
                          <m:t>𝑞</m:t>
                        </m:r>
                      </m:e>
                    </m:d>
                    <m:sSub>
                      <m:sSubPr>
                        <m:ctrlPr>
                          <a:rPr lang="es-CR" sz="2000" i="1" dirty="0">
                            <a:latin typeface="Cambria Math"/>
                          </a:rPr>
                        </m:ctrlPr>
                      </m:sSubPr>
                      <m:e>
                        <m:d>
                          <m:dPr>
                            <m:ctrlPr>
                              <a:rPr lang="es-CR" sz="2000" i="1" dirty="0">
                                <a:latin typeface="Cambria Math"/>
                              </a:rPr>
                            </m:ctrlPr>
                          </m:dPr>
                          <m:e>
                            <m:r>
                              <a:rPr lang="es-CR" sz="2000" i="1" dirty="0">
                                <a:latin typeface="Cambria Math" panose="02040503050406030204" pitchFamily="18" charset="0"/>
                              </a:rPr>
                              <m:t>𝑃</m:t>
                            </m:r>
                            <m:r>
                              <a:rPr lang="es-CR" sz="2000" i="1" dirty="0">
                                <a:latin typeface="Cambria Math" panose="02040503050406030204" pitchFamily="18" charset="0"/>
                              </a:rPr>
                              <m:t>,</m:t>
                            </m:r>
                            <m:r>
                              <a:rPr lang="es-CR" sz="2000" i="1" dirty="0">
                                <a:latin typeface="Cambria Math" panose="02040503050406030204" pitchFamily="18" charset="0"/>
                              </a:rPr>
                              <m:t>𝐷</m:t>
                            </m:r>
                            <m:r>
                              <a:rPr lang="es-CR" sz="2000" i="1" dirty="0">
                                <a:latin typeface="Cambria Math" panose="02040503050406030204" pitchFamily="18" charset="0"/>
                              </a:rPr>
                              <m:t>,</m:t>
                            </m:r>
                            <m:r>
                              <a:rPr lang="es-CR" sz="2000" i="1" dirty="0">
                                <a:latin typeface="Cambria Math" panose="02040503050406030204" pitchFamily="18" charset="0"/>
                              </a:rPr>
                              <m:t>𝑄</m:t>
                            </m:r>
                          </m:e>
                        </m:d>
                      </m:e>
                      <m:sub>
                        <m:r>
                          <a:rPr lang="es-CR" sz="2000" i="1" dirty="0">
                            <a:latin typeface="Cambria Math" panose="02040503050406030204" pitchFamily="18" charset="0"/>
                          </a:rPr>
                          <m:t>𝑠</m:t>
                        </m:r>
                      </m:sub>
                    </m:sSub>
                  </m:oMath>
                </a14:m>
                <a:r>
                  <a:rPr lang="es-CR" sz="2000" dirty="0"/>
                  <a:t> tenemos:</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0" y="893640"/>
                <a:ext cx="12192000" cy="5964359"/>
              </a:xfrm>
              <a:blipFill>
                <a:blip r:embed="rId3"/>
                <a:stretch>
                  <a:fillRect l="-500" t="-1125" r="-500"/>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4" name="Título 1"/>
              <p:cNvSpPr txBox="1">
                <a:spLocks/>
              </p:cNvSpPr>
              <p:nvPr/>
            </p:nvSpPr>
            <p:spPr>
              <a:xfrm>
                <a:off x="0" y="0"/>
                <a:ext cx="12192000" cy="7297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Los modelos </a:t>
                </a:r>
                <a14:m>
                  <m:oMath xmlns:m="http://schemas.openxmlformats.org/officeDocument/2006/math">
                    <m:r>
                      <a:rPr lang="es-CR" b="0" i="1" dirty="0" smtClean="0">
                        <a:latin typeface="Cambria Math" panose="02040503050406030204" pitchFamily="18" charset="0"/>
                      </a:rPr>
                      <m:t>𝐴𝑅𝐼𝑀𝐴</m:t>
                    </m:r>
                    <m:d>
                      <m:dPr>
                        <m:ctrlPr>
                          <a:rPr lang="es-CR" i="1" dirty="0" smtClean="0">
                            <a:latin typeface="Cambria Math"/>
                          </a:rPr>
                        </m:ctrlPr>
                      </m:dPr>
                      <m:e>
                        <m:r>
                          <a:rPr lang="es-CR" b="0" i="1" dirty="0" err="1" smtClean="0">
                            <a:latin typeface="Cambria Math" panose="02040503050406030204" pitchFamily="18" charset="0"/>
                          </a:rPr>
                          <m:t>𝑝</m:t>
                        </m:r>
                        <m:r>
                          <a:rPr lang="es-CR" b="0" i="1" dirty="0" err="1" smtClean="0">
                            <a:latin typeface="Cambria Math" panose="02040503050406030204" pitchFamily="18" charset="0"/>
                          </a:rPr>
                          <m:t>,</m:t>
                        </m:r>
                        <m:r>
                          <a:rPr lang="es-CR" b="0" i="1" dirty="0" err="1" smtClean="0">
                            <a:latin typeface="Cambria Math" panose="02040503050406030204" pitchFamily="18" charset="0"/>
                          </a:rPr>
                          <m:t>𝑑</m:t>
                        </m:r>
                        <m:r>
                          <a:rPr lang="es-CR" b="0" i="1" dirty="0" err="1" smtClean="0">
                            <a:latin typeface="Cambria Math" panose="02040503050406030204" pitchFamily="18" charset="0"/>
                          </a:rPr>
                          <m:t>,</m:t>
                        </m:r>
                        <m:r>
                          <a:rPr lang="es-CR" b="0" i="1" dirty="0" err="1" smtClean="0">
                            <a:latin typeface="Cambria Math" panose="02040503050406030204" pitchFamily="18" charset="0"/>
                          </a:rPr>
                          <m:t>𝑞</m:t>
                        </m:r>
                      </m:e>
                    </m:d>
                    <m:sSub>
                      <m:sSubPr>
                        <m:ctrlPr>
                          <a:rPr lang="es-CR" i="1" dirty="0" smtClean="0">
                            <a:latin typeface="Cambria Math"/>
                          </a:rPr>
                        </m:ctrlPr>
                      </m:sSubPr>
                      <m:e>
                        <m:d>
                          <m:dPr>
                            <m:ctrlPr>
                              <a:rPr lang="es-CR" i="1" dirty="0" smtClean="0">
                                <a:latin typeface="Cambria Math"/>
                              </a:rPr>
                            </m:ctrlPr>
                          </m:dPr>
                          <m:e>
                            <m:r>
                              <a:rPr lang="es-CR" b="0" i="1" dirty="0" smtClean="0">
                                <a:latin typeface="Cambria Math" panose="02040503050406030204" pitchFamily="18" charset="0"/>
                              </a:rPr>
                              <m:t>𝑃</m:t>
                            </m:r>
                            <m:r>
                              <a:rPr lang="es-CR" b="0" i="1" dirty="0" smtClean="0">
                                <a:latin typeface="Cambria Math" panose="02040503050406030204" pitchFamily="18" charset="0"/>
                              </a:rPr>
                              <m:t>,</m:t>
                            </m:r>
                            <m:r>
                              <a:rPr lang="es-CR" b="0" i="1" dirty="0" smtClean="0">
                                <a:latin typeface="Cambria Math" panose="02040503050406030204" pitchFamily="18" charset="0"/>
                              </a:rPr>
                              <m:t>𝐷</m:t>
                            </m:r>
                            <m:r>
                              <a:rPr lang="es-CR" b="0" i="1" dirty="0" smtClean="0">
                                <a:latin typeface="Cambria Math" panose="02040503050406030204" pitchFamily="18" charset="0"/>
                              </a:rPr>
                              <m:t>,</m:t>
                            </m:r>
                            <m:r>
                              <a:rPr lang="es-CR" b="0" i="1" dirty="0" smtClean="0">
                                <a:latin typeface="Cambria Math" panose="02040503050406030204" pitchFamily="18" charset="0"/>
                              </a:rPr>
                              <m:t>𝑄</m:t>
                            </m:r>
                          </m:e>
                        </m:d>
                      </m:e>
                      <m:sub>
                        <m:r>
                          <a:rPr lang="es-CR" b="0" i="1" dirty="0" smtClean="0">
                            <a:latin typeface="Cambria Math" panose="02040503050406030204" pitchFamily="18" charset="0"/>
                          </a:rPr>
                          <m:t>𝑠</m:t>
                        </m:r>
                      </m:sub>
                    </m:sSub>
                  </m:oMath>
                </a14:m>
                <a:endParaRPr lang="es-CR" i="1" dirty="0"/>
              </a:p>
            </p:txBody>
          </p:sp>
        </mc:Choice>
        <mc:Fallback xmlns="">
          <p:sp>
            <p:nvSpPr>
              <p:cNvPr id="4" name="Título 1"/>
              <p:cNvSpPr txBox="1">
                <a:spLocks noRot="1" noChangeAspect="1" noMove="1" noResize="1" noEditPoints="1" noAdjustHandles="1" noChangeArrowheads="1" noChangeShapeType="1" noTextEdit="1"/>
              </p:cNvSpPr>
              <p:nvPr/>
            </p:nvSpPr>
            <p:spPr>
              <a:xfrm>
                <a:off x="0" y="0"/>
                <a:ext cx="12192000" cy="729762"/>
              </a:xfrm>
              <a:prstGeom prst="rect">
                <a:avLst/>
              </a:prstGeom>
              <a:blipFill>
                <a:blip r:embed="rId4"/>
                <a:stretch>
                  <a:fillRect t="-24167" b="-37500"/>
                </a:stretch>
              </a:blipFill>
            </p:spPr>
            <p:txBody>
              <a:bodyPr/>
              <a:lstStyle/>
              <a:p>
                <a:r>
                  <a:rPr lang="es-CR">
                    <a:noFill/>
                  </a:rPr>
                  <a:t> </a:t>
                </a:r>
              </a:p>
            </p:txBody>
          </p:sp>
        </mc:Fallback>
      </mc:AlternateContent>
      <p:sp>
        <p:nvSpPr>
          <p:cNvPr id="5" name="CuadroTexto 4"/>
          <p:cNvSpPr txBox="1"/>
          <p:nvPr/>
        </p:nvSpPr>
        <p:spPr>
          <a:xfrm>
            <a:off x="4871440" y="1997306"/>
            <a:ext cx="5453870" cy="369332"/>
          </a:xfrm>
          <a:prstGeom prst="rect">
            <a:avLst/>
          </a:prstGeom>
          <a:noFill/>
        </p:spPr>
        <p:txBody>
          <a:bodyPr wrap="square" rtlCol="0">
            <a:spAutoFit/>
          </a:bodyPr>
          <a:lstStyle/>
          <a:p>
            <a:r>
              <a:rPr lang="es-ES_tradnl" dirty="0"/>
              <a:t>donde:      u</a:t>
            </a:r>
            <a:r>
              <a:rPr lang="es-ES_tradnl" baseline="-25000" dirty="0"/>
              <a:t>t </a:t>
            </a:r>
            <a:r>
              <a:rPr lang="es-ES_tradnl" dirty="0"/>
              <a:t>ruido blanco     y           además</a:t>
            </a:r>
          </a:p>
        </p:txBody>
      </p:sp>
      <p:graphicFrame>
        <p:nvGraphicFramePr>
          <p:cNvPr id="6" name="Object 4"/>
          <p:cNvGraphicFramePr>
            <a:graphicFrameLocks noChangeAspect="1"/>
          </p:cNvGraphicFramePr>
          <p:nvPr>
            <p:extLst>
              <p:ext uri="{D42A27DB-BD31-4B8C-83A1-F6EECF244321}">
                <p14:modId xmlns:p14="http://schemas.microsoft.com/office/powerpoint/2010/main" val="1400918689"/>
              </p:ext>
            </p:extLst>
          </p:nvPr>
        </p:nvGraphicFramePr>
        <p:xfrm>
          <a:off x="299306" y="1911303"/>
          <a:ext cx="4421187" cy="541338"/>
        </p:xfrm>
        <a:graphic>
          <a:graphicData uri="http://schemas.openxmlformats.org/presentationml/2006/ole">
            <mc:AlternateContent xmlns:mc="http://schemas.openxmlformats.org/markup-compatibility/2006">
              <mc:Choice xmlns:v="urn:schemas-microsoft-com:vml" Requires="v">
                <p:oleObj spid="_x0000_s13533" name="Ecuación" r:id="rId5" imgW="2108160" imgH="253800" progId="Equation.3">
                  <p:embed/>
                </p:oleObj>
              </mc:Choice>
              <mc:Fallback>
                <p:oleObj name="Ecuación" r:id="rId5" imgW="2108160" imgH="253800" progId="Equation.3">
                  <p:embed/>
                  <p:pic>
                    <p:nvPicPr>
                      <p:cNvPr id="10254" name="Object 4"/>
                      <p:cNvPicPr>
                        <a:picLocks noChangeAspect="1" noChangeArrowheads="1"/>
                      </p:cNvPicPr>
                      <p:nvPr/>
                    </p:nvPicPr>
                    <p:blipFill>
                      <a:blip r:embed="rId6"/>
                      <a:srcRect/>
                      <a:stretch>
                        <a:fillRect/>
                      </a:stretch>
                    </p:blipFill>
                    <p:spPr bwMode="auto">
                      <a:xfrm>
                        <a:off x="299306" y="1911303"/>
                        <a:ext cx="4421187" cy="541338"/>
                      </a:xfrm>
                      <a:prstGeom prst="rect">
                        <a:avLst/>
                      </a:prstGeom>
                      <a:noFill/>
                      <a:ln w="9525">
                        <a:solidFill>
                          <a:schemeClr val="accent1"/>
                        </a:solidFill>
                        <a:miter lim="800000"/>
                        <a:headEnd/>
                        <a:tailEnd/>
                      </a:ln>
                      <a:extLst/>
                    </p:spPr>
                  </p:pic>
                </p:oleObj>
              </mc:Fallback>
            </mc:AlternateContent>
          </a:graphicData>
        </a:graphic>
      </p:graphicFrame>
      <p:grpSp>
        <p:nvGrpSpPr>
          <p:cNvPr id="7" name="Grupo 6"/>
          <p:cNvGrpSpPr/>
          <p:nvPr/>
        </p:nvGrpSpPr>
        <p:grpSpPr>
          <a:xfrm>
            <a:off x="4871440" y="2136352"/>
            <a:ext cx="7934602" cy="923370"/>
            <a:chOff x="-612319" y="3608497"/>
            <a:chExt cx="6865121" cy="1393643"/>
          </a:xfrm>
        </p:grpSpPr>
        <p:graphicFrame>
          <p:nvGraphicFramePr>
            <p:cNvPr id="8" name="Object 23"/>
            <p:cNvGraphicFramePr>
              <a:graphicFrameLocks noChangeAspect="1"/>
            </p:cNvGraphicFramePr>
            <p:nvPr>
              <p:extLst>
                <p:ext uri="{D42A27DB-BD31-4B8C-83A1-F6EECF244321}">
                  <p14:modId xmlns:p14="http://schemas.microsoft.com/office/powerpoint/2010/main" val="77128308"/>
                </p:ext>
              </p:extLst>
            </p:nvPr>
          </p:nvGraphicFramePr>
          <p:xfrm>
            <a:off x="-612319" y="4192684"/>
            <a:ext cx="4454126" cy="404921"/>
          </p:xfrm>
          <a:graphic>
            <a:graphicData uri="http://schemas.openxmlformats.org/presentationml/2006/ole">
              <mc:AlternateContent xmlns:mc="http://schemas.openxmlformats.org/markup-compatibility/2006">
                <mc:Choice xmlns:v="urn:schemas-microsoft-com:vml" Requires="v">
                  <p:oleObj spid="_x0000_s13534" name="Ecuación" r:id="rId7" imgW="2679480" imgH="241200" progId="Equation.3">
                    <p:embed/>
                  </p:oleObj>
                </mc:Choice>
                <mc:Fallback>
                  <p:oleObj name="Ecuación" r:id="rId7" imgW="2679480" imgH="241200" progId="Equation.3">
                    <p:embed/>
                    <p:pic>
                      <p:nvPicPr>
                        <p:cNvPr id="10250" name="Object 23"/>
                        <p:cNvPicPr>
                          <a:picLocks noChangeAspect="1" noChangeArrowheads="1"/>
                        </p:cNvPicPr>
                        <p:nvPr/>
                      </p:nvPicPr>
                      <p:blipFill>
                        <a:blip r:embed="rId8"/>
                        <a:srcRect/>
                        <a:stretch>
                          <a:fillRect/>
                        </a:stretch>
                      </p:blipFill>
                      <p:spPr bwMode="auto">
                        <a:xfrm>
                          <a:off x="-612319" y="4192684"/>
                          <a:ext cx="4454126" cy="404921"/>
                        </a:xfrm>
                        <a:prstGeom prst="rect">
                          <a:avLst/>
                        </a:prstGeom>
                        <a:noFill/>
                        <a:extLst/>
                      </p:spPr>
                    </p:pic>
                  </p:oleObj>
                </mc:Fallback>
              </mc:AlternateContent>
            </a:graphicData>
          </a:graphic>
        </p:graphicFrame>
        <p:graphicFrame>
          <p:nvGraphicFramePr>
            <p:cNvPr id="9" name="Object 24"/>
            <p:cNvGraphicFramePr>
              <a:graphicFrameLocks noChangeAspect="1"/>
            </p:cNvGraphicFramePr>
            <p:nvPr>
              <p:extLst>
                <p:ext uri="{D42A27DB-BD31-4B8C-83A1-F6EECF244321}">
                  <p14:modId xmlns:p14="http://schemas.microsoft.com/office/powerpoint/2010/main" val="397694711"/>
                </p:ext>
              </p:extLst>
            </p:nvPr>
          </p:nvGraphicFramePr>
          <p:xfrm>
            <a:off x="-612319" y="4575414"/>
            <a:ext cx="4417368" cy="426726"/>
          </p:xfrm>
          <a:graphic>
            <a:graphicData uri="http://schemas.openxmlformats.org/presentationml/2006/ole">
              <mc:AlternateContent xmlns:mc="http://schemas.openxmlformats.org/markup-compatibility/2006">
                <mc:Choice xmlns:v="urn:schemas-microsoft-com:vml" Requires="v">
                  <p:oleObj spid="_x0000_s13535" name="Ecuación" r:id="rId9" imgW="2666880" imgH="253800" progId="Equation.3">
                    <p:embed/>
                  </p:oleObj>
                </mc:Choice>
                <mc:Fallback>
                  <p:oleObj name="Ecuación" r:id="rId9" imgW="2666880" imgH="253800" progId="Equation.3">
                    <p:embed/>
                    <p:pic>
                      <p:nvPicPr>
                        <p:cNvPr id="10251" name="Object 2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2319" y="4575414"/>
                          <a:ext cx="4417368" cy="426726"/>
                        </a:xfrm>
                        <a:prstGeom prst="rect">
                          <a:avLst/>
                        </a:prstGeom>
                        <a:noFill/>
                        <a:extLst/>
                      </p:spPr>
                    </p:pic>
                  </p:oleObj>
                </mc:Fallback>
              </mc:AlternateContent>
            </a:graphicData>
          </a:graphic>
        </p:graphicFrame>
        <p:sp>
          <p:nvSpPr>
            <p:cNvPr id="10" name="Rectangle 3"/>
            <p:cNvSpPr>
              <a:spLocks noChangeArrowheads="1"/>
            </p:cNvSpPr>
            <p:nvPr/>
          </p:nvSpPr>
          <p:spPr bwMode="auto">
            <a:xfrm>
              <a:off x="3784945" y="3608497"/>
              <a:ext cx="2467857" cy="627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80000"/>
                </a:lnSpc>
                <a:spcBef>
                  <a:spcPts val="1200"/>
                </a:spcBef>
                <a:spcAft>
                  <a:spcPct val="50000"/>
                </a:spcAft>
                <a:buClr>
                  <a:schemeClr val="accent1"/>
                </a:buClr>
                <a:buSzPct val="65000"/>
              </a:pPr>
              <a:endParaRPr lang="es-ES_tradnl" sz="1050" dirty="0">
                <a:solidFill>
                  <a:schemeClr val="accent1"/>
                </a:solidFill>
              </a:endParaRPr>
            </a:p>
            <a:p>
              <a:pPr marL="342900" indent="-342900">
                <a:lnSpc>
                  <a:spcPct val="80000"/>
                </a:lnSpc>
                <a:spcBef>
                  <a:spcPts val="1200"/>
                </a:spcBef>
                <a:spcAft>
                  <a:spcPct val="50000"/>
                </a:spcAft>
                <a:buClr>
                  <a:schemeClr val="accent1"/>
                </a:buClr>
                <a:buSzPct val="65000"/>
              </a:pPr>
              <a:r>
                <a:rPr lang="es-ES_tradnl" sz="1200" dirty="0">
                  <a:solidFill>
                    <a:schemeClr val="accent1"/>
                  </a:solidFill>
                </a:rPr>
                <a:t>Polinomio en B</a:t>
              </a:r>
              <a:r>
                <a:rPr lang="es-ES_tradnl" sz="1200" baseline="30000" dirty="0">
                  <a:solidFill>
                    <a:schemeClr val="accent1"/>
                  </a:solidFill>
                </a:rPr>
                <a:t>s</a:t>
              </a:r>
              <a:r>
                <a:rPr lang="es-ES_tradnl" sz="1200" dirty="0">
                  <a:solidFill>
                    <a:schemeClr val="accent1"/>
                  </a:solidFill>
                </a:rPr>
                <a:t> de grado P</a:t>
              </a:r>
            </a:p>
            <a:p>
              <a:pPr marL="342900" indent="-342900">
                <a:lnSpc>
                  <a:spcPct val="80000"/>
                </a:lnSpc>
                <a:spcBef>
                  <a:spcPts val="1200"/>
                </a:spcBef>
                <a:spcAft>
                  <a:spcPct val="50000"/>
                </a:spcAft>
                <a:buClr>
                  <a:schemeClr val="accent1"/>
                </a:buClr>
                <a:buSzPct val="65000"/>
              </a:pPr>
              <a:r>
                <a:rPr lang="es-ES_tradnl" sz="1200" dirty="0">
                  <a:solidFill>
                    <a:schemeClr val="accent1"/>
                  </a:solidFill>
                </a:rPr>
                <a:t>Polinomio en B</a:t>
              </a:r>
              <a:r>
                <a:rPr lang="es-ES_tradnl" sz="1200" baseline="30000" dirty="0">
                  <a:solidFill>
                    <a:schemeClr val="accent1"/>
                  </a:solidFill>
                </a:rPr>
                <a:t>s</a:t>
              </a:r>
              <a:r>
                <a:rPr lang="es-ES_tradnl" sz="1200" dirty="0">
                  <a:solidFill>
                    <a:schemeClr val="accent1"/>
                  </a:solidFill>
                </a:rPr>
                <a:t> de grado Q</a:t>
              </a:r>
            </a:p>
          </p:txBody>
        </p:sp>
      </p:grpSp>
      <p:sp>
        <p:nvSpPr>
          <p:cNvPr id="13" name="Rectangle 3"/>
          <p:cNvSpPr txBox="1">
            <a:spLocks noChangeArrowheads="1"/>
          </p:cNvSpPr>
          <p:nvPr/>
        </p:nvSpPr>
        <p:spPr bwMode="auto">
          <a:xfrm>
            <a:off x="238620" y="2618743"/>
            <a:ext cx="4496200" cy="625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cs typeface="+mn-cs"/>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cs typeface="+mn-cs"/>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cs typeface="+mn-cs"/>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9pPr>
          </a:lstStyle>
          <a:p>
            <a:pPr eaLnBrk="1" hangingPunct="1">
              <a:spcBef>
                <a:spcPts val="0"/>
              </a:spcBef>
              <a:spcAft>
                <a:spcPts val="0"/>
              </a:spcAft>
              <a:buNone/>
            </a:pPr>
            <a:r>
              <a:rPr lang="es-ES_tradnl" sz="1200" kern="0" dirty="0"/>
              <a:t>P: # parámetros </a:t>
            </a:r>
            <a:r>
              <a:rPr lang="es-ES_tradnl" sz="1200" b="1" kern="0" dirty="0">
                <a:solidFill>
                  <a:schemeClr val="hlink"/>
                </a:solidFill>
              </a:rPr>
              <a:t>AR </a:t>
            </a:r>
            <a:r>
              <a:rPr lang="es-ES_tradnl" sz="1200" kern="0" dirty="0"/>
              <a:t>estacionales</a:t>
            </a:r>
          </a:p>
          <a:p>
            <a:pPr eaLnBrk="1" hangingPunct="1">
              <a:spcBef>
                <a:spcPts val="0"/>
              </a:spcBef>
              <a:spcAft>
                <a:spcPts val="0"/>
              </a:spcAft>
              <a:buNone/>
            </a:pPr>
            <a:r>
              <a:rPr lang="es-ES_tradnl" sz="1200" kern="0" dirty="0"/>
              <a:t>D: # de diferenciaciones estacionales</a:t>
            </a:r>
          </a:p>
          <a:p>
            <a:pPr eaLnBrk="1" hangingPunct="1">
              <a:spcBef>
                <a:spcPts val="0"/>
              </a:spcBef>
              <a:spcAft>
                <a:spcPts val="0"/>
              </a:spcAft>
              <a:buNone/>
            </a:pPr>
            <a:r>
              <a:rPr lang="es-ES_tradnl" sz="1200" kern="0" dirty="0"/>
              <a:t>Q: # parámetros </a:t>
            </a:r>
            <a:r>
              <a:rPr lang="es-ES_tradnl" sz="1200" b="1" kern="0" dirty="0">
                <a:solidFill>
                  <a:schemeClr val="hlink"/>
                </a:solidFill>
              </a:rPr>
              <a:t>MA </a:t>
            </a:r>
            <a:r>
              <a:rPr lang="es-ES_tradnl" sz="1200" kern="0" dirty="0"/>
              <a:t>estacionales</a:t>
            </a:r>
          </a:p>
          <a:p>
            <a:pPr eaLnBrk="1" hangingPunct="1">
              <a:spcBef>
                <a:spcPts val="0"/>
              </a:spcBef>
              <a:spcAft>
                <a:spcPts val="0"/>
              </a:spcAft>
              <a:buNone/>
            </a:pPr>
            <a:endParaRPr lang="es-ES_tradnl" sz="1200" b="1" kern="0" dirty="0">
              <a:solidFill>
                <a:schemeClr val="hlink"/>
              </a:solidFill>
            </a:endParaRPr>
          </a:p>
        </p:txBody>
      </p:sp>
      <p:graphicFrame>
        <p:nvGraphicFramePr>
          <p:cNvPr id="14" name="Object 4"/>
          <p:cNvGraphicFramePr>
            <a:graphicFrameLocks noChangeAspect="1"/>
          </p:cNvGraphicFramePr>
          <p:nvPr>
            <p:extLst>
              <p:ext uri="{D42A27DB-BD31-4B8C-83A1-F6EECF244321}">
                <p14:modId xmlns:p14="http://schemas.microsoft.com/office/powerpoint/2010/main" val="423094121"/>
              </p:ext>
            </p:extLst>
          </p:nvPr>
        </p:nvGraphicFramePr>
        <p:xfrm>
          <a:off x="167426" y="3901270"/>
          <a:ext cx="10157884" cy="606425"/>
        </p:xfrm>
        <a:graphic>
          <a:graphicData uri="http://schemas.openxmlformats.org/presentationml/2006/ole">
            <mc:AlternateContent xmlns:mc="http://schemas.openxmlformats.org/markup-compatibility/2006">
              <mc:Choice xmlns:v="urn:schemas-microsoft-com:vml" Requires="v">
                <p:oleObj spid="_x0000_s13536" name="Ecuación" r:id="rId11" imgW="3251160" imgH="253800" progId="Equation.3">
                  <p:embed/>
                </p:oleObj>
              </mc:Choice>
              <mc:Fallback>
                <p:oleObj name="Ecuación" r:id="rId11" imgW="3251160" imgH="253800" progId="Equation.3">
                  <p:embed/>
                  <p:pic>
                    <p:nvPicPr>
                      <p:cNvPr id="10254" name="Object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7426" y="3901270"/>
                        <a:ext cx="10157884" cy="606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5" name="Group 25"/>
          <p:cNvGrpSpPr>
            <a:grpSpLocks/>
          </p:cNvGrpSpPr>
          <p:nvPr/>
        </p:nvGrpSpPr>
        <p:grpSpPr bwMode="auto">
          <a:xfrm>
            <a:off x="221400" y="4542227"/>
            <a:ext cx="10049935" cy="760413"/>
            <a:chOff x="599" y="1323"/>
            <a:chExt cx="4748" cy="479"/>
          </a:xfrm>
        </p:grpSpPr>
        <p:sp>
          <p:nvSpPr>
            <p:cNvPr id="16" name="AutoShape 4"/>
            <p:cNvSpPr>
              <a:spLocks/>
            </p:cNvSpPr>
            <p:nvPr/>
          </p:nvSpPr>
          <p:spPr bwMode="auto">
            <a:xfrm rot="16200000">
              <a:off x="4051" y="1130"/>
              <a:ext cx="176" cy="562"/>
            </a:xfrm>
            <a:prstGeom prst="leftBrace">
              <a:avLst>
                <a:gd name="adj1" fmla="val 22923"/>
                <a:gd name="adj2" fmla="val 50000"/>
              </a:avLst>
            </a:prstGeom>
            <a:noFill/>
            <a:ln w="9525">
              <a:solidFill>
                <a:srgbClr val="0000CC"/>
              </a:solidFill>
              <a:round/>
              <a:headEnd/>
              <a:tailEnd/>
            </a:ln>
            <a:extLst>
              <a:ext uri="{909E8E84-426E-40DD-AFC4-6F175D3DCCD1}">
                <a14:hiddenFill xmlns:a14="http://schemas.microsoft.com/office/drawing/2010/main">
                  <a:solidFill>
                    <a:srgbClr val="FFFFFF"/>
                  </a:solidFill>
                </a14:hiddenFill>
              </a:ext>
            </a:extLst>
          </p:spPr>
          <p:txBody>
            <a:bodyPr rot="10800000" wrap="none" anchor="ctr"/>
            <a:lstStyle/>
            <a:p>
              <a:endParaRPr lang="es-CR">
                <a:latin typeface="Comic Sans MS" pitchFamily="66" charset="0"/>
              </a:endParaRPr>
            </a:p>
          </p:txBody>
        </p:sp>
        <p:sp>
          <p:nvSpPr>
            <p:cNvPr id="17" name="AutoShape 4"/>
            <p:cNvSpPr>
              <a:spLocks/>
            </p:cNvSpPr>
            <p:nvPr/>
          </p:nvSpPr>
          <p:spPr bwMode="auto">
            <a:xfrm rot="16200000">
              <a:off x="4660" y="1083"/>
              <a:ext cx="176" cy="657"/>
            </a:xfrm>
            <a:prstGeom prst="leftBrace">
              <a:avLst>
                <a:gd name="adj1" fmla="val 2292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wrap="none" anchor="ctr"/>
            <a:lstStyle/>
            <a:p>
              <a:endParaRPr lang="es-CR">
                <a:latin typeface="Comic Sans MS" pitchFamily="66" charset="0"/>
              </a:endParaRPr>
            </a:p>
          </p:txBody>
        </p:sp>
        <p:sp>
          <p:nvSpPr>
            <p:cNvPr id="18" name="AutoShape 4"/>
            <p:cNvSpPr>
              <a:spLocks/>
            </p:cNvSpPr>
            <p:nvPr/>
          </p:nvSpPr>
          <p:spPr bwMode="auto">
            <a:xfrm rot="16200000">
              <a:off x="780" y="1173"/>
              <a:ext cx="200" cy="561"/>
            </a:xfrm>
            <a:prstGeom prst="leftBrace">
              <a:avLst>
                <a:gd name="adj1" fmla="val 22923"/>
                <a:gd name="adj2" fmla="val 50000"/>
              </a:avLst>
            </a:prstGeom>
            <a:solidFill>
              <a:srgbClr val="FFFFFF"/>
            </a:solidFill>
            <a:ln w="9525">
              <a:solidFill>
                <a:srgbClr val="0000CC"/>
              </a:solidFill>
              <a:round/>
              <a:headEnd/>
              <a:tailEnd/>
            </a:ln>
            <a:extLst/>
          </p:spPr>
          <p:txBody>
            <a:bodyPr rot="10800000" wrap="none" anchor="ctr"/>
            <a:lstStyle/>
            <a:p>
              <a:endParaRPr lang="es-CR">
                <a:latin typeface="Comic Sans MS" pitchFamily="66" charset="0"/>
              </a:endParaRPr>
            </a:p>
          </p:txBody>
        </p:sp>
        <p:sp>
          <p:nvSpPr>
            <p:cNvPr id="19" name="AutoShape 4"/>
            <p:cNvSpPr>
              <a:spLocks/>
            </p:cNvSpPr>
            <p:nvPr/>
          </p:nvSpPr>
          <p:spPr bwMode="auto">
            <a:xfrm rot="16200000">
              <a:off x="1475" y="1082"/>
              <a:ext cx="209" cy="734"/>
            </a:xfrm>
            <a:prstGeom prst="leftBrace">
              <a:avLst>
                <a:gd name="adj1" fmla="val 2292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wrap="none" anchor="ctr"/>
            <a:lstStyle/>
            <a:p>
              <a:endParaRPr lang="es-CR">
                <a:latin typeface="Comic Sans MS" pitchFamily="66" charset="0"/>
              </a:endParaRPr>
            </a:p>
          </p:txBody>
        </p:sp>
        <p:sp>
          <p:nvSpPr>
            <p:cNvPr id="20" name="Text Box 12"/>
            <p:cNvSpPr txBox="1">
              <a:spLocks noChangeArrowheads="1"/>
            </p:cNvSpPr>
            <p:nvPr/>
          </p:nvSpPr>
          <p:spPr bwMode="auto">
            <a:xfrm>
              <a:off x="599" y="1569"/>
              <a:ext cx="47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pPr>
              <a:r>
                <a:rPr lang="en-US" dirty="0">
                  <a:solidFill>
                    <a:srgbClr val="0000CC"/>
                  </a:solidFill>
                  <a:latin typeface="Calibri" pitchFamily="34" charset="0"/>
                </a:rPr>
                <a:t>    regular</a:t>
              </a:r>
              <a:r>
                <a:rPr lang="en-US" dirty="0">
                  <a:latin typeface="Calibri" pitchFamily="34" charset="0"/>
                </a:rPr>
                <a:t>            </a:t>
              </a:r>
              <a:r>
                <a:rPr lang="en-US" dirty="0" err="1">
                  <a:solidFill>
                    <a:srgbClr val="808000"/>
                  </a:solidFill>
                  <a:latin typeface="Calibri" pitchFamily="34" charset="0"/>
                </a:rPr>
                <a:t>estacional</a:t>
              </a:r>
              <a:r>
                <a:rPr lang="en-US" dirty="0">
                  <a:solidFill>
                    <a:srgbClr val="808000"/>
                  </a:solidFill>
                  <a:latin typeface="Calibri" pitchFamily="34" charset="0"/>
                </a:rPr>
                <a:t>    </a:t>
              </a:r>
              <a:r>
                <a:rPr lang="en-US" dirty="0">
                  <a:latin typeface="Calibri" pitchFamily="34" charset="0"/>
                </a:rPr>
                <a:t>         </a:t>
              </a:r>
              <a:r>
                <a:rPr lang="en-US" dirty="0">
                  <a:solidFill>
                    <a:srgbClr val="0000CC"/>
                  </a:solidFill>
                  <a:latin typeface="Calibri" pitchFamily="34" charset="0"/>
                </a:rPr>
                <a:t>regular               </a:t>
              </a:r>
              <a:r>
                <a:rPr lang="en-US" dirty="0">
                  <a:latin typeface="Calibri" pitchFamily="34" charset="0"/>
                </a:rPr>
                <a:t> </a:t>
              </a:r>
              <a:r>
                <a:rPr lang="en-US" dirty="0" err="1">
                  <a:solidFill>
                    <a:srgbClr val="808000"/>
                  </a:solidFill>
                  <a:latin typeface="Calibri" pitchFamily="34" charset="0"/>
                </a:rPr>
                <a:t>estacional</a:t>
              </a:r>
              <a:r>
                <a:rPr lang="en-US" dirty="0">
                  <a:solidFill>
                    <a:srgbClr val="808000"/>
                  </a:solidFill>
                  <a:latin typeface="Calibri" pitchFamily="34" charset="0"/>
                </a:rPr>
                <a:t>                             </a:t>
              </a:r>
              <a:r>
                <a:rPr lang="en-US" dirty="0">
                  <a:solidFill>
                    <a:srgbClr val="0000CC"/>
                  </a:solidFill>
                  <a:latin typeface="Calibri" pitchFamily="34" charset="0"/>
                </a:rPr>
                <a:t>regular</a:t>
              </a:r>
              <a:r>
                <a:rPr lang="en-US" dirty="0">
                  <a:latin typeface="Calibri" pitchFamily="34" charset="0"/>
                </a:rPr>
                <a:t>        </a:t>
              </a:r>
              <a:r>
                <a:rPr lang="en-US" dirty="0" err="1">
                  <a:solidFill>
                    <a:srgbClr val="808000"/>
                  </a:solidFill>
                  <a:latin typeface="Calibri" pitchFamily="34" charset="0"/>
                </a:rPr>
                <a:t>estacional</a:t>
              </a:r>
              <a:endParaRPr lang="en-US" dirty="0">
                <a:solidFill>
                  <a:srgbClr val="808000"/>
                </a:solidFill>
                <a:latin typeface="Calibri" pitchFamily="34" charset="0"/>
              </a:endParaRPr>
            </a:p>
          </p:txBody>
        </p:sp>
      </p:grpSp>
      <p:sp>
        <p:nvSpPr>
          <p:cNvPr id="21" name="AutoShape 4"/>
          <p:cNvSpPr>
            <a:spLocks/>
          </p:cNvSpPr>
          <p:nvPr/>
        </p:nvSpPr>
        <p:spPr bwMode="auto">
          <a:xfrm rot="16200000">
            <a:off x="3618650" y="4155671"/>
            <a:ext cx="317500" cy="1187450"/>
          </a:xfrm>
          <a:prstGeom prst="leftBrace">
            <a:avLst>
              <a:gd name="adj1" fmla="val 22923"/>
              <a:gd name="adj2" fmla="val 50000"/>
            </a:avLst>
          </a:prstGeom>
          <a:solidFill>
            <a:srgbClr val="FFFFFF"/>
          </a:solidFill>
          <a:ln w="9525">
            <a:solidFill>
              <a:srgbClr val="0000CC"/>
            </a:solidFill>
            <a:round/>
            <a:headEnd/>
            <a:tailEnd/>
          </a:ln>
          <a:extLst/>
        </p:spPr>
        <p:txBody>
          <a:bodyPr rot="10800000" wrap="none" anchor="ctr"/>
          <a:lstStyle/>
          <a:p>
            <a:endParaRPr lang="es-CR">
              <a:latin typeface="Comic Sans MS" pitchFamily="66" charset="0"/>
            </a:endParaRPr>
          </a:p>
        </p:txBody>
      </p:sp>
      <p:sp>
        <p:nvSpPr>
          <p:cNvPr id="22" name="AutoShape 4"/>
          <p:cNvSpPr>
            <a:spLocks/>
          </p:cNvSpPr>
          <p:nvPr/>
        </p:nvSpPr>
        <p:spPr bwMode="auto">
          <a:xfrm rot="16200000">
            <a:off x="5092114" y="3955881"/>
            <a:ext cx="331788" cy="1553634"/>
          </a:xfrm>
          <a:prstGeom prst="leftBrace">
            <a:avLst>
              <a:gd name="adj1" fmla="val 2292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wrap="none" anchor="ctr"/>
          <a:lstStyle/>
          <a:p>
            <a:endParaRPr lang="es-CR">
              <a:latin typeface="Comic Sans MS" pitchFamily="66" charset="0"/>
            </a:endParaRPr>
          </a:p>
        </p:txBody>
      </p:sp>
      <p:grpSp>
        <p:nvGrpSpPr>
          <p:cNvPr id="23" name="Grupo 22"/>
          <p:cNvGrpSpPr/>
          <p:nvPr/>
        </p:nvGrpSpPr>
        <p:grpSpPr>
          <a:xfrm>
            <a:off x="431215" y="5473847"/>
            <a:ext cx="8426586" cy="1263087"/>
            <a:chOff x="744537" y="3519326"/>
            <a:chExt cx="8170273" cy="2223017"/>
          </a:xfrm>
        </p:grpSpPr>
        <p:graphicFrame>
          <p:nvGraphicFramePr>
            <p:cNvPr id="24" name="Object 25"/>
            <p:cNvGraphicFramePr>
              <a:graphicFrameLocks noChangeAspect="1"/>
            </p:cNvGraphicFramePr>
            <p:nvPr>
              <p:extLst/>
            </p:nvPr>
          </p:nvGraphicFramePr>
          <p:xfrm>
            <a:off x="793379" y="4751451"/>
            <a:ext cx="4251325" cy="487363"/>
          </p:xfrm>
          <a:graphic>
            <a:graphicData uri="http://schemas.openxmlformats.org/presentationml/2006/ole">
              <mc:AlternateContent xmlns:mc="http://schemas.openxmlformats.org/markup-compatibility/2006">
                <mc:Choice xmlns:v="urn:schemas-microsoft-com:vml" Requires="v">
                  <p:oleObj spid="_x0000_s13537" name="Equation" r:id="rId13" imgW="2247900" imgH="254000" progId="Equation.3">
                    <p:embed/>
                  </p:oleObj>
                </mc:Choice>
                <mc:Fallback>
                  <p:oleObj name="Equation" r:id="rId13" imgW="2247900" imgH="254000" progId="Equation.3">
                    <p:embed/>
                    <p:pic>
                      <p:nvPicPr>
                        <p:cNvPr id="10248" name="Object 25"/>
                        <p:cNvPicPr>
                          <a:picLocks noChangeAspect="1" noChangeArrowheads="1"/>
                        </p:cNvPicPr>
                        <p:nvPr/>
                      </p:nvPicPr>
                      <p:blipFill>
                        <a:blip r:embed="rId14">
                          <a:lum bright="70000" contrast="-70000"/>
                          <a:extLst>
                            <a:ext uri="{28A0092B-C50C-407E-A947-70E740481C1C}">
                              <a14:useLocalDpi xmlns:a14="http://schemas.microsoft.com/office/drawing/2010/main" val="0"/>
                            </a:ext>
                          </a:extLst>
                        </a:blip>
                        <a:srcRect/>
                        <a:stretch>
                          <a:fillRect/>
                        </a:stretch>
                      </p:blipFill>
                      <p:spPr bwMode="auto">
                        <a:xfrm>
                          <a:off x="793379" y="4751451"/>
                          <a:ext cx="4251325"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Object 27"/>
            <p:cNvGraphicFramePr>
              <a:graphicFrameLocks noChangeAspect="1"/>
            </p:cNvGraphicFramePr>
            <p:nvPr>
              <p:extLst/>
            </p:nvPr>
          </p:nvGraphicFramePr>
          <p:xfrm>
            <a:off x="846138" y="3746500"/>
            <a:ext cx="4254500" cy="474663"/>
          </p:xfrm>
          <a:graphic>
            <a:graphicData uri="http://schemas.openxmlformats.org/presentationml/2006/ole">
              <mc:AlternateContent xmlns:mc="http://schemas.openxmlformats.org/markup-compatibility/2006">
                <mc:Choice xmlns:v="urn:schemas-microsoft-com:vml" Requires="v">
                  <p:oleObj spid="_x0000_s13538" name="Ecuación" r:id="rId15" imgW="2298600" imgH="253800" progId="Equation.3">
                    <p:embed/>
                  </p:oleObj>
                </mc:Choice>
                <mc:Fallback>
                  <p:oleObj name="Ecuación" r:id="rId15" imgW="2298600" imgH="253800" progId="Equation.3">
                    <p:embed/>
                    <p:pic>
                      <p:nvPicPr>
                        <p:cNvPr id="10249" name="Object 27"/>
                        <p:cNvPicPr>
                          <a:picLocks noChangeAspect="1" noChangeArrowheads="1"/>
                        </p:cNvPicPr>
                        <p:nvPr/>
                      </p:nvPicPr>
                      <p:blipFill>
                        <a:blip r:embed="rId16">
                          <a:lum bright="70000" contrast="-70000"/>
                          <a:extLst>
                            <a:ext uri="{28A0092B-C50C-407E-A947-70E740481C1C}">
                              <a14:useLocalDpi xmlns:a14="http://schemas.microsoft.com/office/drawing/2010/main" val="0"/>
                            </a:ext>
                          </a:extLst>
                        </a:blip>
                        <a:srcRect/>
                        <a:stretch>
                          <a:fillRect/>
                        </a:stretch>
                      </p:blipFill>
                      <p:spPr bwMode="auto">
                        <a:xfrm>
                          <a:off x="846138" y="3746500"/>
                          <a:ext cx="4254500" cy="474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23"/>
            <p:cNvGraphicFramePr>
              <a:graphicFrameLocks noChangeAspect="1"/>
            </p:cNvGraphicFramePr>
            <p:nvPr>
              <p:extLst/>
            </p:nvPr>
          </p:nvGraphicFramePr>
          <p:xfrm>
            <a:off x="744537" y="4261559"/>
            <a:ext cx="4630738" cy="450850"/>
          </p:xfrm>
          <a:graphic>
            <a:graphicData uri="http://schemas.openxmlformats.org/presentationml/2006/ole">
              <mc:AlternateContent xmlns:mc="http://schemas.openxmlformats.org/markup-compatibility/2006">
                <mc:Choice xmlns:v="urn:schemas-microsoft-com:vml" Requires="v">
                  <p:oleObj spid="_x0000_s13539" name="Equation" r:id="rId17" imgW="2501900" imgH="241300" progId="Equation.3">
                    <p:embed/>
                  </p:oleObj>
                </mc:Choice>
                <mc:Fallback>
                  <p:oleObj name="Equation" r:id="rId17" imgW="2501900" imgH="241300" progId="Equation.3">
                    <p:embed/>
                    <p:pic>
                      <p:nvPicPr>
                        <p:cNvPr id="10250" name="Object 2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4537" y="4261559"/>
                          <a:ext cx="4630738" cy="450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Object 24"/>
            <p:cNvGraphicFramePr>
              <a:graphicFrameLocks noChangeAspect="1"/>
            </p:cNvGraphicFramePr>
            <p:nvPr>
              <p:extLst/>
            </p:nvPr>
          </p:nvGraphicFramePr>
          <p:xfrm>
            <a:off x="806983" y="5254980"/>
            <a:ext cx="4684713" cy="487363"/>
          </p:xfrm>
          <a:graphic>
            <a:graphicData uri="http://schemas.openxmlformats.org/presentationml/2006/ole">
              <mc:AlternateContent xmlns:mc="http://schemas.openxmlformats.org/markup-compatibility/2006">
                <mc:Choice xmlns:v="urn:schemas-microsoft-com:vml" Requires="v">
                  <p:oleObj spid="_x0000_s13540" name="Equation" r:id="rId19" imgW="2476500" imgH="254000" progId="Equation.3">
                    <p:embed/>
                  </p:oleObj>
                </mc:Choice>
                <mc:Fallback>
                  <p:oleObj name="Equation" r:id="rId19" imgW="2476500" imgH="254000" progId="Equation.3">
                    <p:embed/>
                    <p:pic>
                      <p:nvPicPr>
                        <p:cNvPr id="10251" name="Object 2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06983" y="5254980"/>
                          <a:ext cx="4684713"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 name="Rectangle 3"/>
            <p:cNvSpPr>
              <a:spLocks noChangeArrowheads="1"/>
            </p:cNvSpPr>
            <p:nvPr/>
          </p:nvSpPr>
          <p:spPr bwMode="auto">
            <a:xfrm>
              <a:off x="5573123" y="3519326"/>
              <a:ext cx="3341687" cy="1800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80000"/>
                </a:lnSpc>
                <a:spcBef>
                  <a:spcPts val="1200"/>
                </a:spcBef>
                <a:spcAft>
                  <a:spcPct val="50000"/>
                </a:spcAft>
                <a:buClr>
                  <a:schemeClr val="accent1"/>
                </a:buClr>
                <a:buSzPct val="65000"/>
              </a:pPr>
              <a:r>
                <a:rPr lang="es-ES_tradnl" sz="1000" dirty="0">
                  <a:solidFill>
                    <a:srgbClr val="0000CC">
                      <a:alpha val="25000"/>
                    </a:srgbClr>
                  </a:solidFill>
                </a:rPr>
                <a:t>p: orden del polinomio </a:t>
              </a:r>
              <a:r>
                <a:rPr lang="es-ES_tradnl" sz="1000" dirty="0">
                  <a:solidFill>
                    <a:srgbClr val="0000CC">
                      <a:alpha val="25000"/>
                    </a:srgbClr>
                  </a:solidFill>
                  <a:latin typeface="Symbol" pitchFamily="18" charset="2"/>
                </a:rPr>
                <a:t>F</a:t>
              </a:r>
              <a:r>
                <a:rPr lang="es-ES_tradnl" sz="1000" dirty="0">
                  <a:solidFill>
                    <a:srgbClr val="0000CC">
                      <a:alpha val="25000"/>
                    </a:srgbClr>
                  </a:solidFill>
                </a:rPr>
                <a:t>(B)</a:t>
              </a:r>
            </a:p>
            <a:p>
              <a:pPr marL="342900" indent="-342900">
                <a:lnSpc>
                  <a:spcPct val="80000"/>
                </a:lnSpc>
                <a:spcBef>
                  <a:spcPts val="1200"/>
                </a:spcBef>
                <a:spcAft>
                  <a:spcPct val="50000"/>
                </a:spcAft>
                <a:buClr>
                  <a:schemeClr val="accent1"/>
                </a:buClr>
                <a:buSzPct val="65000"/>
              </a:pPr>
              <a:r>
                <a:rPr lang="es-ES_tradnl" sz="1000" dirty="0">
                  <a:solidFill>
                    <a:schemeClr val="accent1"/>
                  </a:solidFill>
                </a:rPr>
                <a:t>P: orden del polinomio </a:t>
              </a:r>
              <a:r>
                <a:rPr lang="es-ES_tradnl" sz="1000" dirty="0" err="1">
                  <a:solidFill>
                    <a:schemeClr val="accent1"/>
                  </a:solidFill>
                  <a:latin typeface="Symbol" pitchFamily="18" charset="2"/>
                </a:rPr>
                <a:t>F</a:t>
              </a:r>
              <a:r>
                <a:rPr lang="es-ES_tradnl" sz="1000" dirty="0" err="1">
                  <a:solidFill>
                    <a:schemeClr val="accent1"/>
                  </a:solidFill>
                </a:rPr>
                <a:t>s</a:t>
              </a:r>
              <a:r>
                <a:rPr lang="es-ES_tradnl" sz="1000" dirty="0">
                  <a:solidFill>
                    <a:schemeClr val="accent1"/>
                  </a:solidFill>
                </a:rPr>
                <a:t>(B)</a:t>
              </a:r>
            </a:p>
            <a:p>
              <a:pPr marL="342900" indent="-342900">
                <a:lnSpc>
                  <a:spcPct val="80000"/>
                </a:lnSpc>
                <a:spcBef>
                  <a:spcPts val="1200"/>
                </a:spcBef>
                <a:spcAft>
                  <a:spcPct val="50000"/>
                </a:spcAft>
                <a:buClr>
                  <a:schemeClr val="accent1"/>
                </a:buClr>
                <a:buSzPct val="65000"/>
              </a:pPr>
              <a:r>
                <a:rPr lang="es-ES_tradnl" sz="1000" dirty="0">
                  <a:solidFill>
                    <a:srgbClr val="0000CC">
                      <a:alpha val="25000"/>
                    </a:srgbClr>
                  </a:solidFill>
                </a:rPr>
                <a:t>q: orden del polinomio </a:t>
              </a:r>
              <a:r>
                <a:rPr lang="es-ES_tradnl" sz="1000" dirty="0">
                  <a:solidFill>
                    <a:srgbClr val="0000CC">
                      <a:alpha val="25000"/>
                    </a:srgbClr>
                  </a:solidFill>
                  <a:latin typeface="Symbol" pitchFamily="18" charset="2"/>
                </a:rPr>
                <a:t>Q</a:t>
              </a:r>
              <a:r>
                <a:rPr lang="es-ES_tradnl" sz="1000" dirty="0">
                  <a:solidFill>
                    <a:srgbClr val="0000CC">
                      <a:alpha val="25000"/>
                    </a:srgbClr>
                  </a:solidFill>
                </a:rPr>
                <a:t>(B) </a:t>
              </a:r>
            </a:p>
            <a:p>
              <a:pPr marL="342900" indent="-342900">
                <a:lnSpc>
                  <a:spcPct val="80000"/>
                </a:lnSpc>
                <a:spcBef>
                  <a:spcPts val="1200"/>
                </a:spcBef>
                <a:spcAft>
                  <a:spcPct val="50000"/>
                </a:spcAft>
                <a:buClr>
                  <a:schemeClr val="accent1"/>
                </a:buClr>
                <a:buSzPct val="65000"/>
              </a:pPr>
              <a:r>
                <a:rPr lang="es-ES_tradnl" sz="1000" dirty="0">
                  <a:solidFill>
                    <a:schemeClr val="accent1"/>
                  </a:solidFill>
                </a:rPr>
                <a:t>Q: orden del polinomio </a:t>
              </a:r>
              <a:r>
                <a:rPr lang="es-ES_tradnl" sz="1000" dirty="0" err="1">
                  <a:solidFill>
                    <a:schemeClr val="accent1"/>
                  </a:solidFill>
                  <a:latin typeface="Symbol" pitchFamily="18" charset="2"/>
                </a:rPr>
                <a:t>Q</a:t>
              </a:r>
              <a:r>
                <a:rPr lang="es-ES_tradnl" sz="1000" dirty="0" err="1">
                  <a:solidFill>
                    <a:schemeClr val="accent1"/>
                  </a:solidFill>
                </a:rPr>
                <a:t>s</a:t>
              </a:r>
              <a:r>
                <a:rPr lang="es-ES_tradnl" sz="1000" dirty="0">
                  <a:solidFill>
                    <a:schemeClr val="accent1"/>
                  </a:solidFill>
                </a:rPr>
                <a:t>(B) </a:t>
              </a:r>
            </a:p>
          </p:txBody>
        </p:sp>
      </p:grpSp>
    </p:spTree>
    <p:extLst>
      <p:ext uri="{BB962C8B-B14F-4D97-AF65-F5344CB8AC3E}">
        <p14:creationId xmlns:p14="http://schemas.microsoft.com/office/powerpoint/2010/main" val="4266094050"/>
      </p:ext>
    </p:extLst>
  </p:cSld>
  <p:clrMapOvr>
    <a:masterClrMapping/>
  </p:clrMapOvr>
  <p:transition spd="slow">
    <p:wip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0" y="840889"/>
                <a:ext cx="12192000" cy="6017111"/>
              </a:xfrm>
            </p:spPr>
            <p:txBody>
              <a:bodyPr>
                <a:normAutofit/>
              </a:bodyPr>
              <a:lstStyle/>
              <a:p>
                <a:pPr marL="0" indent="0">
                  <a:buNone/>
                </a:pPr>
                <a:r>
                  <a:rPr lang="es-CR" sz="2000" dirty="0"/>
                  <a:t>Por lo tanto, podemos resumir el modelo ARIMA no estacional como estacional de la siguiente forma:</a:t>
                </a:r>
              </a:p>
              <a:p>
                <a:pPr marL="0" indent="0">
                  <a:buNone/>
                </a:pPr>
                <a:endParaRPr lang="es-CR" sz="2000" dirty="0"/>
              </a:p>
              <a:p>
                <a:pPr marL="0" indent="0">
                  <a:buNone/>
                </a:pPr>
                <a:endParaRPr lang="es-CR" sz="2000" dirty="0"/>
              </a:p>
              <a:p>
                <a:pPr marL="0" indent="0">
                  <a:buNone/>
                </a:pPr>
                <a:endParaRPr lang="es-CR" sz="2000" dirty="0"/>
              </a:p>
              <a:p>
                <a:pPr marL="0" indent="0">
                  <a:buNone/>
                </a:pPr>
                <a:endParaRPr lang="es-CR" sz="2000" dirty="0"/>
              </a:p>
              <a:p>
                <a:pPr marL="0" indent="0">
                  <a:buNone/>
                </a:pPr>
                <a:endParaRPr lang="es-CR" sz="2000" dirty="0"/>
              </a:p>
              <a:p>
                <a:pPr marL="0" indent="0">
                  <a:buNone/>
                </a:pPr>
                <a:endParaRPr lang="es-CR" sz="2000" dirty="0"/>
              </a:p>
              <a:p>
                <a:pPr marL="0" indent="0">
                  <a:buNone/>
                </a:pPr>
                <a:endParaRPr lang="es-CR" sz="2000" dirty="0"/>
              </a:p>
              <a:p>
                <a:pPr marL="0" indent="0">
                  <a:buNone/>
                </a:pPr>
                <a:endParaRPr lang="es-CR" sz="2000" dirty="0"/>
              </a:p>
              <a:p>
                <a:pPr marL="0" indent="0">
                  <a:buNone/>
                </a:pPr>
                <a:endParaRPr lang="es-CR" sz="2000" dirty="0"/>
              </a:p>
              <a:p>
                <a:pPr marL="0" indent="0">
                  <a:buNone/>
                </a:pPr>
                <a:endParaRPr lang="es-CR" sz="2000" dirty="0"/>
              </a:p>
              <a:p>
                <a:pPr marL="0" indent="0">
                  <a:buNone/>
                </a:pPr>
                <a:endParaRPr lang="es-CR" sz="2000" dirty="0"/>
              </a:p>
              <a:p>
                <a:pPr marL="0" indent="0" algn="just">
                  <a:buNone/>
                </a:pPr>
                <a:r>
                  <a:rPr lang="es-CR" sz="2000" dirty="0"/>
                  <a:t>Nótese que en el fondo la diferencia está en cómo en el proceso de estimación se van ajustar coeficientes </a:t>
                </a:r>
                <a14:m>
                  <m:oMath xmlns:m="http://schemas.openxmlformats.org/officeDocument/2006/math">
                    <m:r>
                      <a:rPr lang="es-CR" sz="2000" i="1" dirty="0" smtClean="0">
                        <a:latin typeface="Cambria Math" panose="02040503050406030204" pitchFamily="18" charset="0"/>
                      </a:rPr>
                      <m:t>𝐴𝑅</m:t>
                    </m:r>
                  </m:oMath>
                </a14:m>
                <a:r>
                  <a:rPr lang="es-CR" sz="2000" dirty="0"/>
                  <a:t> o </a:t>
                </a:r>
                <a14:m>
                  <m:oMath xmlns:m="http://schemas.openxmlformats.org/officeDocument/2006/math">
                    <m:r>
                      <a:rPr lang="es-CR" sz="2000" i="1" dirty="0" smtClean="0">
                        <a:latin typeface="Cambria Math" panose="02040503050406030204" pitchFamily="18" charset="0"/>
                      </a:rPr>
                      <m:t>𝑀𝐴</m:t>
                    </m:r>
                  </m:oMath>
                </a14:m>
                <a:r>
                  <a:rPr lang="es-CR" sz="2000" dirty="0"/>
                  <a:t> para la periodicidad </a:t>
                </a:r>
                <a14:m>
                  <m:oMath xmlns:m="http://schemas.openxmlformats.org/officeDocument/2006/math">
                    <m:r>
                      <a:rPr lang="es-CR" sz="2000" i="1" dirty="0" smtClean="0">
                        <a:latin typeface="Cambria Math" panose="02040503050406030204" pitchFamily="18" charset="0"/>
                      </a:rPr>
                      <m:t>𝑆</m:t>
                    </m:r>
                  </m:oMath>
                </a14:m>
                <a:r>
                  <a:rPr lang="es-CR" sz="2000" dirty="0"/>
                  <a:t>.  Con respecto al proceso de identificación, utilizamos el </a:t>
                </a:r>
                <a:r>
                  <a:rPr lang="es-CR" sz="2000" dirty="0" err="1"/>
                  <a:t>autocorrelograma</a:t>
                </a:r>
                <a:r>
                  <a:rPr lang="es-CR" sz="2000" dirty="0"/>
                  <a:t> en una serie estacionaria </a:t>
                </a:r>
                <a14:m>
                  <m:oMath xmlns:m="http://schemas.openxmlformats.org/officeDocument/2006/math">
                    <m:sSub>
                      <m:sSubPr>
                        <m:ctrlPr>
                          <a:rPr lang="es-CR" sz="2000" b="0" i="1" smtClean="0">
                            <a:latin typeface="Cambria Math"/>
                          </a:rPr>
                        </m:ctrlPr>
                      </m:sSubPr>
                      <m:e>
                        <m:r>
                          <a:rPr lang="es-CR" sz="2000" b="0" i="1" smtClean="0">
                            <a:latin typeface="Cambria Math" panose="02040503050406030204" pitchFamily="18" charset="0"/>
                          </a:rPr>
                          <m:t>𝑥</m:t>
                        </m:r>
                      </m:e>
                      <m:sub>
                        <m:r>
                          <a:rPr lang="es-CR" sz="2000" b="0" i="1" smtClean="0">
                            <a:latin typeface="Cambria Math" panose="02040503050406030204" pitchFamily="18" charset="0"/>
                          </a:rPr>
                          <m:t>𝑡</m:t>
                        </m:r>
                      </m:sub>
                    </m:sSub>
                  </m:oMath>
                </a14:m>
                <a:r>
                  <a:rPr lang="es-CR" sz="2000" dirty="0"/>
                  <a:t>, pero la identificación de la parte estacional se hace observando los rezagos de orden </a:t>
                </a:r>
                <a14:m>
                  <m:oMath xmlns:m="http://schemas.openxmlformats.org/officeDocument/2006/math">
                    <m:r>
                      <a:rPr lang="es-CR" sz="2000" i="1" dirty="0">
                        <a:latin typeface="Cambria Math" panose="02040503050406030204" pitchFamily="18" charset="0"/>
                      </a:rPr>
                      <m:t>𝑆</m:t>
                    </m:r>
                  </m:oMath>
                </a14:m>
                <a:r>
                  <a:rPr lang="es-CR" sz="2000" dirty="0"/>
                  <a:t>, </a:t>
                </a:r>
                <a14:m>
                  <m:oMath xmlns:m="http://schemas.openxmlformats.org/officeDocument/2006/math">
                    <m:sSub>
                      <m:sSubPr>
                        <m:ctrlPr>
                          <a:rPr lang="es-CR" sz="2000" b="0" i="1" dirty="0" smtClean="0">
                            <a:latin typeface="Cambria Math"/>
                          </a:rPr>
                        </m:ctrlPr>
                      </m:sSubPr>
                      <m:e>
                        <m:r>
                          <a:rPr lang="es-CR" sz="2000" i="1" dirty="0" smtClean="0">
                            <a:latin typeface="Cambria Math" panose="02040503050406030204" pitchFamily="18" charset="0"/>
                          </a:rPr>
                          <m:t>𝑆</m:t>
                        </m:r>
                      </m:e>
                      <m:sub>
                        <m:r>
                          <a:rPr lang="es-CR" sz="2000" b="0" i="1" dirty="0" smtClean="0">
                            <a:latin typeface="Cambria Math" panose="02040503050406030204" pitchFamily="18" charset="0"/>
                          </a:rPr>
                          <m:t>2</m:t>
                        </m:r>
                      </m:sub>
                    </m:sSub>
                  </m:oMath>
                </a14:m>
                <a:r>
                  <a:rPr lang="es-CR" sz="2000" dirty="0"/>
                  <a:t>, </a:t>
                </a:r>
                <a14:m>
                  <m:oMath xmlns:m="http://schemas.openxmlformats.org/officeDocument/2006/math">
                    <m:sSub>
                      <m:sSubPr>
                        <m:ctrlPr>
                          <a:rPr lang="es-CR" sz="2000" i="1" dirty="0">
                            <a:latin typeface="Cambria Math"/>
                          </a:rPr>
                        </m:ctrlPr>
                      </m:sSubPr>
                      <m:e>
                        <m:r>
                          <a:rPr lang="es-CR" sz="2000" i="1" dirty="0">
                            <a:latin typeface="Cambria Math" panose="02040503050406030204" pitchFamily="18" charset="0"/>
                          </a:rPr>
                          <m:t>𝑆</m:t>
                        </m:r>
                      </m:e>
                      <m:sub>
                        <m:r>
                          <a:rPr lang="es-CR" sz="2000" b="0" i="1" dirty="0" smtClean="0">
                            <a:latin typeface="Cambria Math" panose="02040503050406030204" pitchFamily="18" charset="0"/>
                          </a:rPr>
                          <m:t>3</m:t>
                        </m:r>
                      </m:sub>
                    </m:sSub>
                  </m:oMath>
                </a14:m>
                <a:r>
                  <a:rPr lang="es-CR" sz="2000" dirty="0"/>
                  <a:t>,…, etc.</a:t>
                </a:r>
              </a:p>
              <a:p>
                <a:pPr marL="0" indent="0">
                  <a:buNone/>
                </a:pPr>
                <a:endParaRPr lang="es-CR" sz="2000" dirty="0"/>
              </a:p>
              <a:p>
                <a:pPr marL="0" indent="0">
                  <a:buNone/>
                </a:pPr>
                <a:endParaRPr lang="es-CR" sz="20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0" y="840889"/>
                <a:ext cx="12192000" cy="6017111"/>
              </a:xfrm>
              <a:blipFill>
                <a:blip r:embed="rId2"/>
                <a:stretch>
                  <a:fillRect l="-500" t="-1114" r="-500" b="-1621"/>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4" name="Título 1"/>
              <p:cNvSpPr txBox="1">
                <a:spLocks/>
              </p:cNvSpPr>
              <p:nvPr/>
            </p:nvSpPr>
            <p:spPr>
              <a:xfrm>
                <a:off x="0" y="0"/>
                <a:ext cx="12192000" cy="7297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Los modelos </a:t>
                </a:r>
                <a14:m>
                  <m:oMath xmlns:m="http://schemas.openxmlformats.org/officeDocument/2006/math">
                    <m:r>
                      <a:rPr lang="es-CR" b="0" i="1" dirty="0" smtClean="0">
                        <a:latin typeface="Cambria Math" panose="02040503050406030204" pitchFamily="18" charset="0"/>
                      </a:rPr>
                      <m:t>𝐴𝑅𝐼𝑀𝐴</m:t>
                    </m:r>
                    <m:d>
                      <m:dPr>
                        <m:ctrlPr>
                          <a:rPr lang="es-CR" i="1" dirty="0" smtClean="0">
                            <a:latin typeface="Cambria Math"/>
                          </a:rPr>
                        </m:ctrlPr>
                      </m:dPr>
                      <m:e>
                        <m:r>
                          <a:rPr lang="es-CR" b="0" i="1" dirty="0" err="1" smtClean="0">
                            <a:latin typeface="Cambria Math" panose="02040503050406030204" pitchFamily="18" charset="0"/>
                          </a:rPr>
                          <m:t>𝑝</m:t>
                        </m:r>
                        <m:r>
                          <a:rPr lang="es-CR" b="0" i="1" dirty="0" err="1" smtClean="0">
                            <a:latin typeface="Cambria Math" panose="02040503050406030204" pitchFamily="18" charset="0"/>
                          </a:rPr>
                          <m:t>,</m:t>
                        </m:r>
                        <m:r>
                          <a:rPr lang="es-CR" b="0" i="1" dirty="0" err="1" smtClean="0">
                            <a:latin typeface="Cambria Math" panose="02040503050406030204" pitchFamily="18" charset="0"/>
                          </a:rPr>
                          <m:t>𝑑</m:t>
                        </m:r>
                        <m:r>
                          <a:rPr lang="es-CR" b="0" i="1" dirty="0" err="1" smtClean="0">
                            <a:latin typeface="Cambria Math" panose="02040503050406030204" pitchFamily="18" charset="0"/>
                          </a:rPr>
                          <m:t>,</m:t>
                        </m:r>
                        <m:r>
                          <a:rPr lang="es-CR" b="0" i="1" dirty="0" err="1" smtClean="0">
                            <a:latin typeface="Cambria Math" panose="02040503050406030204" pitchFamily="18" charset="0"/>
                          </a:rPr>
                          <m:t>𝑞</m:t>
                        </m:r>
                      </m:e>
                    </m:d>
                    <m:sSub>
                      <m:sSubPr>
                        <m:ctrlPr>
                          <a:rPr lang="es-CR" i="1" dirty="0" smtClean="0">
                            <a:latin typeface="Cambria Math"/>
                          </a:rPr>
                        </m:ctrlPr>
                      </m:sSubPr>
                      <m:e>
                        <m:d>
                          <m:dPr>
                            <m:ctrlPr>
                              <a:rPr lang="es-CR" i="1" dirty="0" smtClean="0">
                                <a:latin typeface="Cambria Math"/>
                              </a:rPr>
                            </m:ctrlPr>
                          </m:dPr>
                          <m:e>
                            <m:r>
                              <a:rPr lang="es-CR" b="0" i="1" dirty="0" smtClean="0">
                                <a:latin typeface="Cambria Math" panose="02040503050406030204" pitchFamily="18" charset="0"/>
                              </a:rPr>
                              <m:t>𝑃</m:t>
                            </m:r>
                            <m:r>
                              <a:rPr lang="es-CR" b="0" i="1" dirty="0" smtClean="0">
                                <a:latin typeface="Cambria Math" panose="02040503050406030204" pitchFamily="18" charset="0"/>
                              </a:rPr>
                              <m:t>,</m:t>
                            </m:r>
                            <m:r>
                              <a:rPr lang="es-CR" b="0" i="1" dirty="0" smtClean="0">
                                <a:latin typeface="Cambria Math" panose="02040503050406030204" pitchFamily="18" charset="0"/>
                              </a:rPr>
                              <m:t>𝐷</m:t>
                            </m:r>
                            <m:r>
                              <a:rPr lang="es-CR" b="0" i="1" dirty="0" smtClean="0">
                                <a:latin typeface="Cambria Math" panose="02040503050406030204" pitchFamily="18" charset="0"/>
                              </a:rPr>
                              <m:t>,</m:t>
                            </m:r>
                            <m:r>
                              <a:rPr lang="es-CR" b="0" i="1" dirty="0" smtClean="0">
                                <a:latin typeface="Cambria Math" panose="02040503050406030204" pitchFamily="18" charset="0"/>
                              </a:rPr>
                              <m:t>𝑄</m:t>
                            </m:r>
                          </m:e>
                        </m:d>
                      </m:e>
                      <m:sub>
                        <m:r>
                          <a:rPr lang="es-CR" b="0" i="1" dirty="0" smtClean="0">
                            <a:latin typeface="Cambria Math" panose="02040503050406030204" pitchFamily="18" charset="0"/>
                          </a:rPr>
                          <m:t>𝑠</m:t>
                        </m:r>
                      </m:sub>
                    </m:sSub>
                  </m:oMath>
                </a14:m>
                <a:endParaRPr lang="es-CR" i="1" dirty="0"/>
              </a:p>
            </p:txBody>
          </p:sp>
        </mc:Choice>
        <mc:Fallback xmlns="">
          <p:sp>
            <p:nvSpPr>
              <p:cNvPr id="4" name="Título 1"/>
              <p:cNvSpPr txBox="1">
                <a:spLocks noRot="1" noChangeAspect="1" noMove="1" noResize="1" noEditPoints="1" noAdjustHandles="1" noChangeArrowheads="1" noChangeShapeType="1" noTextEdit="1"/>
              </p:cNvSpPr>
              <p:nvPr/>
            </p:nvSpPr>
            <p:spPr>
              <a:xfrm>
                <a:off x="0" y="0"/>
                <a:ext cx="12192000" cy="729762"/>
              </a:xfrm>
              <a:prstGeom prst="rect">
                <a:avLst/>
              </a:prstGeom>
              <a:blipFill>
                <a:blip r:embed="rId3"/>
                <a:stretch>
                  <a:fillRect t="-24167" b="-37500"/>
                </a:stretch>
              </a:blipFill>
            </p:spPr>
            <p:txBody>
              <a:bodyPr/>
              <a:lstStyle/>
              <a:p>
                <a:r>
                  <a:rPr lang="es-CR">
                    <a:noFill/>
                  </a:rPr>
                  <a:t> </a:t>
                </a:r>
              </a:p>
            </p:txBody>
          </p:sp>
        </mc:Fallback>
      </mc:AlternateContent>
      <p:sp>
        <p:nvSpPr>
          <p:cNvPr id="5" name="Rectangle 2"/>
          <p:cNvSpPr>
            <a:spLocks noGrp="1" noChangeArrowheads="1"/>
          </p:cNvSpPr>
          <p:nvPr>
            <p:ph type="title" idx="4294967295"/>
          </p:nvPr>
        </p:nvSpPr>
        <p:spPr>
          <a:xfrm>
            <a:off x="3593124" y="1383934"/>
            <a:ext cx="6000751" cy="1547813"/>
          </a:xfrm>
        </p:spPr>
        <p:txBody>
          <a:bodyPr anchor="ctr">
            <a:normAutofit/>
          </a:bodyPr>
          <a:lstStyle/>
          <a:p>
            <a:pPr eaLnBrk="1" hangingPunct="1">
              <a:defRPr/>
            </a:pPr>
            <a:r>
              <a:rPr lang="es-ES_tradnl" sz="3500" dirty="0">
                <a:effectLst>
                  <a:outerShdw blurRad="38100" dist="38100" dir="2700000" algn="tl">
                    <a:srgbClr val="C0C0C0"/>
                  </a:outerShdw>
                </a:effectLst>
              </a:rPr>
              <a:t>ARIMA (</a:t>
            </a:r>
            <a:r>
              <a:rPr lang="es-ES_tradnl" sz="3500" dirty="0" err="1">
                <a:solidFill>
                  <a:srgbClr val="0000CC"/>
                </a:solidFill>
                <a:effectLst>
                  <a:outerShdw blurRad="38100" dist="38100" dir="2700000" algn="tl">
                    <a:srgbClr val="C0C0C0"/>
                  </a:outerShdw>
                </a:effectLst>
              </a:rPr>
              <a:t>p,d,q</a:t>
            </a:r>
            <a:r>
              <a:rPr lang="es-ES_tradnl" sz="3500" dirty="0">
                <a:effectLst>
                  <a:outerShdw blurRad="38100" dist="38100" dir="2700000" algn="tl">
                    <a:srgbClr val="C0C0C0"/>
                  </a:outerShdw>
                </a:effectLst>
              </a:rPr>
              <a:t>)  (</a:t>
            </a:r>
            <a:r>
              <a:rPr lang="es-ES_tradnl" sz="3500" dirty="0">
                <a:solidFill>
                  <a:schemeClr val="bg2"/>
                </a:solidFill>
                <a:effectLst>
                  <a:outerShdw blurRad="38100" dist="38100" dir="2700000" algn="tl">
                    <a:srgbClr val="C0C0C0"/>
                  </a:outerShdw>
                </a:effectLst>
              </a:rPr>
              <a:t>P,D,Q</a:t>
            </a:r>
            <a:r>
              <a:rPr lang="es-ES_tradnl" sz="3500" dirty="0">
                <a:effectLst>
                  <a:outerShdw blurRad="38100" dist="38100" dir="2700000" algn="tl">
                    <a:srgbClr val="C0C0C0"/>
                  </a:outerShdw>
                </a:effectLst>
              </a:rPr>
              <a:t>)</a:t>
            </a:r>
            <a:r>
              <a:rPr lang="es-ES_tradnl" sz="3500" baseline="-25000" dirty="0">
                <a:effectLst>
                  <a:outerShdw blurRad="38100" dist="38100" dir="2700000" algn="tl">
                    <a:srgbClr val="C0C0C0"/>
                  </a:outerShdw>
                </a:effectLst>
              </a:rPr>
              <a:t>s</a:t>
            </a:r>
          </a:p>
        </p:txBody>
      </p:sp>
      <p:sp>
        <p:nvSpPr>
          <p:cNvPr id="6" name="Rectangle 3"/>
          <p:cNvSpPr txBox="1">
            <a:spLocks noChangeArrowheads="1"/>
          </p:cNvSpPr>
          <p:nvPr/>
        </p:nvSpPr>
        <p:spPr>
          <a:xfrm>
            <a:off x="2354874" y="3812808"/>
            <a:ext cx="4762500" cy="15113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spcAft>
                <a:spcPct val="50000"/>
              </a:spcAft>
              <a:buFontTx/>
              <a:buNone/>
            </a:pPr>
            <a:r>
              <a:rPr lang="es-ES_tradnl" sz="2100" dirty="0" err="1"/>
              <a:t>p,P</a:t>
            </a:r>
            <a:r>
              <a:rPr lang="es-ES_tradnl" sz="2100" dirty="0"/>
              <a:t>: # parámetros </a:t>
            </a:r>
            <a:r>
              <a:rPr lang="es-ES_tradnl" sz="2100" b="1" dirty="0">
                <a:solidFill>
                  <a:schemeClr val="hlink"/>
                </a:solidFill>
              </a:rPr>
              <a:t>AR</a:t>
            </a:r>
          </a:p>
          <a:p>
            <a:pPr>
              <a:lnSpc>
                <a:spcPct val="80000"/>
              </a:lnSpc>
              <a:spcAft>
                <a:spcPct val="50000"/>
              </a:spcAft>
              <a:buFontTx/>
              <a:buNone/>
            </a:pPr>
            <a:r>
              <a:rPr lang="es-ES_tradnl" sz="2100" dirty="0" err="1"/>
              <a:t>d,D</a:t>
            </a:r>
            <a:r>
              <a:rPr lang="es-ES_tradnl" sz="2100" dirty="0"/>
              <a:t>: # de diferenciaciones  </a:t>
            </a:r>
            <a:r>
              <a:rPr lang="es-ES_tradnl" sz="2100" b="1" dirty="0">
                <a:solidFill>
                  <a:schemeClr val="hlink"/>
                </a:solidFill>
              </a:rPr>
              <a:t>I</a:t>
            </a:r>
          </a:p>
          <a:p>
            <a:pPr>
              <a:lnSpc>
                <a:spcPct val="80000"/>
              </a:lnSpc>
              <a:spcAft>
                <a:spcPct val="50000"/>
              </a:spcAft>
              <a:buFontTx/>
              <a:buNone/>
            </a:pPr>
            <a:r>
              <a:rPr lang="es-ES_tradnl" sz="2100" dirty="0" err="1"/>
              <a:t>q,Q</a:t>
            </a:r>
            <a:r>
              <a:rPr lang="es-ES_tradnl" sz="2100" dirty="0"/>
              <a:t>: # parámetros </a:t>
            </a:r>
            <a:r>
              <a:rPr lang="es-ES_tradnl" sz="2100" b="1" dirty="0">
                <a:solidFill>
                  <a:schemeClr val="hlink"/>
                </a:solidFill>
              </a:rPr>
              <a:t>MA</a:t>
            </a:r>
          </a:p>
          <a:p>
            <a:pPr>
              <a:lnSpc>
                <a:spcPct val="80000"/>
              </a:lnSpc>
              <a:spcAft>
                <a:spcPct val="50000"/>
              </a:spcAft>
              <a:buFontTx/>
              <a:buNone/>
            </a:pPr>
            <a:endParaRPr lang="es-ES_tradnl" sz="2100" b="1" dirty="0">
              <a:solidFill>
                <a:schemeClr val="hlink"/>
              </a:solidFill>
            </a:endParaRPr>
          </a:p>
        </p:txBody>
      </p:sp>
      <p:sp>
        <p:nvSpPr>
          <p:cNvPr id="7" name="AutoShape 4"/>
          <p:cNvSpPr>
            <a:spLocks/>
          </p:cNvSpPr>
          <p:nvPr/>
        </p:nvSpPr>
        <p:spPr bwMode="auto">
          <a:xfrm rot="-5400000">
            <a:off x="5417306" y="1992090"/>
            <a:ext cx="431800" cy="1330037"/>
          </a:xfrm>
          <a:prstGeom prst="leftBrace">
            <a:avLst>
              <a:gd name="adj1" fmla="val 3195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CR">
              <a:latin typeface="Comic Sans MS" pitchFamily="66" charset="0"/>
            </a:endParaRPr>
          </a:p>
        </p:txBody>
      </p:sp>
      <p:sp>
        <p:nvSpPr>
          <p:cNvPr id="8" name="Text Box 6"/>
          <p:cNvSpPr txBox="1">
            <a:spLocks noChangeArrowheads="1"/>
          </p:cNvSpPr>
          <p:nvPr/>
        </p:nvSpPr>
        <p:spPr bwMode="auto">
          <a:xfrm>
            <a:off x="4764963" y="2912192"/>
            <a:ext cx="604943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s-ES_tradnl" dirty="0">
                <a:solidFill>
                  <a:srgbClr val="0000CC"/>
                </a:solidFill>
                <a:latin typeface="Comic Sans MS" pitchFamily="66" charset="0"/>
              </a:rPr>
              <a:t>Parte regular     </a:t>
            </a:r>
            <a:r>
              <a:rPr lang="es-ES_tradnl" dirty="0">
                <a:latin typeface="Comic Sans MS" pitchFamily="66" charset="0"/>
              </a:rPr>
              <a:t> </a:t>
            </a:r>
            <a:r>
              <a:rPr lang="es-ES_tradnl" dirty="0">
                <a:solidFill>
                  <a:schemeClr val="bg2"/>
                </a:solidFill>
                <a:latin typeface="Comic Sans MS" pitchFamily="66" charset="0"/>
              </a:rPr>
              <a:t>parte</a:t>
            </a:r>
            <a:br>
              <a:rPr lang="es-ES_tradnl" dirty="0">
                <a:solidFill>
                  <a:schemeClr val="bg2"/>
                </a:solidFill>
                <a:latin typeface="Comic Sans MS" pitchFamily="66" charset="0"/>
              </a:rPr>
            </a:br>
            <a:r>
              <a:rPr lang="es-ES_tradnl" dirty="0">
                <a:solidFill>
                  <a:srgbClr val="0000CC"/>
                </a:solidFill>
                <a:latin typeface="Comic Sans MS" pitchFamily="66" charset="0"/>
              </a:rPr>
              <a:t>o tendencia </a:t>
            </a:r>
            <a:r>
              <a:rPr lang="es-ES_tradnl" dirty="0">
                <a:solidFill>
                  <a:schemeClr val="bg2"/>
                </a:solidFill>
                <a:latin typeface="Comic Sans MS" pitchFamily="66" charset="0"/>
              </a:rPr>
              <a:t>     estacional</a:t>
            </a:r>
          </a:p>
        </p:txBody>
      </p:sp>
      <p:grpSp>
        <p:nvGrpSpPr>
          <p:cNvPr id="9" name="Group 15"/>
          <p:cNvGrpSpPr>
            <a:grpSpLocks/>
          </p:cNvGrpSpPr>
          <p:nvPr/>
        </p:nvGrpSpPr>
        <p:grpSpPr bwMode="auto">
          <a:xfrm>
            <a:off x="5942816" y="3821398"/>
            <a:ext cx="4152900" cy="1368425"/>
            <a:chOff x="3107" y="1933"/>
            <a:chExt cx="1962" cy="862"/>
          </a:xfrm>
        </p:grpSpPr>
        <p:sp>
          <p:nvSpPr>
            <p:cNvPr id="10" name="AutoShape 7"/>
            <p:cNvSpPr>
              <a:spLocks/>
            </p:cNvSpPr>
            <p:nvPr/>
          </p:nvSpPr>
          <p:spPr bwMode="auto">
            <a:xfrm>
              <a:off x="3107" y="1933"/>
              <a:ext cx="408" cy="862"/>
            </a:xfrm>
            <a:prstGeom prst="rightBrace">
              <a:avLst>
                <a:gd name="adj1" fmla="val 17606"/>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CR">
                <a:latin typeface="Comic Sans MS" pitchFamily="66" charset="0"/>
              </a:endParaRPr>
            </a:p>
          </p:txBody>
        </p:sp>
        <p:sp>
          <p:nvSpPr>
            <p:cNvPr id="11" name="Text Box 8"/>
            <p:cNvSpPr txBox="1">
              <a:spLocks noChangeArrowheads="1"/>
            </p:cNvSpPr>
            <p:nvPr/>
          </p:nvSpPr>
          <p:spPr bwMode="auto">
            <a:xfrm>
              <a:off x="3617" y="2223"/>
              <a:ext cx="145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pPr>
              <a:r>
                <a:rPr lang="es-ES_tradnl" dirty="0">
                  <a:latin typeface="Comic Sans MS" pitchFamily="66" charset="0"/>
                </a:rPr>
                <a:t>Regulares o estacionales</a:t>
              </a:r>
            </a:p>
          </p:txBody>
        </p:sp>
      </p:grpSp>
      <p:sp>
        <p:nvSpPr>
          <p:cNvPr id="12" name="AutoShape 4"/>
          <p:cNvSpPr>
            <a:spLocks/>
          </p:cNvSpPr>
          <p:nvPr/>
        </p:nvSpPr>
        <p:spPr bwMode="auto">
          <a:xfrm rot="-5400000">
            <a:off x="6806419" y="2039356"/>
            <a:ext cx="431800" cy="1286162"/>
          </a:xfrm>
          <a:prstGeom prst="leftBrace">
            <a:avLst>
              <a:gd name="adj1" fmla="val 3195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CR">
              <a:latin typeface="Comic Sans MS" pitchFamily="66" charset="0"/>
            </a:endParaRPr>
          </a:p>
        </p:txBody>
      </p:sp>
    </p:spTree>
    <p:extLst>
      <p:ext uri="{BB962C8B-B14F-4D97-AF65-F5344CB8AC3E}">
        <p14:creationId xmlns:p14="http://schemas.microsoft.com/office/powerpoint/2010/main" val="4222829474"/>
      </p:ext>
    </p:extLst>
  </p:cSld>
  <p:clrMapOvr>
    <a:masterClrMapping/>
  </p:clrMapOvr>
  <p:transition spd="slow">
    <p:wip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0" y="1051902"/>
            <a:ext cx="12192000" cy="4351338"/>
          </a:xfrm>
        </p:spPr>
        <p:txBody>
          <a:bodyPr>
            <a:normAutofit/>
          </a:bodyPr>
          <a:lstStyle/>
          <a:p>
            <a:pPr marL="0" indent="0">
              <a:buNone/>
            </a:pPr>
            <a:r>
              <a:rPr lang="es-CR" sz="2000" dirty="0"/>
              <a:t>De forma análoga, podemos tener la siguiente tabla en la identificación de la parte estacional del proceso ARIMA (la otra tabla la obtuve del curso de ARIMA del datacamp.com):</a:t>
            </a:r>
          </a:p>
        </p:txBody>
      </p:sp>
      <mc:AlternateContent xmlns:mc="http://schemas.openxmlformats.org/markup-compatibility/2006" xmlns:a14="http://schemas.microsoft.com/office/drawing/2010/main">
        <mc:Choice Requires="a14">
          <p:sp>
            <p:nvSpPr>
              <p:cNvPr id="5" name="Título 1"/>
              <p:cNvSpPr txBox="1">
                <a:spLocks/>
              </p:cNvSpPr>
              <p:nvPr/>
            </p:nvSpPr>
            <p:spPr>
              <a:xfrm>
                <a:off x="0" y="0"/>
                <a:ext cx="12192000" cy="7297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Los modelos </a:t>
                </a:r>
                <a14:m>
                  <m:oMath xmlns:m="http://schemas.openxmlformats.org/officeDocument/2006/math">
                    <m:r>
                      <a:rPr lang="es-CR" b="0" i="1" dirty="0" smtClean="0">
                        <a:latin typeface="Cambria Math" panose="02040503050406030204" pitchFamily="18" charset="0"/>
                      </a:rPr>
                      <m:t>𝐴𝑅𝐼𝑀𝐴</m:t>
                    </m:r>
                    <m:d>
                      <m:dPr>
                        <m:ctrlPr>
                          <a:rPr lang="es-CR" i="1" dirty="0" smtClean="0">
                            <a:latin typeface="Cambria Math"/>
                          </a:rPr>
                        </m:ctrlPr>
                      </m:dPr>
                      <m:e>
                        <m:r>
                          <a:rPr lang="es-CR" b="0" i="1" dirty="0" err="1" smtClean="0">
                            <a:latin typeface="Cambria Math" panose="02040503050406030204" pitchFamily="18" charset="0"/>
                          </a:rPr>
                          <m:t>𝑝</m:t>
                        </m:r>
                        <m:r>
                          <a:rPr lang="es-CR" b="0" i="1" dirty="0" err="1" smtClean="0">
                            <a:latin typeface="Cambria Math" panose="02040503050406030204" pitchFamily="18" charset="0"/>
                          </a:rPr>
                          <m:t>,</m:t>
                        </m:r>
                        <m:r>
                          <a:rPr lang="es-CR" b="0" i="1" dirty="0" err="1" smtClean="0">
                            <a:latin typeface="Cambria Math" panose="02040503050406030204" pitchFamily="18" charset="0"/>
                          </a:rPr>
                          <m:t>𝑑</m:t>
                        </m:r>
                        <m:r>
                          <a:rPr lang="es-CR" b="0" i="1" dirty="0" err="1" smtClean="0">
                            <a:latin typeface="Cambria Math" panose="02040503050406030204" pitchFamily="18" charset="0"/>
                          </a:rPr>
                          <m:t>,</m:t>
                        </m:r>
                        <m:r>
                          <a:rPr lang="es-CR" b="0" i="1" dirty="0" err="1" smtClean="0">
                            <a:latin typeface="Cambria Math" panose="02040503050406030204" pitchFamily="18" charset="0"/>
                          </a:rPr>
                          <m:t>𝑞</m:t>
                        </m:r>
                      </m:e>
                    </m:d>
                    <m:sSub>
                      <m:sSubPr>
                        <m:ctrlPr>
                          <a:rPr lang="es-CR" i="1" dirty="0" smtClean="0">
                            <a:latin typeface="Cambria Math"/>
                          </a:rPr>
                        </m:ctrlPr>
                      </m:sSubPr>
                      <m:e>
                        <m:d>
                          <m:dPr>
                            <m:ctrlPr>
                              <a:rPr lang="es-CR" i="1" dirty="0" smtClean="0">
                                <a:latin typeface="Cambria Math"/>
                              </a:rPr>
                            </m:ctrlPr>
                          </m:dPr>
                          <m:e>
                            <m:r>
                              <a:rPr lang="es-CR" b="0" i="1" dirty="0" smtClean="0">
                                <a:latin typeface="Cambria Math" panose="02040503050406030204" pitchFamily="18" charset="0"/>
                              </a:rPr>
                              <m:t>𝑃</m:t>
                            </m:r>
                            <m:r>
                              <a:rPr lang="es-CR" b="0" i="1" dirty="0" smtClean="0">
                                <a:latin typeface="Cambria Math" panose="02040503050406030204" pitchFamily="18" charset="0"/>
                              </a:rPr>
                              <m:t>,</m:t>
                            </m:r>
                            <m:r>
                              <a:rPr lang="es-CR" b="0" i="1" dirty="0" smtClean="0">
                                <a:latin typeface="Cambria Math" panose="02040503050406030204" pitchFamily="18" charset="0"/>
                              </a:rPr>
                              <m:t>𝐷</m:t>
                            </m:r>
                            <m:r>
                              <a:rPr lang="es-CR" b="0" i="1" dirty="0" smtClean="0">
                                <a:latin typeface="Cambria Math" panose="02040503050406030204" pitchFamily="18" charset="0"/>
                              </a:rPr>
                              <m:t>,</m:t>
                            </m:r>
                            <m:r>
                              <a:rPr lang="es-CR" b="0" i="1" dirty="0" smtClean="0">
                                <a:latin typeface="Cambria Math" panose="02040503050406030204" pitchFamily="18" charset="0"/>
                              </a:rPr>
                              <m:t>𝑄</m:t>
                            </m:r>
                          </m:e>
                        </m:d>
                      </m:e>
                      <m:sub>
                        <m:r>
                          <a:rPr lang="es-CR" b="0" i="1" dirty="0" smtClean="0">
                            <a:latin typeface="Cambria Math" panose="02040503050406030204" pitchFamily="18" charset="0"/>
                          </a:rPr>
                          <m:t>𝑠</m:t>
                        </m:r>
                      </m:sub>
                    </m:sSub>
                  </m:oMath>
                </a14:m>
                <a:endParaRPr lang="es-CR" i="1" dirty="0"/>
              </a:p>
            </p:txBody>
          </p:sp>
        </mc:Choice>
        <mc:Fallback xmlns="">
          <p:sp>
            <p:nvSpPr>
              <p:cNvPr id="5" name="Título 1"/>
              <p:cNvSpPr txBox="1">
                <a:spLocks noRot="1" noChangeAspect="1" noMove="1" noResize="1" noEditPoints="1" noAdjustHandles="1" noChangeArrowheads="1" noChangeShapeType="1" noTextEdit="1"/>
              </p:cNvSpPr>
              <p:nvPr/>
            </p:nvSpPr>
            <p:spPr>
              <a:xfrm>
                <a:off x="0" y="0"/>
                <a:ext cx="12192000" cy="729762"/>
              </a:xfrm>
              <a:prstGeom prst="rect">
                <a:avLst/>
              </a:prstGeom>
              <a:blipFill>
                <a:blip r:embed="rId2"/>
                <a:stretch>
                  <a:fillRect t="-24167" b="-37500"/>
                </a:stretch>
              </a:blipFill>
            </p:spPr>
            <p:txBody>
              <a:bodyPr/>
              <a:lstStyle/>
              <a:p>
                <a:r>
                  <a:rPr lang="es-CR">
                    <a:noFill/>
                  </a:rPr>
                  <a:t> </a:t>
                </a:r>
              </a:p>
            </p:txBody>
          </p:sp>
        </mc:Fallback>
      </mc:AlternateContent>
      <p:graphicFrame>
        <p:nvGraphicFramePr>
          <p:cNvPr id="6" name="Tabla 5">
            <a:extLst>
              <a:ext uri="{FF2B5EF4-FFF2-40B4-BE49-F238E27FC236}">
                <a16:creationId xmlns:a16="http://schemas.microsoft.com/office/drawing/2014/main" xmlns="" id="{9941F70E-C012-4487-9276-421BEEFC742C}"/>
              </a:ext>
            </a:extLst>
          </p:cNvPr>
          <p:cNvGraphicFramePr>
            <a:graphicFrameLocks noGrp="1"/>
          </p:cNvGraphicFramePr>
          <p:nvPr>
            <p:extLst>
              <p:ext uri="{D42A27DB-BD31-4B8C-83A1-F6EECF244321}">
                <p14:modId xmlns:p14="http://schemas.microsoft.com/office/powerpoint/2010/main" val="2467685910"/>
              </p:ext>
            </p:extLst>
          </p:nvPr>
        </p:nvGraphicFramePr>
        <p:xfrm>
          <a:off x="254975" y="2400301"/>
          <a:ext cx="5222634" cy="3648808"/>
        </p:xfrm>
        <a:graphic>
          <a:graphicData uri="http://schemas.openxmlformats.org/drawingml/2006/table">
            <a:tbl>
              <a:tblPr firstRow="1" bandRow="1">
                <a:tableStyleId>{5C22544A-7EE6-4342-B048-85BDC9FD1C3A}</a:tableStyleId>
              </a:tblPr>
              <a:tblGrid>
                <a:gridCol w="1740878">
                  <a:extLst>
                    <a:ext uri="{9D8B030D-6E8A-4147-A177-3AD203B41FA5}">
                      <a16:colId xmlns:a16="http://schemas.microsoft.com/office/drawing/2014/main" xmlns="" val="4197568423"/>
                    </a:ext>
                  </a:extLst>
                </a:gridCol>
                <a:gridCol w="1740878">
                  <a:extLst>
                    <a:ext uri="{9D8B030D-6E8A-4147-A177-3AD203B41FA5}">
                      <a16:colId xmlns:a16="http://schemas.microsoft.com/office/drawing/2014/main" xmlns="" val="2188488286"/>
                    </a:ext>
                  </a:extLst>
                </a:gridCol>
                <a:gridCol w="1740878">
                  <a:extLst>
                    <a:ext uri="{9D8B030D-6E8A-4147-A177-3AD203B41FA5}">
                      <a16:colId xmlns:a16="http://schemas.microsoft.com/office/drawing/2014/main" xmlns="" val="1517300474"/>
                    </a:ext>
                  </a:extLst>
                </a:gridCol>
              </a:tblGrid>
              <a:tr h="983948">
                <a:tc>
                  <a:txBody>
                    <a:bodyPr/>
                    <a:lstStyle/>
                    <a:p>
                      <a:pPr algn="l"/>
                      <a:r>
                        <a:rPr lang="es-CR" sz="1400" dirty="0"/>
                        <a:t>Proceso</a:t>
                      </a:r>
                    </a:p>
                  </a:txBody>
                  <a:tcPr/>
                </a:tc>
                <a:tc>
                  <a:txBody>
                    <a:bodyPr/>
                    <a:lstStyle/>
                    <a:p>
                      <a:pPr algn="ctr"/>
                      <a:r>
                        <a:rPr lang="es-CR" sz="1400" dirty="0"/>
                        <a:t>Auto-correlación total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R" sz="1400" dirty="0"/>
                        <a:t>Auto-correlación parcial</a:t>
                      </a:r>
                    </a:p>
                    <a:p>
                      <a:pPr algn="ctr"/>
                      <a:endParaRPr lang="es-CR" sz="1400" dirty="0"/>
                    </a:p>
                  </a:txBody>
                  <a:tcPr/>
                </a:tc>
                <a:extLst>
                  <a:ext uri="{0D108BD9-81ED-4DB2-BD59-A6C34878D82A}">
                    <a16:rowId xmlns:a16="http://schemas.microsoft.com/office/drawing/2014/main" xmlns="" val="709114247"/>
                  </a:ext>
                </a:extLst>
              </a:tr>
              <a:tr h="983948">
                <a:tc>
                  <a:txBody>
                    <a:bodyPr/>
                    <a:lstStyle/>
                    <a:p>
                      <a:pPr algn="l"/>
                      <a:r>
                        <a:rPr lang="es-CR" sz="1400" dirty="0"/>
                        <a:t>MA(Q)</a:t>
                      </a:r>
                    </a:p>
                  </a:txBody>
                  <a:tcPr anchor="ctr"/>
                </a:tc>
                <a:tc>
                  <a:txBody>
                    <a:bodyPr/>
                    <a:lstStyle/>
                    <a:p>
                      <a:pPr algn="ctr"/>
                      <a:r>
                        <a:rPr lang="es-CR" sz="1400" dirty="0"/>
                        <a:t>Anulación después de los Q primeros coeficientes</a:t>
                      </a:r>
                    </a:p>
                  </a:txBody>
                  <a:tcPr anchor="ctr"/>
                </a:tc>
                <a:tc>
                  <a:txBody>
                    <a:bodyPr/>
                    <a:lstStyle/>
                    <a:p>
                      <a:pPr algn="ctr"/>
                      <a:r>
                        <a:rPr lang="es-CR" sz="1400" dirty="0"/>
                        <a:t>Decrecimiento</a:t>
                      </a:r>
                    </a:p>
                  </a:txBody>
                  <a:tcPr anchor="ctr"/>
                </a:tc>
                <a:extLst>
                  <a:ext uri="{0D108BD9-81ED-4DB2-BD59-A6C34878D82A}">
                    <a16:rowId xmlns:a16="http://schemas.microsoft.com/office/drawing/2014/main" xmlns="" val="3143419546"/>
                  </a:ext>
                </a:extLst>
              </a:tr>
              <a:tr h="1270933">
                <a:tc>
                  <a:txBody>
                    <a:bodyPr/>
                    <a:lstStyle/>
                    <a:p>
                      <a:pPr algn="l"/>
                      <a:r>
                        <a:rPr lang="es-CR" sz="1400" dirty="0"/>
                        <a:t>AR(P)</a:t>
                      </a:r>
                    </a:p>
                  </a:txBody>
                  <a:tcPr anchor="ctr"/>
                </a:tc>
                <a:tc>
                  <a:txBody>
                    <a:bodyPr/>
                    <a:lstStyle/>
                    <a:p>
                      <a:pPr algn="ctr"/>
                      <a:r>
                        <a:rPr lang="es-CR" sz="1400" dirty="0"/>
                        <a:t>Decrecimiento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R" sz="1400" dirty="0"/>
                        <a:t>Anulación después de los P primeros coeficientes</a:t>
                      </a:r>
                    </a:p>
                    <a:p>
                      <a:pPr algn="ctr"/>
                      <a:endParaRPr lang="es-CR" sz="1400" dirty="0"/>
                    </a:p>
                  </a:txBody>
                  <a:tcPr anchor="ctr"/>
                </a:tc>
                <a:extLst>
                  <a:ext uri="{0D108BD9-81ED-4DB2-BD59-A6C34878D82A}">
                    <a16:rowId xmlns:a16="http://schemas.microsoft.com/office/drawing/2014/main" xmlns="" val="3752916770"/>
                  </a:ext>
                </a:extLst>
              </a:tr>
              <a:tr h="409979">
                <a:tc>
                  <a:txBody>
                    <a:bodyPr/>
                    <a:lstStyle/>
                    <a:p>
                      <a:pPr algn="l"/>
                      <a:r>
                        <a:rPr lang="es-CR" sz="1400" dirty="0"/>
                        <a:t>ARMA(P,Q)</a:t>
                      </a:r>
                    </a:p>
                  </a:txBody>
                  <a:tcPr anchor="ctr"/>
                </a:tc>
                <a:tc>
                  <a:txBody>
                    <a:bodyPr/>
                    <a:lstStyle/>
                    <a:p>
                      <a:pPr algn="ctr"/>
                      <a:r>
                        <a:rPr lang="es-CR" sz="1400" dirty="0"/>
                        <a:t>Decrecimiento </a:t>
                      </a:r>
                    </a:p>
                  </a:txBody>
                  <a:tcPr anchor="ctr"/>
                </a:tc>
                <a:tc>
                  <a:txBody>
                    <a:bodyPr/>
                    <a:lstStyle/>
                    <a:p>
                      <a:pPr algn="ctr"/>
                      <a:r>
                        <a:rPr lang="es-CR" sz="1400" dirty="0"/>
                        <a:t>Decrecimiento</a:t>
                      </a:r>
                    </a:p>
                  </a:txBody>
                  <a:tcPr anchor="ctr"/>
                </a:tc>
                <a:extLst>
                  <a:ext uri="{0D108BD9-81ED-4DB2-BD59-A6C34878D82A}">
                    <a16:rowId xmlns:a16="http://schemas.microsoft.com/office/drawing/2014/main" xmlns="" val="3343921286"/>
                  </a:ext>
                </a:extLst>
              </a:tr>
            </a:tbl>
          </a:graphicData>
        </a:graphic>
      </p:graphicFrame>
      <p:pic>
        <p:nvPicPr>
          <p:cNvPr id="7" name="Imagen 6"/>
          <p:cNvPicPr>
            <a:picLocks noChangeAspect="1"/>
          </p:cNvPicPr>
          <p:nvPr/>
        </p:nvPicPr>
        <p:blipFill>
          <a:blip r:embed="rId3"/>
          <a:stretch>
            <a:fillRect/>
          </a:stretch>
        </p:blipFill>
        <p:spPr>
          <a:xfrm>
            <a:off x="6096000" y="2400300"/>
            <a:ext cx="5894132" cy="4092856"/>
          </a:xfrm>
          <a:prstGeom prst="rect">
            <a:avLst/>
          </a:prstGeom>
        </p:spPr>
      </p:pic>
    </p:spTree>
    <p:extLst>
      <p:ext uri="{BB962C8B-B14F-4D97-AF65-F5344CB8AC3E}">
        <p14:creationId xmlns:p14="http://schemas.microsoft.com/office/powerpoint/2010/main" val="629460996"/>
      </p:ext>
    </p:extLst>
  </p:cSld>
  <p:clrMapOvr>
    <a:masterClrMapping/>
  </p:clrMapOvr>
  <p:transition spd="slow">
    <p:wip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ítulo 1"/>
              <p:cNvSpPr txBox="1">
                <a:spLocks/>
              </p:cNvSpPr>
              <p:nvPr/>
            </p:nvSpPr>
            <p:spPr>
              <a:xfrm>
                <a:off x="0" y="-26376"/>
                <a:ext cx="12192000" cy="7297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Los modelos </a:t>
                </a:r>
                <a14:m>
                  <m:oMath xmlns:m="http://schemas.openxmlformats.org/officeDocument/2006/math">
                    <m:r>
                      <a:rPr lang="es-CR" b="0" i="1" dirty="0" smtClean="0">
                        <a:latin typeface="Cambria Math" panose="02040503050406030204" pitchFamily="18" charset="0"/>
                      </a:rPr>
                      <m:t>𝐴𝑅𝐼𝑀𝐴</m:t>
                    </m:r>
                    <m:d>
                      <m:dPr>
                        <m:ctrlPr>
                          <a:rPr lang="es-CR" i="1" dirty="0" smtClean="0">
                            <a:latin typeface="Cambria Math"/>
                          </a:rPr>
                        </m:ctrlPr>
                      </m:dPr>
                      <m:e>
                        <m:r>
                          <a:rPr lang="es-CR" b="0" i="1" dirty="0" err="1" smtClean="0">
                            <a:latin typeface="Cambria Math" panose="02040503050406030204" pitchFamily="18" charset="0"/>
                          </a:rPr>
                          <m:t>𝑝</m:t>
                        </m:r>
                        <m:r>
                          <a:rPr lang="es-CR" b="0" i="1" dirty="0" err="1" smtClean="0">
                            <a:latin typeface="Cambria Math" panose="02040503050406030204" pitchFamily="18" charset="0"/>
                          </a:rPr>
                          <m:t>,</m:t>
                        </m:r>
                        <m:r>
                          <a:rPr lang="es-CR" b="0" i="1" dirty="0" err="1" smtClean="0">
                            <a:latin typeface="Cambria Math" panose="02040503050406030204" pitchFamily="18" charset="0"/>
                          </a:rPr>
                          <m:t>𝑑</m:t>
                        </m:r>
                        <m:r>
                          <a:rPr lang="es-CR" b="0" i="1" dirty="0" err="1" smtClean="0">
                            <a:latin typeface="Cambria Math" panose="02040503050406030204" pitchFamily="18" charset="0"/>
                          </a:rPr>
                          <m:t>,</m:t>
                        </m:r>
                        <m:r>
                          <a:rPr lang="es-CR" b="0" i="1" dirty="0" err="1" smtClean="0">
                            <a:latin typeface="Cambria Math" panose="02040503050406030204" pitchFamily="18" charset="0"/>
                          </a:rPr>
                          <m:t>𝑞</m:t>
                        </m:r>
                      </m:e>
                    </m:d>
                    <m:sSub>
                      <m:sSubPr>
                        <m:ctrlPr>
                          <a:rPr lang="es-CR" i="1" dirty="0" smtClean="0">
                            <a:latin typeface="Cambria Math"/>
                          </a:rPr>
                        </m:ctrlPr>
                      </m:sSubPr>
                      <m:e>
                        <m:d>
                          <m:dPr>
                            <m:ctrlPr>
                              <a:rPr lang="es-CR" i="1" dirty="0" smtClean="0">
                                <a:latin typeface="Cambria Math"/>
                              </a:rPr>
                            </m:ctrlPr>
                          </m:dPr>
                          <m:e>
                            <m:r>
                              <a:rPr lang="es-CR" b="0" i="1" dirty="0" smtClean="0">
                                <a:latin typeface="Cambria Math" panose="02040503050406030204" pitchFamily="18" charset="0"/>
                              </a:rPr>
                              <m:t>𝑃</m:t>
                            </m:r>
                            <m:r>
                              <a:rPr lang="es-CR" b="0" i="1" dirty="0" smtClean="0">
                                <a:latin typeface="Cambria Math" panose="02040503050406030204" pitchFamily="18" charset="0"/>
                              </a:rPr>
                              <m:t>,</m:t>
                            </m:r>
                            <m:r>
                              <a:rPr lang="es-CR" b="0" i="1" dirty="0" smtClean="0">
                                <a:latin typeface="Cambria Math" panose="02040503050406030204" pitchFamily="18" charset="0"/>
                              </a:rPr>
                              <m:t>𝐷</m:t>
                            </m:r>
                            <m:r>
                              <a:rPr lang="es-CR" b="0" i="1" dirty="0" smtClean="0">
                                <a:latin typeface="Cambria Math" panose="02040503050406030204" pitchFamily="18" charset="0"/>
                              </a:rPr>
                              <m:t>,</m:t>
                            </m:r>
                            <m:r>
                              <a:rPr lang="es-CR" b="0" i="1" dirty="0" smtClean="0">
                                <a:latin typeface="Cambria Math" panose="02040503050406030204" pitchFamily="18" charset="0"/>
                              </a:rPr>
                              <m:t>𝑄</m:t>
                            </m:r>
                          </m:e>
                        </m:d>
                      </m:e>
                      <m:sub>
                        <m:r>
                          <a:rPr lang="es-CR" b="0" i="1" dirty="0" smtClean="0">
                            <a:latin typeface="Cambria Math" panose="02040503050406030204" pitchFamily="18" charset="0"/>
                          </a:rPr>
                          <m:t>𝑠</m:t>
                        </m:r>
                      </m:sub>
                    </m:sSub>
                  </m:oMath>
                </a14:m>
                <a:endParaRPr lang="es-CR" i="1" dirty="0"/>
              </a:p>
            </p:txBody>
          </p:sp>
        </mc:Choice>
        <mc:Fallback xmlns="">
          <p:sp>
            <p:nvSpPr>
              <p:cNvPr id="4" name="Título 1"/>
              <p:cNvSpPr txBox="1">
                <a:spLocks noRot="1" noChangeAspect="1" noMove="1" noResize="1" noEditPoints="1" noAdjustHandles="1" noChangeArrowheads="1" noChangeShapeType="1" noTextEdit="1"/>
              </p:cNvSpPr>
              <p:nvPr/>
            </p:nvSpPr>
            <p:spPr>
              <a:xfrm>
                <a:off x="0" y="-26376"/>
                <a:ext cx="12192000" cy="729762"/>
              </a:xfrm>
              <a:prstGeom prst="rect">
                <a:avLst/>
              </a:prstGeom>
              <a:blipFill>
                <a:blip r:embed="rId2"/>
                <a:stretch>
                  <a:fillRect t="-24370" b="-38655"/>
                </a:stretch>
              </a:blipFill>
            </p:spPr>
            <p:txBody>
              <a:bodyPr/>
              <a:lstStyle/>
              <a:p>
                <a:r>
                  <a:rPr lang="es-CR">
                    <a:noFill/>
                  </a:rPr>
                  <a:t> </a:t>
                </a:r>
              </a:p>
            </p:txBody>
          </p:sp>
        </mc:Fallback>
      </mc:AlternateContent>
      <p:pic>
        <p:nvPicPr>
          <p:cNvPr id="6" name="Imagen 5"/>
          <p:cNvPicPr>
            <a:picLocks noChangeAspect="1"/>
          </p:cNvPicPr>
          <p:nvPr/>
        </p:nvPicPr>
        <p:blipFill>
          <a:blip r:embed="rId3"/>
          <a:stretch>
            <a:fillRect/>
          </a:stretch>
        </p:blipFill>
        <p:spPr>
          <a:xfrm>
            <a:off x="236013" y="2545129"/>
            <a:ext cx="3324872" cy="3992440"/>
          </a:xfrm>
          <a:prstGeom prst="rect">
            <a:avLst/>
          </a:prstGeom>
        </p:spPr>
      </p:pic>
      <p:sp>
        <p:nvSpPr>
          <p:cNvPr id="8" name="Marcador de contenido 2"/>
          <p:cNvSpPr>
            <a:spLocks noGrp="1"/>
          </p:cNvSpPr>
          <p:nvPr>
            <p:ph idx="1"/>
          </p:nvPr>
        </p:nvSpPr>
        <p:spPr>
          <a:xfrm>
            <a:off x="79132" y="1051902"/>
            <a:ext cx="12060115" cy="4351338"/>
          </a:xfrm>
        </p:spPr>
        <p:txBody>
          <a:bodyPr>
            <a:normAutofit/>
          </a:bodyPr>
          <a:lstStyle/>
          <a:p>
            <a:pPr marL="0" indent="0">
              <a:buNone/>
            </a:pPr>
            <a:r>
              <a:rPr lang="es-CR" sz="2000" dirty="0"/>
              <a:t>Veamos los siguientes ejemplos: </a:t>
            </a:r>
          </a:p>
        </p:txBody>
      </p:sp>
      <p:sp>
        <p:nvSpPr>
          <p:cNvPr id="11" name="Rectángulo redondeado 10"/>
          <p:cNvSpPr/>
          <p:nvPr/>
        </p:nvSpPr>
        <p:spPr>
          <a:xfrm>
            <a:off x="994721" y="1622914"/>
            <a:ext cx="2838450" cy="6000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¿Cuál es el proceso estacional?</a:t>
            </a:r>
          </a:p>
        </p:txBody>
      </p:sp>
      <p:pic>
        <p:nvPicPr>
          <p:cNvPr id="12" name="Imagen 11"/>
          <p:cNvPicPr>
            <a:picLocks noChangeAspect="1"/>
          </p:cNvPicPr>
          <p:nvPr/>
        </p:nvPicPr>
        <p:blipFill rotWithShape="1">
          <a:blip r:embed="rId4"/>
          <a:srcRect t="6751"/>
          <a:stretch/>
        </p:blipFill>
        <p:spPr>
          <a:xfrm>
            <a:off x="3966243" y="2545129"/>
            <a:ext cx="4543399" cy="3975589"/>
          </a:xfrm>
          <a:prstGeom prst="rect">
            <a:avLst/>
          </a:prstGeom>
        </p:spPr>
      </p:pic>
      <p:sp>
        <p:nvSpPr>
          <p:cNvPr id="13" name="Rectángulo redondeado 12"/>
          <p:cNvSpPr/>
          <p:nvPr/>
        </p:nvSpPr>
        <p:spPr>
          <a:xfrm>
            <a:off x="4968187" y="1696183"/>
            <a:ext cx="2838450" cy="6000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¿Cuál es el proceso total?</a:t>
            </a:r>
          </a:p>
        </p:txBody>
      </p:sp>
      <p:sp>
        <p:nvSpPr>
          <p:cNvPr id="14" name="Rectángulo redondeado 13"/>
          <p:cNvSpPr/>
          <p:nvPr/>
        </p:nvSpPr>
        <p:spPr>
          <a:xfrm>
            <a:off x="9050749" y="1696183"/>
            <a:ext cx="2838450" cy="6000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¿Cuál es el proceso total?</a:t>
            </a:r>
          </a:p>
        </p:txBody>
      </p:sp>
      <p:pic>
        <p:nvPicPr>
          <p:cNvPr id="15" name="Imagen 14"/>
          <p:cNvPicPr>
            <a:picLocks noChangeAspect="1"/>
          </p:cNvPicPr>
          <p:nvPr/>
        </p:nvPicPr>
        <p:blipFill>
          <a:blip r:embed="rId5"/>
          <a:stretch>
            <a:fillRect/>
          </a:stretch>
        </p:blipFill>
        <p:spPr>
          <a:xfrm>
            <a:off x="8685944" y="2545128"/>
            <a:ext cx="3277000" cy="3975590"/>
          </a:xfrm>
          <a:prstGeom prst="rect">
            <a:avLst/>
          </a:prstGeom>
        </p:spPr>
      </p:pic>
    </p:spTree>
    <p:extLst>
      <p:ext uri="{BB962C8B-B14F-4D97-AF65-F5344CB8AC3E}">
        <p14:creationId xmlns:p14="http://schemas.microsoft.com/office/powerpoint/2010/main" val="957319273"/>
      </p:ext>
    </p:extLst>
  </p:cSld>
  <p:clrMapOvr>
    <a:masterClrMapping/>
  </p:clrMapOvr>
  <p:transition spd="slow">
    <p:wip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767858" y="31018"/>
            <a:ext cx="10515600" cy="936137"/>
          </a:xfrm>
        </p:spPr>
        <p:txBody>
          <a:bodyPr/>
          <a:lstStyle/>
          <a:p>
            <a:pPr algn="ctr"/>
            <a:r>
              <a:rPr lang="es-CR" dirty="0"/>
              <a:t>Índice</a:t>
            </a:r>
          </a:p>
        </p:txBody>
      </p:sp>
      <p:sp>
        <p:nvSpPr>
          <p:cNvPr id="9" name="Elipse 8"/>
          <p:cNvSpPr/>
          <p:nvPr/>
        </p:nvSpPr>
        <p:spPr>
          <a:xfrm>
            <a:off x="483578" y="1028702"/>
            <a:ext cx="852854" cy="84406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10" name="Rectángulo redondeado 9"/>
          <p:cNvSpPr/>
          <p:nvPr/>
        </p:nvSpPr>
        <p:spPr>
          <a:xfrm>
            <a:off x="1855178" y="967155"/>
            <a:ext cx="2681653" cy="967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Identificación y estimación de un proceso ARIMA</a:t>
            </a:r>
          </a:p>
        </p:txBody>
      </p:sp>
      <p:sp>
        <p:nvSpPr>
          <p:cNvPr id="2" name="Rectángulo redondeado 1"/>
          <p:cNvSpPr/>
          <p:nvPr/>
        </p:nvSpPr>
        <p:spPr>
          <a:xfrm>
            <a:off x="4888524" y="1160584"/>
            <a:ext cx="2365131" cy="6682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MA(q)</a:t>
            </a:r>
          </a:p>
        </p:txBody>
      </p:sp>
      <p:sp>
        <p:nvSpPr>
          <p:cNvPr id="11" name="Rectángulo redondeado 10"/>
          <p:cNvSpPr/>
          <p:nvPr/>
        </p:nvSpPr>
        <p:spPr>
          <a:xfrm>
            <a:off x="4888523" y="1960684"/>
            <a:ext cx="2365131" cy="6682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AR(p)</a:t>
            </a:r>
          </a:p>
        </p:txBody>
      </p:sp>
      <p:sp>
        <p:nvSpPr>
          <p:cNvPr id="12" name="Rectángulo redondeado 11"/>
          <p:cNvSpPr/>
          <p:nvPr/>
        </p:nvSpPr>
        <p:spPr>
          <a:xfrm>
            <a:off x="4888522" y="2760784"/>
            <a:ext cx="2365131" cy="6682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ARMA(</a:t>
            </a:r>
            <a:r>
              <a:rPr lang="es-CR" dirty="0" err="1"/>
              <a:t>p,q</a:t>
            </a:r>
            <a:r>
              <a:rPr lang="es-CR" dirty="0"/>
              <a:t>)</a:t>
            </a:r>
          </a:p>
        </p:txBody>
      </p:sp>
      <p:sp>
        <p:nvSpPr>
          <p:cNvPr id="13" name="Rectángulo redondeado 12"/>
          <p:cNvSpPr/>
          <p:nvPr/>
        </p:nvSpPr>
        <p:spPr>
          <a:xfrm>
            <a:off x="4888522" y="3560884"/>
            <a:ext cx="2365131" cy="6682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Identificación de procesos</a:t>
            </a:r>
          </a:p>
        </p:txBody>
      </p:sp>
      <p:sp>
        <p:nvSpPr>
          <p:cNvPr id="16" name="Rectángulo redondeado 15"/>
          <p:cNvSpPr/>
          <p:nvPr/>
        </p:nvSpPr>
        <p:spPr>
          <a:xfrm>
            <a:off x="4888521" y="5161084"/>
            <a:ext cx="2365131" cy="6682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Modelos ARIMA estacionales</a:t>
            </a:r>
          </a:p>
        </p:txBody>
      </p:sp>
      <p:sp>
        <p:nvSpPr>
          <p:cNvPr id="19" name="Rectángulo redondeado 18"/>
          <p:cNvSpPr/>
          <p:nvPr/>
        </p:nvSpPr>
        <p:spPr>
          <a:xfrm>
            <a:off x="4888521" y="4360984"/>
            <a:ext cx="2365131" cy="6682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Estimación y adición de parámetros </a:t>
            </a:r>
          </a:p>
        </p:txBody>
      </p:sp>
      <p:sp>
        <p:nvSpPr>
          <p:cNvPr id="20" name="Rectángulo redondeado 19"/>
          <p:cNvSpPr/>
          <p:nvPr/>
        </p:nvSpPr>
        <p:spPr>
          <a:xfrm>
            <a:off x="4888521" y="5961184"/>
            <a:ext cx="2365131" cy="6682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Estimación ARIMA estacional</a:t>
            </a:r>
          </a:p>
        </p:txBody>
      </p:sp>
    </p:spTree>
    <p:extLst>
      <p:ext uri="{BB962C8B-B14F-4D97-AF65-F5344CB8AC3E}">
        <p14:creationId xmlns:p14="http://schemas.microsoft.com/office/powerpoint/2010/main" val="4134188316"/>
      </p:ext>
    </p:extLst>
  </p:cSld>
  <p:clrMapOvr>
    <a:masterClrMapping/>
  </p:clrMapOvr>
  <p:transition spd="slow">
    <p:wip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82062" y="823302"/>
                <a:ext cx="12033738" cy="4351338"/>
              </a:xfrm>
            </p:spPr>
            <p:txBody>
              <a:bodyPr>
                <a:normAutofit/>
              </a:bodyPr>
              <a:lstStyle/>
              <a:p>
                <a:pPr marL="0" indent="0">
                  <a:buNone/>
                </a:pPr>
                <a:r>
                  <a:rPr lang="es-CR" sz="2000" dirty="0"/>
                  <a:t>Al obtener la serie estacionaria </a:t>
                </a:r>
                <a14:m>
                  <m:oMath xmlns:m="http://schemas.openxmlformats.org/officeDocument/2006/math">
                    <m:sSub>
                      <m:sSubPr>
                        <m:ctrlPr>
                          <a:rPr lang="es-CR" sz="2000" b="0" i="1" smtClean="0">
                            <a:latin typeface="Cambria Math"/>
                          </a:rPr>
                        </m:ctrlPr>
                      </m:sSubPr>
                      <m:e>
                        <m:r>
                          <a:rPr lang="es-CR" sz="2000" b="0" i="1" smtClean="0">
                            <a:latin typeface="Cambria Math" panose="02040503050406030204" pitchFamily="18" charset="0"/>
                          </a:rPr>
                          <m:t>𝑥</m:t>
                        </m:r>
                      </m:e>
                      <m:sub>
                        <m:r>
                          <a:rPr lang="es-CR" sz="2000" b="0" i="1" smtClean="0">
                            <a:latin typeface="Cambria Math" panose="02040503050406030204" pitchFamily="18" charset="0"/>
                          </a:rPr>
                          <m:t>𝑡</m:t>
                        </m:r>
                      </m:sub>
                    </m:sSub>
                  </m:oMath>
                </a14:m>
                <a:r>
                  <a:rPr lang="es-CR" sz="2000" dirty="0"/>
                  <a:t> de </a:t>
                </a:r>
                <a14:m>
                  <m:oMath xmlns:m="http://schemas.openxmlformats.org/officeDocument/2006/math">
                    <m:sSub>
                      <m:sSubPr>
                        <m:ctrlPr>
                          <a:rPr lang="es-CR" sz="2000" i="1">
                            <a:latin typeface="Cambria Math"/>
                          </a:rPr>
                        </m:ctrlPr>
                      </m:sSubPr>
                      <m:e>
                        <m:r>
                          <a:rPr lang="es-CR" sz="2000" b="0" i="1" smtClean="0">
                            <a:latin typeface="Cambria Math" panose="02040503050406030204" pitchFamily="18" charset="0"/>
                          </a:rPr>
                          <m:t>𝑦</m:t>
                        </m:r>
                      </m:e>
                      <m:sub>
                        <m:r>
                          <a:rPr lang="es-CR" sz="2000" i="1">
                            <a:latin typeface="Cambria Math" panose="02040503050406030204" pitchFamily="18" charset="0"/>
                          </a:rPr>
                          <m:t>𝑡</m:t>
                        </m:r>
                      </m:sub>
                    </m:sSub>
                  </m:oMath>
                </a14:m>
                <a:r>
                  <a:rPr lang="es-CR" sz="2000" dirty="0"/>
                  <a:t>, y habiendo identificado el proceso tanto en la parte no estacional como estacional, se procede a estimar, para la serie original, </a:t>
                </a: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𝑦</m:t>
                        </m:r>
                      </m:e>
                      <m:sub>
                        <m:r>
                          <a:rPr lang="es-CR" sz="2000" i="1">
                            <a:latin typeface="Cambria Math" panose="02040503050406030204" pitchFamily="18" charset="0"/>
                          </a:rPr>
                          <m:t>𝑡</m:t>
                        </m:r>
                      </m:sub>
                    </m:sSub>
                  </m:oMath>
                </a14:m>
                <a:r>
                  <a:rPr lang="es-CR" sz="2000" dirty="0"/>
                  <a:t>, el proceso que gobierna la serie. Veamos tres ejemplos, empezando por la serie </a:t>
                </a:r>
                <a:r>
                  <a:rPr lang="es-CR" sz="2000" dirty="0" err="1"/>
                  <a:t>unemp</a:t>
                </a:r>
                <a:r>
                  <a:rPr lang="es-CR" sz="2000" dirty="0"/>
                  <a:t>, referente al desempleo en USA.</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82062" y="823302"/>
                <a:ext cx="12033738" cy="4351338"/>
              </a:xfrm>
              <a:blipFill>
                <a:blip r:embed="rId2"/>
                <a:stretch>
                  <a:fillRect l="-506" t="-1401"/>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4" name="Título 1"/>
              <p:cNvSpPr txBox="1">
                <a:spLocks/>
              </p:cNvSpPr>
              <p:nvPr/>
            </p:nvSpPr>
            <p:spPr>
              <a:xfrm>
                <a:off x="0" y="-26376"/>
                <a:ext cx="12192000" cy="7297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Estimación de los modelos </a:t>
                </a:r>
                <a14:m>
                  <m:oMath xmlns:m="http://schemas.openxmlformats.org/officeDocument/2006/math">
                    <m:r>
                      <a:rPr lang="es-CR" b="0" i="1" dirty="0" smtClean="0">
                        <a:latin typeface="Cambria Math" panose="02040503050406030204" pitchFamily="18" charset="0"/>
                      </a:rPr>
                      <m:t>𝐴𝑅𝐼𝑀𝐴</m:t>
                    </m:r>
                    <m:d>
                      <m:dPr>
                        <m:ctrlPr>
                          <a:rPr lang="es-CR" i="1" dirty="0" smtClean="0">
                            <a:latin typeface="Cambria Math"/>
                          </a:rPr>
                        </m:ctrlPr>
                      </m:dPr>
                      <m:e>
                        <m:r>
                          <a:rPr lang="es-CR" b="0" i="1" dirty="0" err="1" smtClean="0">
                            <a:latin typeface="Cambria Math" panose="02040503050406030204" pitchFamily="18" charset="0"/>
                          </a:rPr>
                          <m:t>𝑝</m:t>
                        </m:r>
                        <m:r>
                          <a:rPr lang="es-CR" b="0" i="1" dirty="0" err="1" smtClean="0">
                            <a:latin typeface="Cambria Math" panose="02040503050406030204" pitchFamily="18" charset="0"/>
                          </a:rPr>
                          <m:t>,</m:t>
                        </m:r>
                        <m:r>
                          <a:rPr lang="es-CR" b="0" i="1" dirty="0" err="1" smtClean="0">
                            <a:latin typeface="Cambria Math" panose="02040503050406030204" pitchFamily="18" charset="0"/>
                          </a:rPr>
                          <m:t>𝑑</m:t>
                        </m:r>
                        <m:r>
                          <a:rPr lang="es-CR" b="0" i="1" dirty="0" err="1" smtClean="0">
                            <a:latin typeface="Cambria Math" panose="02040503050406030204" pitchFamily="18" charset="0"/>
                          </a:rPr>
                          <m:t>,</m:t>
                        </m:r>
                        <m:r>
                          <a:rPr lang="es-CR" b="0" i="1" dirty="0" err="1" smtClean="0">
                            <a:latin typeface="Cambria Math" panose="02040503050406030204" pitchFamily="18" charset="0"/>
                          </a:rPr>
                          <m:t>𝑞</m:t>
                        </m:r>
                      </m:e>
                    </m:d>
                    <m:sSub>
                      <m:sSubPr>
                        <m:ctrlPr>
                          <a:rPr lang="es-CR" i="1" dirty="0" smtClean="0">
                            <a:latin typeface="Cambria Math"/>
                          </a:rPr>
                        </m:ctrlPr>
                      </m:sSubPr>
                      <m:e>
                        <m:d>
                          <m:dPr>
                            <m:ctrlPr>
                              <a:rPr lang="es-CR" i="1" dirty="0" smtClean="0">
                                <a:latin typeface="Cambria Math"/>
                              </a:rPr>
                            </m:ctrlPr>
                          </m:dPr>
                          <m:e>
                            <m:r>
                              <a:rPr lang="es-CR" b="0" i="1" dirty="0" smtClean="0">
                                <a:latin typeface="Cambria Math" panose="02040503050406030204" pitchFamily="18" charset="0"/>
                              </a:rPr>
                              <m:t>𝑃</m:t>
                            </m:r>
                            <m:r>
                              <a:rPr lang="es-CR" b="0" i="1" dirty="0" smtClean="0">
                                <a:latin typeface="Cambria Math" panose="02040503050406030204" pitchFamily="18" charset="0"/>
                              </a:rPr>
                              <m:t>,</m:t>
                            </m:r>
                            <m:r>
                              <a:rPr lang="es-CR" b="0" i="1" dirty="0" smtClean="0">
                                <a:latin typeface="Cambria Math" panose="02040503050406030204" pitchFamily="18" charset="0"/>
                              </a:rPr>
                              <m:t>𝐷</m:t>
                            </m:r>
                            <m:r>
                              <a:rPr lang="es-CR" b="0" i="1" dirty="0" smtClean="0">
                                <a:latin typeface="Cambria Math" panose="02040503050406030204" pitchFamily="18" charset="0"/>
                              </a:rPr>
                              <m:t>,</m:t>
                            </m:r>
                            <m:r>
                              <a:rPr lang="es-CR" b="0" i="1" dirty="0" smtClean="0">
                                <a:latin typeface="Cambria Math" panose="02040503050406030204" pitchFamily="18" charset="0"/>
                              </a:rPr>
                              <m:t>𝑄</m:t>
                            </m:r>
                          </m:e>
                        </m:d>
                      </m:e>
                      <m:sub>
                        <m:r>
                          <a:rPr lang="es-CR" b="0" i="1" dirty="0" smtClean="0">
                            <a:latin typeface="Cambria Math" panose="02040503050406030204" pitchFamily="18" charset="0"/>
                          </a:rPr>
                          <m:t>𝑠</m:t>
                        </m:r>
                      </m:sub>
                    </m:sSub>
                  </m:oMath>
                </a14:m>
                <a:endParaRPr lang="es-CR" i="1" dirty="0"/>
              </a:p>
            </p:txBody>
          </p:sp>
        </mc:Choice>
        <mc:Fallback xmlns="">
          <p:sp>
            <p:nvSpPr>
              <p:cNvPr id="4" name="Título 1"/>
              <p:cNvSpPr txBox="1">
                <a:spLocks noRot="1" noChangeAspect="1" noMove="1" noResize="1" noEditPoints="1" noAdjustHandles="1" noChangeArrowheads="1" noChangeShapeType="1" noTextEdit="1"/>
              </p:cNvSpPr>
              <p:nvPr/>
            </p:nvSpPr>
            <p:spPr>
              <a:xfrm>
                <a:off x="0" y="-26376"/>
                <a:ext cx="12192000" cy="729762"/>
              </a:xfrm>
              <a:prstGeom prst="rect">
                <a:avLst/>
              </a:prstGeom>
              <a:blipFill>
                <a:blip r:embed="rId3"/>
                <a:stretch>
                  <a:fillRect l="-1800" t="-24370" b="-38655"/>
                </a:stretch>
              </a:blipFill>
            </p:spPr>
            <p:txBody>
              <a:bodyPr/>
              <a:lstStyle/>
              <a:p>
                <a:r>
                  <a:rPr lang="es-CR">
                    <a:noFill/>
                  </a:rPr>
                  <a:t> </a:t>
                </a:r>
              </a:p>
            </p:txBody>
          </p:sp>
        </mc:Fallback>
      </mc:AlternateContent>
      <p:pic>
        <p:nvPicPr>
          <p:cNvPr id="5" name="Imagen 4"/>
          <p:cNvPicPr>
            <a:picLocks noChangeAspect="1"/>
          </p:cNvPicPr>
          <p:nvPr/>
        </p:nvPicPr>
        <p:blipFill>
          <a:blip r:embed="rId4"/>
          <a:stretch>
            <a:fillRect/>
          </a:stretch>
        </p:blipFill>
        <p:spPr>
          <a:xfrm>
            <a:off x="306890" y="2693105"/>
            <a:ext cx="5557579" cy="4103346"/>
          </a:xfrm>
          <a:prstGeom prst="rect">
            <a:avLst/>
          </a:prstGeom>
        </p:spPr>
      </p:pic>
      <mc:AlternateContent xmlns:mc="http://schemas.openxmlformats.org/markup-compatibility/2006" xmlns:a14="http://schemas.microsoft.com/office/drawing/2010/main">
        <mc:Choice Requires="a14">
          <p:sp>
            <p:nvSpPr>
              <p:cNvPr id="6" name="Rectángulo redondeado 5"/>
              <p:cNvSpPr/>
              <p:nvPr/>
            </p:nvSpPr>
            <p:spPr>
              <a:xfrm>
                <a:off x="1666454" y="1909982"/>
                <a:ext cx="2838450" cy="6000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Serie original </a:t>
                </a:r>
                <a14:m>
                  <m:oMath xmlns:m="http://schemas.openxmlformats.org/officeDocument/2006/math">
                    <m:sSub>
                      <m:sSubPr>
                        <m:ctrlPr>
                          <a:rPr lang="es-CR" i="1">
                            <a:latin typeface="Cambria Math"/>
                          </a:rPr>
                        </m:ctrlPr>
                      </m:sSubPr>
                      <m:e>
                        <m:r>
                          <a:rPr lang="es-CR" i="1">
                            <a:latin typeface="Cambria Math" panose="02040503050406030204" pitchFamily="18" charset="0"/>
                          </a:rPr>
                          <m:t>𝑦</m:t>
                        </m:r>
                      </m:e>
                      <m:sub>
                        <m:r>
                          <a:rPr lang="es-CR" i="1">
                            <a:latin typeface="Cambria Math" panose="02040503050406030204" pitchFamily="18" charset="0"/>
                          </a:rPr>
                          <m:t>𝑡</m:t>
                        </m:r>
                      </m:sub>
                    </m:sSub>
                  </m:oMath>
                </a14:m>
                <a:r>
                  <a:rPr lang="es-CR" dirty="0"/>
                  <a:t> </a:t>
                </a:r>
              </a:p>
            </p:txBody>
          </p:sp>
        </mc:Choice>
        <mc:Fallback xmlns="">
          <p:sp>
            <p:nvSpPr>
              <p:cNvPr id="6" name="Rectángulo redondeado 5"/>
              <p:cNvSpPr>
                <a:spLocks noRot="1" noChangeAspect="1" noMove="1" noResize="1" noEditPoints="1" noAdjustHandles="1" noChangeArrowheads="1" noChangeShapeType="1" noTextEdit="1"/>
              </p:cNvSpPr>
              <p:nvPr/>
            </p:nvSpPr>
            <p:spPr>
              <a:xfrm>
                <a:off x="1666454" y="1909982"/>
                <a:ext cx="2838450" cy="600075"/>
              </a:xfrm>
              <a:prstGeom prst="roundRect">
                <a:avLst/>
              </a:prstGeom>
              <a:blipFill>
                <a:blip r:embed="rId5"/>
                <a:stretch>
                  <a:fillRect/>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7" name="Rectángulo redondeado 6"/>
              <p:cNvSpPr/>
              <p:nvPr/>
            </p:nvSpPr>
            <p:spPr>
              <a:xfrm>
                <a:off x="7904860" y="1909981"/>
                <a:ext cx="2838450" cy="6000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Serie estacionaria </a:t>
                </a:r>
                <a14:m>
                  <m:oMath xmlns:m="http://schemas.openxmlformats.org/officeDocument/2006/math">
                    <m:sSub>
                      <m:sSubPr>
                        <m:ctrlPr>
                          <a:rPr lang="es-CR" i="1">
                            <a:latin typeface="Cambria Math"/>
                          </a:rPr>
                        </m:ctrlPr>
                      </m:sSubPr>
                      <m:e>
                        <m:r>
                          <a:rPr lang="es-CR" i="1">
                            <a:latin typeface="Cambria Math" panose="02040503050406030204" pitchFamily="18" charset="0"/>
                          </a:rPr>
                          <m:t>𝑥</m:t>
                        </m:r>
                      </m:e>
                      <m:sub>
                        <m:r>
                          <a:rPr lang="es-CR" i="1">
                            <a:latin typeface="Cambria Math" panose="02040503050406030204" pitchFamily="18" charset="0"/>
                          </a:rPr>
                          <m:t>𝑡</m:t>
                        </m:r>
                      </m:sub>
                    </m:sSub>
                  </m:oMath>
                </a14:m>
                <a:r>
                  <a:rPr lang="es-CR" dirty="0"/>
                  <a:t>  </a:t>
                </a:r>
              </a:p>
            </p:txBody>
          </p:sp>
        </mc:Choice>
        <mc:Fallback xmlns="">
          <p:sp>
            <p:nvSpPr>
              <p:cNvPr id="7" name="Rectángulo redondeado 6"/>
              <p:cNvSpPr>
                <a:spLocks noRot="1" noChangeAspect="1" noMove="1" noResize="1" noEditPoints="1" noAdjustHandles="1" noChangeArrowheads="1" noChangeShapeType="1" noTextEdit="1"/>
              </p:cNvSpPr>
              <p:nvPr/>
            </p:nvSpPr>
            <p:spPr>
              <a:xfrm>
                <a:off x="7904860" y="1909981"/>
                <a:ext cx="2838450" cy="600075"/>
              </a:xfrm>
              <a:prstGeom prst="roundRect">
                <a:avLst/>
              </a:prstGeom>
              <a:blipFill>
                <a:blip r:embed="rId6"/>
                <a:stretch>
                  <a:fillRect/>
                </a:stretch>
              </a:blipFill>
            </p:spPr>
            <p:txBody>
              <a:bodyPr/>
              <a:lstStyle/>
              <a:p>
                <a:r>
                  <a:rPr lang="es-CR">
                    <a:noFill/>
                  </a:rPr>
                  <a:t> </a:t>
                </a:r>
              </a:p>
            </p:txBody>
          </p:sp>
        </mc:Fallback>
      </mc:AlternateContent>
      <p:pic>
        <p:nvPicPr>
          <p:cNvPr id="8" name="Imagen 7"/>
          <p:cNvPicPr>
            <a:picLocks noChangeAspect="1"/>
          </p:cNvPicPr>
          <p:nvPr/>
        </p:nvPicPr>
        <p:blipFill>
          <a:blip r:embed="rId7"/>
          <a:stretch>
            <a:fillRect/>
          </a:stretch>
        </p:blipFill>
        <p:spPr>
          <a:xfrm>
            <a:off x="6646986" y="2693104"/>
            <a:ext cx="5354198" cy="4103347"/>
          </a:xfrm>
          <a:prstGeom prst="rect">
            <a:avLst/>
          </a:prstGeom>
        </p:spPr>
      </p:pic>
    </p:spTree>
    <p:extLst>
      <p:ext uri="{BB962C8B-B14F-4D97-AF65-F5344CB8AC3E}">
        <p14:creationId xmlns:p14="http://schemas.microsoft.com/office/powerpoint/2010/main" val="1675024355"/>
      </p:ext>
    </p:extLst>
  </p:cSld>
  <p:clrMapOvr>
    <a:masterClrMapping/>
  </p:clrMapOvr>
  <p:transition spd="slow">
    <p:wip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ítulo 1"/>
              <p:cNvSpPr txBox="1">
                <a:spLocks/>
              </p:cNvSpPr>
              <p:nvPr/>
            </p:nvSpPr>
            <p:spPr>
              <a:xfrm>
                <a:off x="0" y="-26376"/>
                <a:ext cx="12192000" cy="7297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Estimación de los modelos </a:t>
                </a:r>
                <a14:m>
                  <m:oMath xmlns:m="http://schemas.openxmlformats.org/officeDocument/2006/math">
                    <m:r>
                      <a:rPr lang="es-CR" b="0" i="1" dirty="0" smtClean="0">
                        <a:latin typeface="Cambria Math" panose="02040503050406030204" pitchFamily="18" charset="0"/>
                      </a:rPr>
                      <m:t>𝐴𝑅𝐼𝑀𝐴</m:t>
                    </m:r>
                    <m:d>
                      <m:dPr>
                        <m:ctrlPr>
                          <a:rPr lang="es-CR" i="1" dirty="0" smtClean="0">
                            <a:latin typeface="Cambria Math"/>
                          </a:rPr>
                        </m:ctrlPr>
                      </m:dPr>
                      <m:e>
                        <m:r>
                          <a:rPr lang="es-CR" b="0" i="1" dirty="0" err="1" smtClean="0">
                            <a:latin typeface="Cambria Math" panose="02040503050406030204" pitchFamily="18" charset="0"/>
                          </a:rPr>
                          <m:t>𝑝</m:t>
                        </m:r>
                        <m:r>
                          <a:rPr lang="es-CR" b="0" i="1" dirty="0" err="1" smtClean="0">
                            <a:latin typeface="Cambria Math" panose="02040503050406030204" pitchFamily="18" charset="0"/>
                          </a:rPr>
                          <m:t>,</m:t>
                        </m:r>
                        <m:r>
                          <a:rPr lang="es-CR" b="0" i="1" dirty="0" err="1" smtClean="0">
                            <a:latin typeface="Cambria Math" panose="02040503050406030204" pitchFamily="18" charset="0"/>
                          </a:rPr>
                          <m:t>𝑑</m:t>
                        </m:r>
                        <m:r>
                          <a:rPr lang="es-CR" b="0" i="1" dirty="0" err="1" smtClean="0">
                            <a:latin typeface="Cambria Math" panose="02040503050406030204" pitchFamily="18" charset="0"/>
                          </a:rPr>
                          <m:t>,</m:t>
                        </m:r>
                        <m:r>
                          <a:rPr lang="es-CR" b="0" i="1" dirty="0" err="1" smtClean="0">
                            <a:latin typeface="Cambria Math" panose="02040503050406030204" pitchFamily="18" charset="0"/>
                          </a:rPr>
                          <m:t>𝑞</m:t>
                        </m:r>
                      </m:e>
                    </m:d>
                    <m:sSub>
                      <m:sSubPr>
                        <m:ctrlPr>
                          <a:rPr lang="es-CR" i="1" dirty="0" smtClean="0">
                            <a:latin typeface="Cambria Math"/>
                          </a:rPr>
                        </m:ctrlPr>
                      </m:sSubPr>
                      <m:e>
                        <m:d>
                          <m:dPr>
                            <m:ctrlPr>
                              <a:rPr lang="es-CR" i="1" dirty="0" smtClean="0">
                                <a:latin typeface="Cambria Math"/>
                              </a:rPr>
                            </m:ctrlPr>
                          </m:dPr>
                          <m:e>
                            <m:r>
                              <a:rPr lang="es-CR" b="0" i="1" dirty="0" smtClean="0">
                                <a:latin typeface="Cambria Math" panose="02040503050406030204" pitchFamily="18" charset="0"/>
                              </a:rPr>
                              <m:t>𝑃</m:t>
                            </m:r>
                            <m:r>
                              <a:rPr lang="es-CR" b="0" i="1" dirty="0" smtClean="0">
                                <a:latin typeface="Cambria Math" panose="02040503050406030204" pitchFamily="18" charset="0"/>
                              </a:rPr>
                              <m:t>,</m:t>
                            </m:r>
                            <m:r>
                              <a:rPr lang="es-CR" b="0" i="1" dirty="0" smtClean="0">
                                <a:latin typeface="Cambria Math" panose="02040503050406030204" pitchFamily="18" charset="0"/>
                              </a:rPr>
                              <m:t>𝐷</m:t>
                            </m:r>
                            <m:r>
                              <a:rPr lang="es-CR" b="0" i="1" dirty="0" smtClean="0">
                                <a:latin typeface="Cambria Math" panose="02040503050406030204" pitchFamily="18" charset="0"/>
                              </a:rPr>
                              <m:t>,</m:t>
                            </m:r>
                            <m:r>
                              <a:rPr lang="es-CR" b="0" i="1" dirty="0" smtClean="0">
                                <a:latin typeface="Cambria Math" panose="02040503050406030204" pitchFamily="18" charset="0"/>
                              </a:rPr>
                              <m:t>𝑄</m:t>
                            </m:r>
                          </m:e>
                        </m:d>
                      </m:e>
                      <m:sub>
                        <m:r>
                          <a:rPr lang="es-CR" b="0" i="1" dirty="0" smtClean="0">
                            <a:latin typeface="Cambria Math" panose="02040503050406030204" pitchFamily="18" charset="0"/>
                          </a:rPr>
                          <m:t>𝑠</m:t>
                        </m:r>
                      </m:sub>
                    </m:sSub>
                  </m:oMath>
                </a14:m>
                <a:endParaRPr lang="es-CR" i="1" dirty="0"/>
              </a:p>
            </p:txBody>
          </p:sp>
        </mc:Choice>
        <mc:Fallback xmlns="">
          <p:sp>
            <p:nvSpPr>
              <p:cNvPr id="4" name="Título 1"/>
              <p:cNvSpPr txBox="1">
                <a:spLocks noRot="1" noChangeAspect="1" noMove="1" noResize="1" noEditPoints="1" noAdjustHandles="1" noChangeArrowheads="1" noChangeShapeType="1" noTextEdit="1"/>
              </p:cNvSpPr>
              <p:nvPr/>
            </p:nvSpPr>
            <p:spPr>
              <a:xfrm>
                <a:off x="0" y="-26376"/>
                <a:ext cx="12192000" cy="729762"/>
              </a:xfrm>
              <a:prstGeom prst="rect">
                <a:avLst/>
              </a:prstGeom>
              <a:blipFill>
                <a:blip r:embed="rId2"/>
                <a:stretch>
                  <a:fillRect l="-1800" t="-24370" b="-38655"/>
                </a:stretch>
              </a:blipFill>
            </p:spPr>
            <p:txBody>
              <a:bodyPr/>
              <a:lstStyle/>
              <a:p>
                <a:r>
                  <a:rPr lang="es-CR">
                    <a:noFill/>
                  </a:rPr>
                  <a:t> </a:t>
                </a:r>
              </a:p>
            </p:txBody>
          </p:sp>
        </mc:Fallback>
      </mc:AlternateContent>
      <p:sp>
        <p:nvSpPr>
          <p:cNvPr id="5" name="Rectángulo redondeado 4"/>
          <p:cNvSpPr/>
          <p:nvPr/>
        </p:nvSpPr>
        <p:spPr>
          <a:xfrm>
            <a:off x="1182878" y="898867"/>
            <a:ext cx="2838450" cy="6000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Correlograma</a:t>
            </a:r>
          </a:p>
        </p:txBody>
      </p:sp>
      <mc:AlternateContent xmlns:mc="http://schemas.openxmlformats.org/markup-compatibility/2006" xmlns:a14="http://schemas.microsoft.com/office/drawing/2010/main">
        <mc:Choice Requires="a14">
          <p:sp>
            <p:nvSpPr>
              <p:cNvPr id="6" name="Rectángulo redondeado 5"/>
              <p:cNvSpPr/>
              <p:nvPr/>
            </p:nvSpPr>
            <p:spPr>
              <a:xfrm>
                <a:off x="7421284" y="898866"/>
                <a:ext cx="2838450" cy="6000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s-CR" i="1" dirty="0" smtClean="0">
                          <a:latin typeface="Cambria Math" panose="02040503050406030204" pitchFamily="18" charset="0"/>
                        </a:rPr>
                        <m:t>𝐴𝑅𝐼𝑀𝐴</m:t>
                      </m:r>
                      <m:d>
                        <m:dPr>
                          <m:ctrlPr>
                            <a:rPr lang="es-CR" i="1" dirty="0" smtClean="0">
                              <a:latin typeface="Cambria Math"/>
                            </a:rPr>
                          </m:ctrlPr>
                        </m:dPr>
                        <m:e>
                          <m:r>
                            <a:rPr lang="es-CR" i="1" dirty="0" smtClean="0">
                              <a:latin typeface="Cambria Math" panose="02040503050406030204" pitchFamily="18" charset="0"/>
                            </a:rPr>
                            <m:t>2,1,0</m:t>
                          </m:r>
                        </m:e>
                      </m:d>
                      <m:sSub>
                        <m:sSubPr>
                          <m:ctrlPr>
                            <a:rPr lang="es-CR" b="0" i="1" dirty="0" smtClean="0">
                              <a:latin typeface="Cambria Math"/>
                            </a:rPr>
                          </m:ctrlPr>
                        </m:sSubPr>
                        <m:e>
                          <m:d>
                            <m:dPr>
                              <m:ctrlPr>
                                <a:rPr lang="es-CR" i="1" dirty="0" smtClean="0">
                                  <a:latin typeface="Cambria Math"/>
                                </a:rPr>
                              </m:ctrlPr>
                            </m:dPr>
                            <m:e>
                              <m:r>
                                <a:rPr lang="es-CR" i="1" dirty="0" smtClean="0">
                                  <a:latin typeface="Cambria Math" panose="02040503050406030204" pitchFamily="18" charset="0"/>
                                </a:rPr>
                                <m:t>0,1,1</m:t>
                              </m:r>
                            </m:e>
                          </m:d>
                        </m:e>
                        <m:sub>
                          <m:r>
                            <a:rPr lang="es-CR" b="0" i="1" dirty="0" smtClean="0">
                              <a:latin typeface="Cambria Math" panose="02040503050406030204" pitchFamily="18" charset="0"/>
                            </a:rPr>
                            <m:t>12</m:t>
                          </m:r>
                        </m:sub>
                      </m:sSub>
                      <m:r>
                        <a:rPr lang="es-CR" i="1" dirty="0" smtClean="0">
                          <a:latin typeface="Cambria Math" panose="02040503050406030204" pitchFamily="18" charset="0"/>
                        </a:rPr>
                        <m:t>  </m:t>
                      </m:r>
                    </m:oMath>
                  </m:oMathPara>
                </a14:m>
                <a:endParaRPr lang="es-CR" dirty="0"/>
              </a:p>
            </p:txBody>
          </p:sp>
        </mc:Choice>
        <mc:Fallback xmlns="">
          <p:sp>
            <p:nvSpPr>
              <p:cNvPr id="6" name="Rectángulo redondeado 5"/>
              <p:cNvSpPr>
                <a:spLocks noRot="1" noChangeAspect="1" noMove="1" noResize="1" noEditPoints="1" noAdjustHandles="1" noChangeArrowheads="1" noChangeShapeType="1" noTextEdit="1"/>
              </p:cNvSpPr>
              <p:nvPr/>
            </p:nvSpPr>
            <p:spPr>
              <a:xfrm>
                <a:off x="7421284" y="898866"/>
                <a:ext cx="2838450" cy="600075"/>
              </a:xfrm>
              <a:prstGeom prst="roundRect">
                <a:avLst/>
              </a:prstGeom>
              <a:blipFill>
                <a:blip r:embed="rId3"/>
                <a:stretch>
                  <a:fillRect/>
                </a:stretch>
              </a:blipFill>
            </p:spPr>
            <p:txBody>
              <a:bodyPr/>
              <a:lstStyle/>
              <a:p>
                <a:r>
                  <a:rPr lang="es-CR">
                    <a:noFill/>
                  </a:rPr>
                  <a:t> </a:t>
                </a:r>
              </a:p>
            </p:txBody>
          </p:sp>
        </mc:Fallback>
      </mc:AlternateContent>
      <p:pic>
        <p:nvPicPr>
          <p:cNvPr id="7" name="Imagen 6"/>
          <p:cNvPicPr>
            <a:picLocks noChangeAspect="1"/>
          </p:cNvPicPr>
          <p:nvPr/>
        </p:nvPicPr>
        <p:blipFill>
          <a:blip r:embed="rId4"/>
          <a:stretch>
            <a:fillRect/>
          </a:stretch>
        </p:blipFill>
        <p:spPr>
          <a:xfrm>
            <a:off x="138787" y="1776046"/>
            <a:ext cx="4926631" cy="3637496"/>
          </a:xfrm>
          <a:prstGeom prst="rect">
            <a:avLst/>
          </a:prstGeom>
        </p:spPr>
      </p:pic>
      <p:pic>
        <p:nvPicPr>
          <p:cNvPr id="8" name="Imagen 7"/>
          <p:cNvPicPr>
            <a:picLocks noChangeAspect="1"/>
          </p:cNvPicPr>
          <p:nvPr/>
        </p:nvPicPr>
        <p:blipFill>
          <a:blip r:embed="rId5"/>
          <a:stretch>
            <a:fillRect/>
          </a:stretch>
        </p:blipFill>
        <p:spPr>
          <a:xfrm>
            <a:off x="6236677" y="1776046"/>
            <a:ext cx="5246077" cy="3873353"/>
          </a:xfrm>
          <a:prstGeom prst="rect">
            <a:avLst/>
          </a:prstGeom>
        </p:spPr>
      </p:pic>
      <mc:AlternateContent xmlns:mc="http://schemas.openxmlformats.org/markup-compatibility/2006" xmlns:a14="http://schemas.microsoft.com/office/drawing/2010/main">
        <mc:Choice Requires="a14">
          <p:sp>
            <p:nvSpPr>
              <p:cNvPr id="9" name="CuadroTexto 8"/>
              <p:cNvSpPr txBox="1"/>
              <p:nvPr/>
            </p:nvSpPr>
            <p:spPr>
              <a:xfrm>
                <a:off x="230586" y="6002625"/>
                <a:ext cx="11730828" cy="646331"/>
              </a:xfrm>
              <a:prstGeom prst="rect">
                <a:avLst/>
              </a:prstGeom>
              <a:noFill/>
            </p:spPr>
            <p:txBody>
              <a:bodyPr wrap="square" rtlCol="0">
                <a:spAutoFit/>
              </a:bodyPr>
              <a:lstStyle/>
              <a:p>
                <a:r>
                  <a:rPr lang="es-CR" dirty="0"/>
                  <a:t>Para la presente serie se estimó un </a:t>
                </a:r>
                <a14:m>
                  <m:oMath xmlns:m="http://schemas.openxmlformats.org/officeDocument/2006/math">
                    <m:r>
                      <a:rPr lang="es-CR" i="1" dirty="0">
                        <a:latin typeface="Cambria Math" panose="02040503050406030204" pitchFamily="18" charset="0"/>
                      </a:rPr>
                      <m:t>𝐴𝑅𝐼𝑀𝐴</m:t>
                    </m:r>
                    <m:d>
                      <m:dPr>
                        <m:ctrlPr>
                          <a:rPr lang="es-CR" i="1" dirty="0">
                            <a:latin typeface="Cambria Math"/>
                          </a:rPr>
                        </m:ctrlPr>
                      </m:dPr>
                      <m:e>
                        <m:r>
                          <a:rPr lang="es-CR" i="1" dirty="0">
                            <a:latin typeface="Cambria Math" panose="02040503050406030204" pitchFamily="18" charset="0"/>
                          </a:rPr>
                          <m:t>2,1,0</m:t>
                        </m:r>
                      </m:e>
                    </m:d>
                    <m:sSub>
                      <m:sSubPr>
                        <m:ctrlPr>
                          <a:rPr lang="es-CR" i="1" dirty="0">
                            <a:latin typeface="Cambria Math"/>
                          </a:rPr>
                        </m:ctrlPr>
                      </m:sSubPr>
                      <m:e>
                        <m:d>
                          <m:dPr>
                            <m:ctrlPr>
                              <a:rPr lang="es-CR" i="1" dirty="0">
                                <a:latin typeface="Cambria Math"/>
                              </a:rPr>
                            </m:ctrlPr>
                          </m:dPr>
                          <m:e>
                            <m:r>
                              <a:rPr lang="es-CR" i="1" dirty="0">
                                <a:latin typeface="Cambria Math" panose="02040503050406030204" pitchFamily="18" charset="0"/>
                              </a:rPr>
                              <m:t>0,1,1</m:t>
                            </m:r>
                          </m:e>
                        </m:d>
                      </m:e>
                      <m:sub>
                        <m:r>
                          <a:rPr lang="es-CR" i="1" dirty="0">
                            <a:latin typeface="Cambria Math" panose="02040503050406030204" pitchFamily="18" charset="0"/>
                          </a:rPr>
                          <m:t>12</m:t>
                        </m:r>
                      </m:sub>
                    </m:sSub>
                  </m:oMath>
                </a14:m>
                <a:r>
                  <a:rPr lang="es-CR" dirty="0"/>
                  <a:t>  y los resultados parecen ser satisfactorios. Es importante adicionar parámetros, y comparar los otros modelos con medidas de rendimiento, además de corroborar los diagnósticos.</a:t>
                </a:r>
              </a:p>
            </p:txBody>
          </p:sp>
        </mc:Choice>
        <mc:Fallback xmlns="">
          <p:sp>
            <p:nvSpPr>
              <p:cNvPr id="9" name="CuadroTexto 8"/>
              <p:cNvSpPr txBox="1">
                <a:spLocks noRot="1" noChangeAspect="1" noMove="1" noResize="1" noEditPoints="1" noAdjustHandles="1" noChangeArrowheads="1" noChangeShapeType="1" noTextEdit="1"/>
              </p:cNvSpPr>
              <p:nvPr/>
            </p:nvSpPr>
            <p:spPr>
              <a:xfrm>
                <a:off x="230586" y="6002625"/>
                <a:ext cx="11730828" cy="646331"/>
              </a:xfrm>
              <a:prstGeom prst="rect">
                <a:avLst/>
              </a:prstGeom>
              <a:blipFill>
                <a:blip r:embed="rId6"/>
                <a:stretch>
                  <a:fillRect l="-468" t="-5660" b="-14151"/>
                </a:stretch>
              </a:blipFill>
            </p:spPr>
            <p:txBody>
              <a:bodyPr/>
              <a:lstStyle/>
              <a:p>
                <a:r>
                  <a:rPr lang="es-CR">
                    <a:noFill/>
                  </a:rPr>
                  <a:t> </a:t>
                </a:r>
              </a:p>
            </p:txBody>
          </p:sp>
        </mc:Fallback>
      </mc:AlternateContent>
    </p:spTree>
    <p:extLst>
      <p:ext uri="{BB962C8B-B14F-4D97-AF65-F5344CB8AC3E}">
        <p14:creationId xmlns:p14="http://schemas.microsoft.com/office/powerpoint/2010/main" val="917443492"/>
      </p:ext>
    </p:extLst>
  </p:cSld>
  <p:clrMapOvr>
    <a:masterClrMapping/>
  </p:clrMapOvr>
  <p:transition spd="slow">
    <p:wip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ítulo 1"/>
              <p:cNvSpPr txBox="1">
                <a:spLocks/>
              </p:cNvSpPr>
              <p:nvPr/>
            </p:nvSpPr>
            <p:spPr>
              <a:xfrm>
                <a:off x="0" y="-26376"/>
                <a:ext cx="12192000" cy="7297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Estimación de los modelos </a:t>
                </a:r>
                <a14:m>
                  <m:oMath xmlns:m="http://schemas.openxmlformats.org/officeDocument/2006/math">
                    <m:r>
                      <a:rPr lang="es-CR" b="0" i="1" dirty="0" smtClean="0">
                        <a:latin typeface="Cambria Math" panose="02040503050406030204" pitchFamily="18" charset="0"/>
                      </a:rPr>
                      <m:t>𝐴𝑅𝐼𝑀𝐴</m:t>
                    </m:r>
                    <m:d>
                      <m:dPr>
                        <m:ctrlPr>
                          <a:rPr lang="es-CR" i="1" dirty="0" smtClean="0">
                            <a:latin typeface="Cambria Math"/>
                          </a:rPr>
                        </m:ctrlPr>
                      </m:dPr>
                      <m:e>
                        <m:r>
                          <a:rPr lang="es-CR" b="0" i="1" dirty="0" err="1" smtClean="0">
                            <a:latin typeface="Cambria Math" panose="02040503050406030204" pitchFamily="18" charset="0"/>
                          </a:rPr>
                          <m:t>𝑝</m:t>
                        </m:r>
                        <m:r>
                          <a:rPr lang="es-CR" b="0" i="1" dirty="0" err="1" smtClean="0">
                            <a:latin typeface="Cambria Math" panose="02040503050406030204" pitchFamily="18" charset="0"/>
                          </a:rPr>
                          <m:t>,</m:t>
                        </m:r>
                        <m:r>
                          <a:rPr lang="es-CR" b="0" i="1" dirty="0" err="1" smtClean="0">
                            <a:latin typeface="Cambria Math" panose="02040503050406030204" pitchFamily="18" charset="0"/>
                          </a:rPr>
                          <m:t>𝑑</m:t>
                        </m:r>
                        <m:r>
                          <a:rPr lang="es-CR" b="0" i="1" dirty="0" err="1" smtClean="0">
                            <a:latin typeface="Cambria Math" panose="02040503050406030204" pitchFamily="18" charset="0"/>
                          </a:rPr>
                          <m:t>,</m:t>
                        </m:r>
                        <m:r>
                          <a:rPr lang="es-CR" b="0" i="1" dirty="0" err="1" smtClean="0">
                            <a:latin typeface="Cambria Math" panose="02040503050406030204" pitchFamily="18" charset="0"/>
                          </a:rPr>
                          <m:t>𝑞</m:t>
                        </m:r>
                      </m:e>
                    </m:d>
                    <m:sSub>
                      <m:sSubPr>
                        <m:ctrlPr>
                          <a:rPr lang="es-CR" i="1" dirty="0" smtClean="0">
                            <a:latin typeface="Cambria Math"/>
                          </a:rPr>
                        </m:ctrlPr>
                      </m:sSubPr>
                      <m:e>
                        <m:d>
                          <m:dPr>
                            <m:ctrlPr>
                              <a:rPr lang="es-CR" i="1" dirty="0" smtClean="0">
                                <a:latin typeface="Cambria Math"/>
                              </a:rPr>
                            </m:ctrlPr>
                          </m:dPr>
                          <m:e>
                            <m:r>
                              <a:rPr lang="es-CR" b="0" i="1" dirty="0" smtClean="0">
                                <a:latin typeface="Cambria Math" panose="02040503050406030204" pitchFamily="18" charset="0"/>
                              </a:rPr>
                              <m:t>𝑃</m:t>
                            </m:r>
                            <m:r>
                              <a:rPr lang="es-CR" b="0" i="1" dirty="0" smtClean="0">
                                <a:latin typeface="Cambria Math" panose="02040503050406030204" pitchFamily="18" charset="0"/>
                              </a:rPr>
                              <m:t>,</m:t>
                            </m:r>
                            <m:r>
                              <a:rPr lang="es-CR" b="0" i="1" dirty="0" smtClean="0">
                                <a:latin typeface="Cambria Math" panose="02040503050406030204" pitchFamily="18" charset="0"/>
                              </a:rPr>
                              <m:t>𝐷</m:t>
                            </m:r>
                            <m:r>
                              <a:rPr lang="es-CR" b="0" i="1" dirty="0" smtClean="0">
                                <a:latin typeface="Cambria Math" panose="02040503050406030204" pitchFamily="18" charset="0"/>
                              </a:rPr>
                              <m:t>,</m:t>
                            </m:r>
                            <m:r>
                              <a:rPr lang="es-CR" b="0" i="1" dirty="0" smtClean="0">
                                <a:latin typeface="Cambria Math" panose="02040503050406030204" pitchFamily="18" charset="0"/>
                              </a:rPr>
                              <m:t>𝑄</m:t>
                            </m:r>
                          </m:e>
                        </m:d>
                      </m:e>
                      <m:sub>
                        <m:r>
                          <a:rPr lang="es-CR" b="0" i="1" dirty="0" smtClean="0">
                            <a:latin typeface="Cambria Math" panose="02040503050406030204" pitchFamily="18" charset="0"/>
                          </a:rPr>
                          <m:t>𝑠</m:t>
                        </m:r>
                      </m:sub>
                    </m:sSub>
                  </m:oMath>
                </a14:m>
                <a:endParaRPr lang="es-CR" i="1" dirty="0"/>
              </a:p>
            </p:txBody>
          </p:sp>
        </mc:Choice>
        <mc:Fallback xmlns="">
          <p:sp>
            <p:nvSpPr>
              <p:cNvPr id="4" name="Título 1"/>
              <p:cNvSpPr txBox="1">
                <a:spLocks noRot="1" noChangeAspect="1" noMove="1" noResize="1" noEditPoints="1" noAdjustHandles="1" noChangeArrowheads="1" noChangeShapeType="1" noTextEdit="1"/>
              </p:cNvSpPr>
              <p:nvPr/>
            </p:nvSpPr>
            <p:spPr>
              <a:xfrm>
                <a:off x="0" y="-26376"/>
                <a:ext cx="12192000" cy="729762"/>
              </a:xfrm>
              <a:prstGeom prst="rect">
                <a:avLst/>
              </a:prstGeom>
              <a:blipFill>
                <a:blip r:embed="rId2"/>
                <a:stretch>
                  <a:fillRect l="-1800" t="-24370" b="-38655"/>
                </a:stretch>
              </a:blipFill>
            </p:spPr>
            <p:txBody>
              <a:bodyPr/>
              <a:lstStyle/>
              <a:p>
                <a:r>
                  <a:rPr lang="es-CR">
                    <a:noFill/>
                  </a:rPr>
                  <a:t> </a:t>
                </a:r>
              </a:p>
            </p:txBody>
          </p:sp>
        </mc:Fallback>
      </mc:AlternateContent>
      <p:sp>
        <p:nvSpPr>
          <p:cNvPr id="5" name="Marcador de contenido 2"/>
          <p:cNvSpPr>
            <a:spLocks noGrp="1"/>
          </p:cNvSpPr>
          <p:nvPr>
            <p:ph idx="1"/>
          </p:nvPr>
        </p:nvSpPr>
        <p:spPr>
          <a:xfrm>
            <a:off x="82062" y="823302"/>
            <a:ext cx="12033738" cy="4351338"/>
          </a:xfrm>
        </p:spPr>
        <p:txBody>
          <a:bodyPr>
            <a:normAutofit/>
          </a:bodyPr>
          <a:lstStyle/>
          <a:p>
            <a:pPr marL="0" indent="0">
              <a:buNone/>
            </a:pPr>
            <a:r>
              <a:rPr lang="es-CR" sz="2000" dirty="0"/>
              <a:t>Veamos el siguiente ejemplo sobre los nacimientos en USA después de la segunda Guerra Mundial.</a:t>
            </a:r>
          </a:p>
        </p:txBody>
      </p:sp>
      <mc:AlternateContent xmlns:mc="http://schemas.openxmlformats.org/markup-compatibility/2006" xmlns:a14="http://schemas.microsoft.com/office/drawing/2010/main">
        <mc:Choice Requires="a14">
          <p:sp>
            <p:nvSpPr>
              <p:cNvPr id="6" name="Rectángulo redondeado 5"/>
              <p:cNvSpPr/>
              <p:nvPr/>
            </p:nvSpPr>
            <p:spPr>
              <a:xfrm>
                <a:off x="1666454" y="1909982"/>
                <a:ext cx="2838450" cy="6000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Serie original </a:t>
                </a:r>
                <a14:m>
                  <m:oMath xmlns:m="http://schemas.openxmlformats.org/officeDocument/2006/math">
                    <m:sSub>
                      <m:sSubPr>
                        <m:ctrlPr>
                          <a:rPr lang="es-CR" i="1">
                            <a:latin typeface="Cambria Math"/>
                          </a:rPr>
                        </m:ctrlPr>
                      </m:sSubPr>
                      <m:e>
                        <m:r>
                          <a:rPr lang="es-CR" i="1">
                            <a:latin typeface="Cambria Math" panose="02040503050406030204" pitchFamily="18" charset="0"/>
                          </a:rPr>
                          <m:t>𝑦</m:t>
                        </m:r>
                      </m:e>
                      <m:sub>
                        <m:r>
                          <a:rPr lang="es-CR" i="1">
                            <a:latin typeface="Cambria Math" panose="02040503050406030204" pitchFamily="18" charset="0"/>
                          </a:rPr>
                          <m:t>𝑡</m:t>
                        </m:r>
                      </m:sub>
                    </m:sSub>
                  </m:oMath>
                </a14:m>
                <a:r>
                  <a:rPr lang="es-CR" dirty="0"/>
                  <a:t> </a:t>
                </a:r>
              </a:p>
            </p:txBody>
          </p:sp>
        </mc:Choice>
        <mc:Fallback xmlns="">
          <p:sp>
            <p:nvSpPr>
              <p:cNvPr id="6" name="Rectángulo redondeado 5"/>
              <p:cNvSpPr>
                <a:spLocks noRot="1" noChangeAspect="1" noMove="1" noResize="1" noEditPoints="1" noAdjustHandles="1" noChangeArrowheads="1" noChangeShapeType="1" noTextEdit="1"/>
              </p:cNvSpPr>
              <p:nvPr/>
            </p:nvSpPr>
            <p:spPr>
              <a:xfrm>
                <a:off x="1666454" y="1909982"/>
                <a:ext cx="2838450" cy="600075"/>
              </a:xfrm>
              <a:prstGeom prst="roundRect">
                <a:avLst/>
              </a:prstGeom>
              <a:blipFill>
                <a:blip r:embed="rId3"/>
                <a:stretch>
                  <a:fillRect/>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7" name="Rectángulo redondeado 6"/>
              <p:cNvSpPr/>
              <p:nvPr/>
            </p:nvSpPr>
            <p:spPr>
              <a:xfrm>
                <a:off x="7904860" y="1909981"/>
                <a:ext cx="2838450" cy="6000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Serie estacionaria </a:t>
                </a:r>
                <a14:m>
                  <m:oMath xmlns:m="http://schemas.openxmlformats.org/officeDocument/2006/math">
                    <m:sSub>
                      <m:sSubPr>
                        <m:ctrlPr>
                          <a:rPr lang="es-CR" i="1">
                            <a:latin typeface="Cambria Math"/>
                          </a:rPr>
                        </m:ctrlPr>
                      </m:sSubPr>
                      <m:e>
                        <m:r>
                          <a:rPr lang="es-CR" i="1">
                            <a:latin typeface="Cambria Math" panose="02040503050406030204" pitchFamily="18" charset="0"/>
                          </a:rPr>
                          <m:t>𝑥</m:t>
                        </m:r>
                      </m:e>
                      <m:sub>
                        <m:r>
                          <a:rPr lang="es-CR" i="1">
                            <a:latin typeface="Cambria Math" panose="02040503050406030204" pitchFamily="18" charset="0"/>
                          </a:rPr>
                          <m:t>𝑡</m:t>
                        </m:r>
                      </m:sub>
                    </m:sSub>
                  </m:oMath>
                </a14:m>
                <a:r>
                  <a:rPr lang="es-CR" dirty="0"/>
                  <a:t>  </a:t>
                </a:r>
              </a:p>
            </p:txBody>
          </p:sp>
        </mc:Choice>
        <mc:Fallback xmlns="">
          <p:sp>
            <p:nvSpPr>
              <p:cNvPr id="7" name="Rectángulo redondeado 6"/>
              <p:cNvSpPr>
                <a:spLocks noRot="1" noChangeAspect="1" noMove="1" noResize="1" noEditPoints="1" noAdjustHandles="1" noChangeArrowheads="1" noChangeShapeType="1" noTextEdit="1"/>
              </p:cNvSpPr>
              <p:nvPr/>
            </p:nvSpPr>
            <p:spPr>
              <a:xfrm>
                <a:off x="7904860" y="1909981"/>
                <a:ext cx="2838450" cy="600075"/>
              </a:xfrm>
              <a:prstGeom prst="roundRect">
                <a:avLst/>
              </a:prstGeom>
              <a:blipFill>
                <a:blip r:embed="rId4"/>
                <a:stretch>
                  <a:fillRect/>
                </a:stretch>
              </a:blipFill>
            </p:spPr>
            <p:txBody>
              <a:bodyPr/>
              <a:lstStyle/>
              <a:p>
                <a:r>
                  <a:rPr lang="es-CR">
                    <a:noFill/>
                  </a:rPr>
                  <a:t> </a:t>
                </a:r>
              </a:p>
            </p:txBody>
          </p:sp>
        </mc:Fallback>
      </mc:AlternateContent>
      <p:pic>
        <p:nvPicPr>
          <p:cNvPr id="8" name="Imagen 7"/>
          <p:cNvPicPr>
            <a:picLocks noChangeAspect="1"/>
          </p:cNvPicPr>
          <p:nvPr/>
        </p:nvPicPr>
        <p:blipFill>
          <a:blip r:embed="rId5"/>
          <a:stretch>
            <a:fillRect/>
          </a:stretch>
        </p:blipFill>
        <p:spPr>
          <a:xfrm>
            <a:off x="454742" y="2814934"/>
            <a:ext cx="5261873" cy="3885016"/>
          </a:xfrm>
          <a:prstGeom prst="rect">
            <a:avLst/>
          </a:prstGeom>
        </p:spPr>
      </p:pic>
      <p:pic>
        <p:nvPicPr>
          <p:cNvPr id="9" name="Imagen 8"/>
          <p:cNvPicPr>
            <a:picLocks noChangeAspect="1"/>
          </p:cNvPicPr>
          <p:nvPr/>
        </p:nvPicPr>
        <p:blipFill>
          <a:blip r:embed="rId6"/>
          <a:stretch>
            <a:fillRect/>
          </a:stretch>
        </p:blipFill>
        <p:spPr>
          <a:xfrm>
            <a:off x="6638035" y="2814934"/>
            <a:ext cx="5372100" cy="3866465"/>
          </a:xfrm>
          <a:prstGeom prst="rect">
            <a:avLst/>
          </a:prstGeom>
        </p:spPr>
      </p:pic>
    </p:spTree>
    <p:extLst>
      <p:ext uri="{BB962C8B-B14F-4D97-AF65-F5344CB8AC3E}">
        <p14:creationId xmlns:p14="http://schemas.microsoft.com/office/powerpoint/2010/main" val="1266033077"/>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0" y="22226"/>
            <a:ext cx="12192000" cy="857006"/>
          </a:xfrm>
        </p:spPr>
        <p:txBody>
          <a:bodyPr>
            <a:normAutofit fontScale="90000"/>
          </a:bodyPr>
          <a:lstStyle/>
          <a:p>
            <a:pPr algn="ctr"/>
            <a:r>
              <a:rPr lang="es-CR" sz="3600" dirty="0"/>
              <a:t>Fundamentos de la metodología de Box-Jenkins:  la serie cronológica</a:t>
            </a:r>
          </a:p>
        </p:txBody>
      </p:sp>
      <mc:AlternateContent xmlns:mc="http://schemas.openxmlformats.org/markup-compatibility/2006" xmlns:a14="http://schemas.microsoft.com/office/drawing/2010/main">
        <mc:Choice Requires="a14">
          <p:sp>
            <p:nvSpPr>
              <p:cNvPr id="5" name="2 Marcador de contenido"/>
              <p:cNvSpPr>
                <a:spLocks noGrp="1"/>
              </p:cNvSpPr>
              <p:nvPr>
                <p:ph idx="1"/>
              </p:nvPr>
            </p:nvSpPr>
            <p:spPr>
              <a:xfrm>
                <a:off x="179512" y="908720"/>
                <a:ext cx="8727096" cy="5949280"/>
              </a:xfrm>
            </p:spPr>
            <p:txBody>
              <a:bodyPr>
                <a:normAutofit lnSpcReduction="10000"/>
              </a:bodyPr>
              <a:lstStyle/>
              <a:p>
                <a:r>
                  <a:rPr lang="es-CR" sz="2400" dirty="0"/>
                  <a:t>Estas variables aleatorias poseen una función de densidad, notadas como </a:t>
                </a:r>
                <a14:m>
                  <m:oMath xmlns:m="http://schemas.openxmlformats.org/officeDocument/2006/math">
                    <m:sSub>
                      <m:sSubPr>
                        <m:ctrlPr>
                          <a:rPr lang="es-CR" sz="2400" b="0" i="1" smtClean="0">
                            <a:latin typeface="Cambria Math"/>
                          </a:rPr>
                        </m:ctrlPr>
                      </m:sSubPr>
                      <m:e>
                        <m:r>
                          <a:rPr lang="es-CR" sz="2400" b="0" i="1" smtClean="0">
                            <a:latin typeface="Cambria Math"/>
                          </a:rPr>
                          <m:t>𝑓</m:t>
                        </m:r>
                      </m:e>
                      <m:sub>
                        <m:sSub>
                          <m:sSubPr>
                            <m:ctrlPr>
                              <a:rPr lang="es-CR" sz="2400" b="0" i="1" smtClean="0">
                                <a:latin typeface="Cambria Math"/>
                              </a:rPr>
                            </m:ctrlPr>
                          </m:sSubPr>
                          <m:e>
                            <m:r>
                              <a:rPr lang="es-CR" sz="2400" b="0" i="1" smtClean="0">
                                <a:latin typeface="Cambria Math"/>
                              </a:rPr>
                              <m:t>𝑌</m:t>
                            </m:r>
                          </m:e>
                          <m:sub>
                            <m:r>
                              <a:rPr lang="es-CR" sz="2400" b="0" i="1" smtClean="0">
                                <a:latin typeface="Cambria Math"/>
                              </a:rPr>
                              <m:t>𝑡</m:t>
                            </m:r>
                          </m:sub>
                        </m:sSub>
                      </m:sub>
                    </m:sSub>
                    <m:d>
                      <m:dPr>
                        <m:ctrlPr>
                          <a:rPr lang="es-CR" sz="2400" b="0" i="1" smtClean="0">
                            <a:latin typeface="Cambria Math"/>
                          </a:rPr>
                        </m:ctrlPr>
                      </m:dPr>
                      <m:e>
                        <m:sSub>
                          <m:sSubPr>
                            <m:ctrlPr>
                              <a:rPr lang="es-CR" sz="2400" b="0" i="1" smtClean="0">
                                <a:latin typeface="Cambria Math"/>
                              </a:rPr>
                            </m:ctrlPr>
                          </m:sSubPr>
                          <m:e>
                            <m:r>
                              <a:rPr lang="es-CR" sz="2400" b="0" i="1" smtClean="0">
                                <a:latin typeface="Cambria Math"/>
                              </a:rPr>
                              <m:t>𝑦</m:t>
                            </m:r>
                          </m:e>
                          <m:sub>
                            <m:r>
                              <a:rPr lang="es-CR" sz="2400" b="0" i="1" smtClean="0">
                                <a:latin typeface="Cambria Math"/>
                              </a:rPr>
                              <m:t>𝑡</m:t>
                            </m:r>
                          </m:sub>
                        </m:sSub>
                      </m:e>
                    </m:d>
                  </m:oMath>
                </a14:m>
                <a:r>
                  <a:rPr lang="es-CR" sz="2400" dirty="0"/>
                  <a:t>, que corresponden a la densidad incondicional de </a:t>
                </a:r>
                <a14:m>
                  <m:oMath xmlns:m="http://schemas.openxmlformats.org/officeDocument/2006/math">
                    <m:sSub>
                      <m:sSubPr>
                        <m:ctrlPr>
                          <a:rPr lang="es-CR" sz="2400" b="0" i="1" smtClean="0">
                            <a:latin typeface="Cambria Math"/>
                          </a:rPr>
                        </m:ctrlPr>
                      </m:sSubPr>
                      <m:e>
                        <m:r>
                          <a:rPr lang="es-CR" sz="2400" b="0" i="1" smtClean="0">
                            <a:latin typeface="Cambria Math" panose="02040503050406030204" pitchFamily="18" charset="0"/>
                          </a:rPr>
                          <m:t>𝑦</m:t>
                        </m:r>
                      </m:e>
                      <m:sub>
                        <m:r>
                          <a:rPr lang="es-CR" sz="2400" b="0" i="1" smtClean="0">
                            <a:latin typeface="Cambria Math"/>
                          </a:rPr>
                          <m:t>𝑡</m:t>
                        </m:r>
                      </m:sub>
                    </m:sSub>
                  </m:oMath>
                </a14:m>
                <a:r>
                  <a:rPr lang="es-CR" sz="2400" dirty="0"/>
                  <a:t>.</a:t>
                </a:r>
              </a:p>
              <a:p>
                <a:endParaRPr lang="es-CR" sz="2400" dirty="0"/>
              </a:p>
              <a:p>
                <a:r>
                  <a:rPr lang="es-CR" sz="2400" dirty="0"/>
                  <a:t>En el presente caso, esta densidad incondicional está dada por la relación: </a:t>
                </a:r>
              </a:p>
              <a:p>
                <a:pPr marL="0" indent="0">
                  <a:buNone/>
                </a:pPr>
                <a:endParaRPr lang="es-CR" sz="2400" dirty="0"/>
              </a:p>
              <a:p>
                <a:pPr marL="0" indent="0">
                  <a:buNone/>
                </a:pPr>
                <a14:m>
                  <m:oMathPara xmlns:m="http://schemas.openxmlformats.org/officeDocument/2006/math">
                    <m:oMathParaPr>
                      <m:jc m:val="centerGroup"/>
                    </m:oMathParaPr>
                    <m:oMath xmlns:m="http://schemas.openxmlformats.org/officeDocument/2006/math">
                      <m:sSub>
                        <m:sSubPr>
                          <m:ctrlPr>
                            <a:rPr lang="es-CR" sz="2400" b="0" i="1" smtClean="0">
                              <a:latin typeface="Cambria Math"/>
                            </a:rPr>
                          </m:ctrlPr>
                        </m:sSubPr>
                        <m:e>
                          <m:r>
                            <a:rPr lang="es-CR" sz="2400" b="0" i="1" smtClean="0">
                              <a:latin typeface="Cambria Math" panose="02040503050406030204" pitchFamily="18" charset="0"/>
                            </a:rPr>
                            <m:t>𝑓</m:t>
                          </m:r>
                        </m:e>
                        <m:sub>
                          <m:sSub>
                            <m:sSubPr>
                              <m:ctrlPr>
                                <a:rPr lang="es-CR" sz="2400" b="0" i="1" smtClean="0">
                                  <a:latin typeface="Cambria Math"/>
                                </a:rPr>
                              </m:ctrlPr>
                            </m:sSubPr>
                            <m:e>
                              <m:r>
                                <a:rPr lang="es-CR" sz="2400" b="0" i="1" smtClean="0">
                                  <a:latin typeface="Cambria Math" panose="02040503050406030204" pitchFamily="18" charset="0"/>
                                </a:rPr>
                                <m:t>𝑦</m:t>
                              </m:r>
                            </m:e>
                            <m:sub>
                              <m:r>
                                <a:rPr lang="es-CR" sz="2400" b="0" i="1" smtClean="0">
                                  <a:latin typeface="Cambria Math" panose="02040503050406030204" pitchFamily="18" charset="0"/>
                                </a:rPr>
                                <m:t>𝑡</m:t>
                              </m:r>
                            </m:sub>
                          </m:sSub>
                        </m:sub>
                      </m:sSub>
                      <m:d>
                        <m:dPr>
                          <m:ctrlPr>
                            <a:rPr lang="es-CR" sz="2400" b="0" i="1" smtClean="0">
                              <a:latin typeface="Cambria Math"/>
                            </a:rPr>
                          </m:ctrlPr>
                        </m:dPr>
                        <m:e>
                          <m:sSub>
                            <m:sSubPr>
                              <m:ctrlPr>
                                <a:rPr lang="es-CR" sz="2400" b="0" i="1" smtClean="0">
                                  <a:latin typeface="Cambria Math"/>
                                </a:rPr>
                              </m:ctrlPr>
                            </m:sSubPr>
                            <m:e>
                              <m:r>
                                <a:rPr lang="es-CR" sz="2400" b="0" i="1" smtClean="0">
                                  <a:latin typeface="Cambria Math" panose="02040503050406030204" pitchFamily="18" charset="0"/>
                                </a:rPr>
                                <m:t>𝑦</m:t>
                              </m:r>
                            </m:e>
                            <m:sub>
                              <m:r>
                                <a:rPr lang="es-CR" sz="2400" b="0" i="1" smtClean="0">
                                  <a:latin typeface="Cambria Math" panose="02040503050406030204" pitchFamily="18" charset="0"/>
                                </a:rPr>
                                <m:t>𝑡</m:t>
                              </m:r>
                            </m:sub>
                          </m:sSub>
                        </m:e>
                      </m:d>
                      <m:r>
                        <a:rPr lang="es-CR" sz="2400" b="0" i="1" smtClean="0">
                          <a:latin typeface="Cambria Math" panose="02040503050406030204" pitchFamily="18" charset="0"/>
                        </a:rPr>
                        <m:t>=</m:t>
                      </m:r>
                      <m:f>
                        <m:fPr>
                          <m:ctrlPr>
                            <a:rPr lang="es-CR" sz="2400" b="0" i="1" smtClean="0">
                              <a:latin typeface="Cambria Math"/>
                            </a:rPr>
                          </m:ctrlPr>
                        </m:fPr>
                        <m:num>
                          <m:r>
                            <a:rPr lang="es-CR" sz="2400" b="0" i="1" smtClean="0">
                              <a:latin typeface="Cambria Math" panose="02040503050406030204" pitchFamily="18" charset="0"/>
                            </a:rPr>
                            <m:t>1</m:t>
                          </m:r>
                        </m:num>
                        <m:den>
                          <m:r>
                            <a:rPr lang="es-CR" sz="2400" b="0" i="1" smtClean="0">
                              <a:latin typeface="Cambria Math" panose="02040503050406030204" pitchFamily="18" charset="0"/>
                              <a:ea typeface="Cambria Math" panose="02040503050406030204" pitchFamily="18" charset="0"/>
                            </a:rPr>
                            <m:t>𝜎</m:t>
                          </m:r>
                          <m:rad>
                            <m:radPr>
                              <m:degHide m:val="on"/>
                              <m:ctrlPr>
                                <a:rPr lang="es-CR" sz="2400" b="0" i="1" smtClean="0">
                                  <a:latin typeface="Cambria Math"/>
                                  <a:ea typeface="Cambria Math" panose="02040503050406030204" pitchFamily="18" charset="0"/>
                                </a:rPr>
                              </m:ctrlPr>
                            </m:radPr>
                            <m:deg/>
                            <m:e>
                              <m:r>
                                <a:rPr lang="es-CR" sz="2400" b="0" i="1" smtClean="0">
                                  <a:latin typeface="Cambria Math" panose="02040503050406030204" pitchFamily="18" charset="0"/>
                                  <a:ea typeface="Cambria Math" panose="02040503050406030204" pitchFamily="18" charset="0"/>
                                </a:rPr>
                                <m:t>2</m:t>
                              </m:r>
                              <m:r>
                                <a:rPr lang="es-CR" sz="2400" b="0" i="1" smtClean="0">
                                  <a:latin typeface="Cambria Math" panose="02040503050406030204" pitchFamily="18" charset="0"/>
                                  <a:ea typeface="Cambria Math" panose="02040503050406030204" pitchFamily="18" charset="0"/>
                                </a:rPr>
                                <m:t>𝜋</m:t>
                              </m:r>
                            </m:e>
                          </m:rad>
                        </m:den>
                      </m:f>
                      <m:sSup>
                        <m:sSupPr>
                          <m:ctrlPr>
                            <a:rPr lang="es-CR" sz="2400" b="0" i="1" smtClean="0">
                              <a:latin typeface="Cambria Math"/>
                            </a:rPr>
                          </m:ctrlPr>
                        </m:sSupPr>
                        <m:e>
                          <m:r>
                            <a:rPr lang="es-CR" sz="2400" b="0" i="1" smtClean="0">
                              <a:latin typeface="Cambria Math" panose="02040503050406030204" pitchFamily="18" charset="0"/>
                            </a:rPr>
                            <m:t>𝑒</m:t>
                          </m:r>
                        </m:e>
                        <m:sup>
                          <m:f>
                            <m:fPr>
                              <m:ctrlPr>
                                <a:rPr lang="es-CR" sz="2400" i="1">
                                  <a:latin typeface="Cambria Math"/>
                                </a:rPr>
                              </m:ctrlPr>
                            </m:fPr>
                            <m:num>
                              <m:sSubSup>
                                <m:sSubSupPr>
                                  <m:ctrlPr>
                                    <a:rPr lang="es-CR" sz="2400" i="1">
                                      <a:latin typeface="Cambria Math"/>
                                    </a:rPr>
                                  </m:ctrlPr>
                                </m:sSubSupPr>
                                <m:e>
                                  <m:r>
                                    <a:rPr lang="es-CR" sz="2400" i="1">
                                      <a:latin typeface="Cambria Math" panose="02040503050406030204" pitchFamily="18" charset="0"/>
                                    </a:rPr>
                                    <m:t>−</m:t>
                                  </m:r>
                                  <m:r>
                                    <a:rPr lang="es-CR" sz="2400" i="1">
                                      <a:latin typeface="Cambria Math" panose="02040503050406030204" pitchFamily="18" charset="0"/>
                                    </a:rPr>
                                    <m:t>𝑦</m:t>
                                  </m:r>
                                </m:e>
                                <m:sub>
                                  <m:r>
                                    <a:rPr lang="es-CR" sz="2400" i="1">
                                      <a:latin typeface="Cambria Math" panose="02040503050406030204" pitchFamily="18" charset="0"/>
                                    </a:rPr>
                                    <m:t>𝑡</m:t>
                                  </m:r>
                                </m:sub>
                                <m:sup>
                                  <m:r>
                                    <a:rPr lang="es-CR" sz="2400" i="1">
                                      <a:latin typeface="Cambria Math" panose="02040503050406030204" pitchFamily="18" charset="0"/>
                                    </a:rPr>
                                    <m:t>2</m:t>
                                  </m:r>
                                </m:sup>
                              </m:sSubSup>
                            </m:num>
                            <m:den>
                              <m:r>
                                <a:rPr lang="es-CR" sz="2400" i="1">
                                  <a:latin typeface="Cambria Math" panose="02040503050406030204" pitchFamily="18" charset="0"/>
                                </a:rPr>
                                <m:t>2</m:t>
                              </m:r>
                              <m:sSup>
                                <m:sSupPr>
                                  <m:ctrlPr>
                                    <a:rPr lang="es-CR" sz="2400" i="1">
                                      <a:latin typeface="Cambria Math"/>
                                    </a:rPr>
                                  </m:ctrlPr>
                                </m:sSupPr>
                                <m:e>
                                  <m:r>
                                    <a:rPr lang="es-CR" sz="2400" i="1">
                                      <a:latin typeface="Cambria Math" panose="02040503050406030204" pitchFamily="18" charset="0"/>
                                      <a:ea typeface="Cambria Math" panose="02040503050406030204" pitchFamily="18" charset="0"/>
                                    </a:rPr>
                                    <m:t>𝜎</m:t>
                                  </m:r>
                                </m:e>
                                <m:sup>
                                  <m:r>
                                    <a:rPr lang="es-CR" sz="2400" i="1">
                                      <a:latin typeface="Cambria Math" panose="02040503050406030204" pitchFamily="18" charset="0"/>
                                    </a:rPr>
                                    <m:t>2</m:t>
                                  </m:r>
                                </m:sup>
                              </m:sSup>
                            </m:den>
                          </m:f>
                        </m:sup>
                      </m:sSup>
                    </m:oMath>
                  </m:oMathPara>
                </a14:m>
                <a:endParaRPr lang="es-CR" sz="2400" dirty="0"/>
              </a:p>
              <a:p>
                <a:pPr marL="0" indent="0">
                  <a:buNone/>
                </a:pPr>
                <a:endParaRPr lang="es-CR" sz="2400" dirty="0"/>
              </a:p>
              <a:p>
                <a:pPr algn="just"/>
                <a:r>
                  <a:rPr lang="es-CR" sz="2400" dirty="0"/>
                  <a:t>Partiendo de la función de densidad de </a:t>
                </a:r>
                <a14:m>
                  <m:oMath xmlns:m="http://schemas.openxmlformats.org/officeDocument/2006/math">
                    <m:sSub>
                      <m:sSubPr>
                        <m:ctrlPr>
                          <a:rPr lang="es-CR" sz="2400" i="1">
                            <a:latin typeface="Cambria Math"/>
                          </a:rPr>
                        </m:ctrlPr>
                      </m:sSubPr>
                      <m:e>
                        <m:r>
                          <a:rPr lang="es-CR" sz="2400" b="0" i="1" smtClean="0">
                            <a:latin typeface="Cambria Math" panose="02040503050406030204" pitchFamily="18" charset="0"/>
                          </a:rPr>
                          <m:t>𝑦</m:t>
                        </m:r>
                      </m:e>
                      <m:sub>
                        <m:r>
                          <a:rPr lang="es-CR" sz="2400" i="1">
                            <a:latin typeface="Cambria Math"/>
                          </a:rPr>
                          <m:t>𝑡</m:t>
                        </m:r>
                      </m:sub>
                    </m:sSub>
                  </m:oMath>
                </a14:m>
                <a:r>
                  <a:rPr lang="es-CR" sz="2400" dirty="0"/>
                  <a:t>, es posible determinar el conjunto de momentos de esta variable aleatoria. En el análisis de las series de tiempo, a menudo nos limitamos a la definición de los momentos de orden uno (esperanza) y de orden dos (la función de autocovariancia). Para el presente curso, nos enfocaremos sobre todo al primero momentos, la relación del segundo a nivel de las correlaciones temporales.</a:t>
                </a:r>
              </a:p>
            </p:txBody>
          </p:sp>
        </mc:Choice>
        <mc:Fallback xmlns="">
          <p:sp>
            <p:nvSpPr>
              <p:cNvPr id="5" name="2 Marcador de contenido"/>
              <p:cNvSpPr>
                <a:spLocks noGrp="1" noRot="1" noChangeAspect="1" noMove="1" noResize="1" noEditPoints="1" noAdjustHandles="1" noChangeArrowheads="1" noChangeShapeType="1" noTextEdit="1"/>
              </p:cNvSpPr>
              <p:nvPr>
                <p:ph idx="1"/>
              </p:nvPr>
            </p:nvSpPr>
            <p:spPr>
              <a:xfrm>
                <a:off x="179512" y="908720"/>
                <a:ext cx="8727096" cy="5949280"/>
              </a:xfrm>
              <a:blipFill>
                <a:blip r:embed="rId2"/>
                <a:stretch>
                  <a:fillRect l="-908" t="-1947" r="-1746"/>
                </a:stretch>
              </a:blipFill>
            </p:spPr>
            <p:txBody>
              <a:bodyPr/>
              <a:lstStyle/>
              <a:p>
                <a:r>
                  <a:rPr lang="es-CR">
                    <a:noFill/>
                  </a:rPr>
                  <a:t> </a:t>
                </a:r>
              </a:p>
            </p:txBody>
          </p:sp>
        </mc:Fallback>
      </mc:AlternateContent>
      <p:pic>
        <p:nvPicPr>
          <p:cNvPr id="17410" name="Picture 2" descr="Image result for forecast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2583" y="1161329"/>
            <a:ext cx="2214705" cy="2454708"/>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Image result for forecasti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02246" y="4915912"/>
            <a:ext cx="2355380" cy="1695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857741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ítulo 1"/>
              <p:cNvSpPr txBox="1">
                <a:spLocks/>
              </p:cNvSpPr>
              <p:nvPr/>
            </p:nvSpPr>
            <p:spPr>
              <a:xfrm>
                <a:off x="0" y="-26376"/>
                <a:ext cx="12192000" cy="7297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Estimación de los modelos </a:t>
                </a:r>
                <a14:m>
                  <m:oMath xmlns:m="http://schemas.openxmlformats.org/officeDocument/2006/math">
                    <m:r>
                      <a:rPr lang="es-CR" b="0" i="1" dirty="0" smtClean="0">
                        <a:latin typeface="Cambria Math" panose="02040503050406030204" pitchFamily="18" charset="0"/>
                      </a:rPr>
                      <m:t>𝐴𝑅𝐼𝑀𝐴</m:t>
                    </m:r>
                    <m:d>
                      <m:dPr>
                        <m:ctrlPr>
                          <a:rPr lang="es-CR" i="1" dirty="0" smtClean="0">
                            <a:latin typeface="Cambria Math"/>
                          </a:rPr>
                        </m:ctrlPr>
                      </m:dPr>
                      <m:e>
                        <m:r>
                          <a:rPr lang="es-CR" b="0" i="1" dirty="0" err="1" smtClean="0">
                            <a:latin typeface="Cambria Math" panose="02040503050406030204" pitchFamily="18" charset="0"/>
                          </a:rPr>
                          <m:t>𝑝</m:t>
                        </m:r>
                        <m:r>
                          <a:rPr lang="es-CR" b="0" i="1" dirty="0" err="1" smtClean="0">
                            <a:latin typeface="Cambria Math" panose="02040503050406030204" pitchFamily="18" charset="0"/>
                          </a:rPr>
                          <m:t>,</m:t>
                        </m:r>
                        <m:r>
                          <a:rPr lang="es-CR" b="0" i="1" dirty="0" err="1" smtClean="0">
                            <a:latin typeface="Cambria Math" panose="02040503050406030204" pitchFamily="18" charset="0"/>
                          </a:rPr>
                          <m:t>𝑑</m:t>
                        </m:r>
                        <m:r>
                          <a:rPr lang="es-CR" b="0" i="1" dirty="0" err="1" smtClean="0">
                            <a:latin typeface="Cambria Math" panose="02040503050406030204" pitchFamily="18" charset="0"/>
                          </a:rPr>
                          <m:t>,</m:t>
                        </m:r>
                        <m:r>
                          <a:rPr lang="es-CR" b="0" i="1" dirty="0" err="1" smtClean="0">
                            <a:latin typeface="Cambria Math" panose="02040503050406030204" pitchFamily="18" charset="0"/>
                          </a:rPr>
                          <m:t>𝑞</m:t>
                        </m:r>
                      </m:e>
                    </m:d>
                    <m:sSub>
                      <m:sSubPr>
                        <m:ctrlPr>
                          <a:rPr lang="es-CR" i="1" dirty="0" smtClean="0">
                            <a:latin typeface="Cambria Math"/>
                          </a:rPr>
                        </m:ctrlPr>
                      </m:sSubPr>
                      <m:e>
                        <m:d>
                          <m:dPr>
                            <m:ctrlPr>
                              <a:rPr lang="es-CR" i="1" dirty="0" smtClean="0">
                                <a:latin typeface="Cambria Math"/>
                              </a:rPr>
                            </m:ctrlPr>
                          </m:dPr>
                          <m:e>
                            <m:r>
                              <a:rPr lang="es-CR" b="0" i="1" dirty="0" smtClean="0">
                                <a:latin typeface="Cambria Math" panose="02040503050406030204" pitchFamily="18" charset="0"/>
                              </a:rPr>
                              <m:t>𝑃</m:t>
                            </m:r>
                            <m:r>
                              <a:rPr lang="es-CR" b="0" i="1" dirty="0" smtClean="0">
                                <a:latin typeface="Cambria Math" panose="02040503050406030204" pitchFamily="18" charset="0"/>
                              </a:rPr>
                              <m:t>,</m:t>
                            </m:r>
                            <m:r>
                              <a:rPr lang="es-CR" b="0" i="1" dirty="0" smtClean="0">
                                <a:latin typeface="Cambria Math" panose="02040503050406030204" pitchFamily="18" charset="0"/>
                              </a:rPr>
                              <m:t>𝐷</m:t>
                            </m:r>
                            <m:r>
                              <a:rPr lang="es-CR" b="0" i="1" dirty="0" smtClean="0">
                                <a:latin typeface="Cambria Math" panose="02040503050406030204" pitchFamily="18" charset="0"/>
                              </a:rPr>
                              <m:t>,</m:t>
                            </m:r>
                            <m:r>
                              <a:rPr lang="es-CR" b="0" i="1" dirty="0" smtClean="0">
                                <a:latin typeface="Cambria Math" panose="02040503050406030204" pitchFamily="18" charset="0"/>
                              </a:rPr>
                              <m:t>𝑄</m:t>
                            </m:r>
                          </m:e>
                        </m:d>
                      </m:e>
                      <m:sub>
                        <m:r>
                          <a:rPr lang="es-CR" b="0" i="1" dirty="0" smtClean="0">
                            <a:latin typeface="Cambria Math" panose="02040503050406030204" pitchFamily="18" charset="0"/>
                          </a:rPr>
                          <m:t>𝑠</m:t>
                        </m:r>
                      </m:sub>
                    </m:sSub>
                  </m:oMath>
                </a14:m>
                <a:endParaRPr lang="es-CR" i="1" dirty="0"/>
              </a:p>
            </p:txBody>
          </p:sp>
        </mc:Choice>
        <mc:Fallback xmlns="">
          <p:sp>
            <p:nvSpPr>
              <p:cNvPr id="4" name="Título 1"/>
              <p:cNvSpPr txBox="1">
                <a:spLocks noRot="1" noChangeAspect="1" noMove="1" noResize="1" noEditPoints="1" noAdjustHandles="1" noChangeArrowheads="1" noChangeShapeType="1" noTextEdit="1"/>
              </p:cNvSpPr>
              <p:nvPr/>
            </p:nvSpPr>
            <p:spPr>
              <a:xfrm>
                <a:off x="0" y="-26376"/>
                <a:ext cx="12192000" cy="729762"/>
              </a:xfrm>
              <a:prstGeom prst="rect">
                <a:avLst/>
              </a:prstGeom>
              <a:blipFill>
                <a:blip r:embed="rId2"/>
                <a:stretch>
                  <a:fillRect l="-1800" t="-24370" b="-38655"/>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5" name="CuadroTexto 4"/>
              <p:cNvSpPr txBox="1"/>
              <p:nvPr/>
            </p:nvSpPr>
            <p:spPr>
              <a:xfrm>
                <a:off x="230586" y="6002625"/>
                <a:ext cx="11730828" cy="646331"/>
              </a:xfrm>
              <a:prstGeom prst="rect">
                <a:avLst/>
              </a:prstGeom>
              <a:noFill/>
            </p:spPr>
            <p:txBody>
              <a:bodyPr wrap="square" rtlCol="0">
                <a:spAutoFit/>
              </a:bodyPr>
              <a:lstStyle/>
              <a:p>
                <a:r>
                  <a:rPr lang="es-CR" dirty="0"/>
                  <a:t>Para la presente serie se estimó un </a:t>
                </a:r>
                <a14:m>
                  <m:oMath xmlns:m="http://schemas.openxmlformats.org/officeDocument/2006/math">
                    <m:r>
                      <a:rPr lang="es-CR" i="1" dirty="0">
                        <a:latin typeface="Cambria Math" panose="02040503050406030204" pitchFamily="18" charset="0"/>
                      </a:rPr>
                      <m:t>𝐴𝑅𝐼𝑀𝐴</m:t>
                    </m:r>
                    <m:d>
                      <m:dPr>
                        <m:ctrlPr>
                          <a:rPr lang="es-CR" i="1" dirty="0">
                            <a:latin typeface="Cambria Math"/>
                          </a:rPr>
                        </m:ctrlPr>
                      </m:dPr>
                      <m:e>
                        <m:r>
                          <a:rPr lang="es-CR" b="0" i="1" dirty="0" smtClean="0">
                            <a:latin typeface="Cambria Math" panose="02040503050406030204" pitchFamily="18" charset="0"/>
                          </a:rPr>
                          <m:t>1</m:t>
                        </m:r>
                        <m:r>
                          <a:rPr lang="es-CR" i="1" dirty="0">
                            <a:latin typeface="Cambria Math" panose="02040503050406030204" pitchFamily="18" charset="0"/>
                          </a:rPr>
                          <m:t>,1,</m:t>
                        </m:r>
                        <m:r>
                          <a:rPr lang="es-CR" b="0" i="1" dirty="0" smtClean="0">
                            <a:latin typeface="Cambria Math" panose="02040503050406030204" pitchFamily="18" charset="0"/>
                          </a:rPr>
                          <m:t>1</m:t>
                        </m:r>
                      </m:e>
                    </m:d>
                    <m:sSub>
                      <m:sSubPr>
                        <m:ctrlPr>
                          <a:rPr lang="es-CR" i="1" dirty="0">
                            <a:latin typeface="Cambria Math"/>
                          </a:rPr>
                        </m:ctrlPr>
                      </m:sSubPr>
                      <m:e>
                        <m:d>
                          <m:dPr>
                            <m:ctrlPr>
                              <a:rPr lang="es-CR" i="1" dirty="0">
                                <a:latin typeface="Cambria Math"/>
                              </a:rPr>
                            </m:ctrlPr>
                          </m:dPr>
                          <m:e>
                            <m:r>
                              <a:rPr lang="es-CR" i="1" dirty="0">
                                <a:latin typeface="Cambria Math" panose="02040503050406030204" pitchFamily="18" charset="0"/>
                              </a:rPr>
                              <m:t>0,1,1</m:t>
                            </m:r>
                          </m:e>
                        </m:d>
                      </m:e>
                      <m:sub>
                        <m:r>
                          <a:rPr lang="es-CR" i="1" dirty="0">
                            <a:latin typeface="Cambria Math" panose="02040503050406030204" pitchFamily="18" charset="0"/>
                          </a:rPr>
                          <m:t>12</m:t>
                        </m:r>
                      </m:sub>
                    </m:sSub>
                  </m:oMath>
                </a14:m>
                <a:r>
                  <a:rPr lang="es-CR" dirty="0"/>
                  <a:t>  y los resultados parecen ser satisfactorios. Es importante adicionar parámetros, y comparar los otros modelos con medidas de rendimiento, además de corroborar los diagnósticos.</a:t>
                </a:r>
              </a:p>
            </p:txBody>
          </p:sp>
        </mc:Choice>
        <mc:Fallback xmlns="">
          <p:sp>
            <p:nvSpPr>
              <p:cNvPr id="5" name="CuadroTexto 4"/>
              <p:cNvSpPr txBox="1">
                <a:spLocks noRot="1" noChangeAspect="1" noMove="1" noResize="1" noEditPoints="1" noAdjustHandles="1" noChangeArrowheads="1" noChangeShapeType="1" noTextEdit="1"/>
              </p:cNvSpPr>
              <p:nvPr/>
            </p:nvSpPr>
            <p:spPr>
              <a:xfrm>
                <a:off x="230586" y="6002625"/>
                <a:ext cx="11730828" cy="646331"/>
              </a:xfrm>
              <a:prstGeom prst="rect">
                <a:avLst/>
              </a:prstGeom>
              <a:blipFill>
                <a:blip r:embed="rId3"/>
                <a:stretch>
                  <a:fillRect l="-468" t="-5660" b="-14151"/>
                </a:stretch>
              </a:blipFill>
            </p:spPr>
            <p:txBody>
              <a:bodyPr/>
              <a:lstStyle/>
              <a:p>
                <a:r>
                  <a:rPr lang="es-CR">
                    <a:noFill/>
                  </a:rPr>
                  <a:t> </a:t>
                </a:r>
              </a:p>
            </p:txBody>
          </p:sp>
        </mc:Fallback>
      </mc:AlternateContent>
      <p:sp>
        <p:nvSpPr>
          <p:cNvPr id="6" name="Rectángulo redondeado 5"/>
          <p:cNvSpPr/>
          <p:nvPr/>
        </p:nvSpPr>
        <p:spPr>
          <a:xfrm>
            <a:off x="1182878" y="898867"/>
            <a:ext cx="2838450" cy="6000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Correlograma</a:t>
            </a:r>
          </a:p>
        </p:txBody>
      </p:sp>
      <mc:AlternateContent xmlns:mc="http://schemas.openxmlformats.org/markup-compatibility/2006" xmlns:a14="http://schemas.microsoft.com/office/drawing/2010/main">
        <mc:Choice Requires="a14">
          <p:sp>
            <p:nvSpPr>
              <p:cNvPr id="7" name="Rectángulo redondeado 6"/>
              <p:cNvSpPr/>
              <p:nvPr/>
            </p:nvSpPr>
            <p:spPr>
              <a:xfrm>
                <a:off x="7421284" y="898866"/>
                <a:ext cx="2838450" cy="6000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s-CR" i="1" dirty="0" smtClean="0">
                          <a:latin typeface="Cambria Math" panose="02040503050406030204" pitchFamily="18" charset="0"/>
                        </a:rPr>
                        <m:t>𝐴𝑅𝐼𝑀𝐴</m:t>
                      </m:r>
                      <m:d>
                        <m:dPr>
                          <m:ctrlPr>
                            <a:rPr lang="es-CR" i="1" dirty="0" smtClean="0">
                              <a:latin typeface="Cambria Math"/>
                            </a:rPr>
                          </m:ctrlPr>
                        </m:dPr>
                        <m:e>
                          <m:r>
                            <a:rPr lang="es-CR" b="0" i="1" dirty="0" smtClean="0">
                              <a:latin typeface="Cambria Math" panose="02040503050406030204" pitchFamily="18" charset="0"/>
                            </a:rPr>
                            <m:t>1</m:t>
                          </m:r>
                          <m:r>
                            <a:rPr lang="es-CR" i="1" dirty="0" smtClean="0">
                              <a:latin typeface="Cambria Math" panose="02040503050406030204" pitchFamily="18" charset="0"/>
                            </a:rPr>
                            <m:t>,1,</m:t>
                          </m:r>
                          <m:r>
                            <a:rPr lang="es-CR" b="0" i="1" dirty="0" smtClean="0">
                              <a:latin typeface="Cambria Math" panose="02040503050406030204" pitchFamily="18" charset="0"/>
                            </a:rPr>
                            <m:t>1</m:t>
                          </m:r>
                        </m:e>
                      </m:d>
                      <m:sSub>
                        <m:sSubPr>
                          <m:ctrlPr>
                            <a:rPr lang="es-CR" b="0" i="1" dirty="0" smtClean="0">
                              <a:latin typeface="Cambria Math"/>
                            </a:rPr>
                          </m:ctrlPr>
                        </m:sSubPr>
                        <m:e>
                          <m:d>
                            <m:dPr>
                              <m:ctrlPr>
                                <a:rPr lang="es-CR" i="1" dirty="0" smtClean="0">
                                  <a:latin typeface="Cambria Math"/>
                                </a:rPr>
                              </m:ctrlPr>
                            </m:dPr>
                            <m:e>
                              <m:r>
                                <a:rPr lang="es-CR" i="1" dirty="0" smtClean="0">
                                  <a:latin typeface="Cambria Math" panose="02040503050406030204" pitchFamily="18" charset="0"/>
                                </a:rPr>
                                <m:t>0,1,1</m:t>
                              </m:r>
                            </m:e>
                          </m:d>
                        </m:e>
                        <m:sub>
                          <m:r>
                            <a:rPr lang="es-CR" b="0" i="1" dirty="0" smtClean="0">
                              <a:latin typeface="Cambria Math" panose="02040503050406030204" pitchFamily="18" charset="0"/>
                            </a:rPr>
                            <m:t>12</m:t>
                          </m:r>
                        </m:sub>
                      </m:sSub>
                      <m:r>
                        <a:rPr lang="es-CR" i="1" dirty="0" smtClean="0">
                          <a:latin typeface="Cambria Math" panose="02040503050406030204" pitchFamily="18" charset="0"/>
                        </a:rPr>
                        <m:t>  </m:t>
                      </m:r>
                    </m:oMath>
                  </m:oMathPara>
                </a14:m>
                <a:endParaRPr lang="es-CR" dirty="0"/>
              </a:p>
            </p:txBody>
          </p:sp>
        </mc:Choice>
        <mc:Fallback xmlns="">
          <p:sp>
            <p:nvSpPr>
              <p:cNvPr id="7" name="Rectángulo redondeado 6"/>
              <p:cNvSpPr>
                <a:spLocks noRot="1" noChangeAspect="1" noMove="1" noResize="1" noEditPoints="1" noAdjustHandles="1" noChangeArrowheads="1" noChangeShapeType="1" noTextEdit="1"/>
              </p:cNvSpPr>
              <p:nvPr/>
            </p:nvSpPr>
            <p:spPr>
              <a:xfrm>
                <a:off x="7421284" y="898866"/>
                <a:ext cx="2838450" cy="600075"/>
              </a:xfrm>
              <a:prstGeom prst="roundRect">
                <a:avLst/>
              </a:prstGeom>
              <a:blipFill>
                <a:blip r:embed="rId4"/>
                <a:stretch>
                  <a:fillRect/>
                </a:stretch>
              </a:blipFill>
            </p:spPr>
            <p:txBody>
              <a:bodyPr/>
              <a:lstStyle/>
              <a:p>
                <a:r>
                  <a:rPr lang="es-CR">
                    <a:noFill/>
                  </a:rPr>
                  <a:t> </a:t>
                </a:r>
              </a:p>
            </p:txBody>
          </p:sp>
        </mc:Fallback>
      </mc:AlternateContent>
      <p:pic>
        <p:nvPicPr>
          <p:cNvPr id="8" name="Imagen 7"/>
          <p:cNvPicPr>
            <a:picLocks noChangeAspect="1"/>
          </p:cNvPicPr>
          <p:nvPr/>
        </p:nvPicPr>
        <p:blipFill>
          <a:blip r:embed="rId5"/>
          <a:stretch>
            <a:fillRect/>
          </a:stretch>
        </p:blipFill>
        <p:spPr>
          <a:xfrm>
            <a:off x="230586" y="1829664"/>
            <a:ext cx="5203934" cy="3842238"/>
          </a:xfrm>
          <a:prstGeom prst="rect">
            <a:avLst/>
          </a:prstGeom>
        </p:spPr>
      </p:pic>
      <p:pic>
        <p:nvPicPr>
          <p:cNvPr id="9" name="Imagen 8"/>
          <p:cNvPicPr>
            <a:picLocks noChangeAspect="1"/>
          </p:cNvPicPr>
          <p:nvPr/>
        </p:nvPicPr>
        <p:blipFill>
          <a:blip r:embed="rId6"/>
          <a:stretch>
            <a:fillRect/>
          </a:stretch>
        </p:blipFill>
        <p:spPr>
          <a:xfrm>
            <a:off x="6030522" y="1829664"/>
            <a:ext cx="5930892" cy="3842238"/>
          </a:xfrm>
          <a:prstGeom prst="rect">
            <a:avLst/>
          </a:prstGeom>
        </p:spPr>
      </p:pic>
    </p:spTree>
    <p:extLst>
      <p:ext uri="{BB962C8B-B14F-4D97-AF65-F5344CB8AC3E}">
        <p14:creationId xmlns:p14="http://schemas.microsoft.com/office/powerpoint/2010/main" val="65625535"/>
      </p:ext>
    </p:extLst>
  </p:cSld>
  <p:clrMapOvr>
    <a:masterClrMapping/>
  </p:clrMapOvr>
  <p:transition spd="slow">
    <p:wip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p:cNvSpPr>
            <a:spLocks noGrp="1"/>
          </p:cNvSpPr>
          <p:nvPr>
            <p:ph idx="1"/>
          </p:nvPr>
        </p:nvSpPr>
        <p:spPr>
          <a:xfrm>
            <a:off x="82062" y="823302"/>
            <a:ext cx="12033738" cy="4351338"/>
          </a:xfrm>
        </p:spPr>
        <p:txBody>
          <a:bodyPr>
            <a:normAutofit/>
          </a:bodyPr>
          <a:lstStyle/>
          <a:p>
            <a:pPr marL="0" indent="0">
              <a:buNone/>
            </a:pPr>
            <a:r>
              <a:rPr lang="es-CR" sz="2000" dirty="0"/>
              <a:t>Finalmente, volvamos al ejemplo de las ventas de medicamentos en Australia. Este es el único caso que no es muy convincente...</a:t>
            </a:r>
          </a:p>
        </p:txBody>
      </p:sp>
      <mc:AlternateContent xmlns:mc="http://schemas.openxmlformats.org/markup-compatibility/2006" xmlns:a14="http://schemas.microsoft.com/office/drawing/2010/main">
        <mc:Choice Requires="a14">
          <p:sp>
            <p:nvSpPr>
              <p:cNvPr id="5" name="Rectángulo redondeado 4"/>
              <p:cNvSpPr/>
              <p:nvPr/>
            </p:nvSpPr>
            <p:spPr>
              <a:xfrm>
                <a:off x="1666454" y="1909982"/>
                <a:ext cx="2838450" cy="6000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Serie original </a:t>
                </a:r>
                <a14:m>
                  <m:oMath xmlns:m="http://schemas.openxmlformats.org/officeDocument/2006/math">
                    <m:sSub>
                      <m:sSubPr>
                        <m:ctrlPr>
                          <a:rPr lang="es-CR" i="1">
                            <a:latin typeface="Cambria Math"/>
                          </a:rPr>
                        </m:ctrlPr>
                      </m:sSubPr>
                      <m:e>
                        <m:r>
                          <a:rPr lang="es-CR" i="1">
                            <a:latin typeface="Cambria Math" panose="02040503050406030204" pitchFamily="18" charset="0"/>
                          </a:rPr>
                          <m:t>𝑦</m:t>
                        </m:r>
                      </m:e>
                      <m:sub>
                        <m:r>
                          <a:rPr lang="es-CR" i="1">
                            <a:latin typeface="Cambria Math" panose="02040503050406030204" pitchFamily="18" charset="0"/>
                          </a:rPr>
                          <m:t>𝑡</m:t>
                        </m:r>
                      </m:sub>
                    </m:sSub>
                  </m:oMath>
                </a14:m>
                <a:r>
                  <a:rPr lang="es-CR" dirty="0"/>
                  <a:t> </a:t>
                </a:r>
              </a:p>
            </p:txBody>
          </p:sp>
        </mc:Choice>
        <mc:Fallback xmlns="">
          <p:sp>
            <p:nvSpPr>
              <p:cNvPr id="5" name="Rectángulo redondeado 4"/>
              <p:cNvSpPr>
                <a:spLocks noRot="1" noChangeAspect="1" noMove="1" noResize="1" noEditPoints="1" noAdjustHandles="1" noChangeArrowheads="1" noChangeShapeType="1" noTextEdit="1"/>
              </p:cNvSpPr>
              <p:nvPr/>
            </p:nvSpPr>
            <p:spPr>
              <a:xfrm>
                <a:off x="1666454" y="1909982"/>
                <a:ext cx="2838450" cy="600075"/>
              </a:xfrm>
              <a:prstGeom prst="roundRect">
                <a:avLst/>
              </a:prstGeom>
              <a:blipFill>
                <a:blip r:embed="rId2"/>
                <a:stretch>
                  <a:fillRect/>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6" name="Rectángulo redondeado 5"/>
              <p:cNvSpPr/>
              <p:nvPr/>
            </p:nvSpPr>
            <p:spPr>
              <a:xfrm>
                <a:off x="7904860" y="1909981"/>
                <a:ext cx="2838450" cy="6000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Serie estacionaria </a:t>
                </a:r>
                <a14:m>
                  <m:oMath xmlns:m="http://schemas.openxmlformats.org/officeDocument/2006/math">
                    <m:sSub>
                      <m:sSubPr>
                        <m:ctrlPr>
                          <a:rPr lang="es-CR" i="1">
                            <a:latin typeface="Cambria Math"/>
                          </a:rPr>
                        </m:ctrlPr>
                      </m:sSubPr>
                      <m:e>
                        <m:r>
                          <a:rPr lang="es-CR" i="1">
                            <a:latin typeface="Cambria Math" panose="02040503050406030204" pitchFamily="18" charset="0"/>
                          </a:rPr>
                          <m:t>𝑥</m:t>
                        </m:r>
                      </m:e>
                      <m:sub>
                        <m:r>
                          <a:rPr lang="es-CR" i="1">
                            <a:latin typeface="Cambria Math" panose="02040503050406030204" pitchFamily="18" charset="0"/>
                          </a:rPr>
                          <m:t>𝑡</m:t>
                        </m:r>
                      </m:sub>
                    </m:sSub>
                  </m:oMath>
                </a14:m>
                <a:r>
                  <a:rPr lang="es-CR" dirty="0"/>
                  <a:t>  </a:t>
                </a:r>
              </a:p>
            </p:txBody>
          </p:sp>
        </mc:Choice>
        <mc:Fallback xmlns="">
          <p:sp>
            <p:nvSpPr>
              <p:cNvPr id="6" name="Rectángulo redondeado 5"/>
              <p:cNvSpPr>
                <a:spLocks noRot="1" noChangeAspect="1" noMove="1" noResize="1" noEditPoints="1" noAdjustHandles="1" noChangeArrowheads="1" noChangeShapeType="1" noTextEdit="1"/>
              </p:cNvSpPr>
              <p:nvPr/>
            </p:nvSpPr>
            <p:spPr>
              <a:xfrm>
                <a:off x="7904860" y="1909981"/>
                <a:ext cx="2838450" cy="600075"/>
              </a:xfrm>
              <a:prstGeom prst="roundRect">
                <a:avLst/>
              </a:prstGeom>
              <a:blipFill>
                <a:blip r:embed="rId3"/>
                <a:stretch>
                  <a:fillRect/>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7" name="Título 1"/>
              <p:cNvSpPr txBox="1">
                <a:spLocks/>
              </p:cNvSpPr>
              <p:nvPr/>
            </p:nvSpPr>
            <p:spPr>
              <a:xfrm>
                <a:off x="0" y="-26376"/>
                <a:ext cx="12192000" cy="7297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Estimación de los modelos </a:t>
                </a:r>
                <a14:m>
                  <m:oMath xmlns:m="http://schemas.openxmlformats.org/officeDocument/2006/math">
                    <m:r>
                      <a:rPr lang="es-CR" b="0" i="1" dirty="0" smtClean="0">
                        <a:latin typeface="Cambria Math" panose="02040503050406030204" pitchFamily="18" charset="0"/>
                      </a:rPr>
                      <m:t>𝐴𝑅𝐼𝑀𝐴</m:t>
                    </m:r>
                    <m:d>
                      <m:dPr>
                        <m:ctrlPr>
                          <a:rPr lang="es-CR" i="1" dirty="0" smtClean="0">
                            <a:latin typeface="Cambria Math"/>
                          </a:rPr>
                        </m:ctrlPr>
                      </m:dPr>
                      <m:e>
                        <m:r>
                          <a:rPr lang="es-CR" b="0" i="1" dirty="0" err="1" smtClean="0">
                            <a:latin typeface="Cambria Math" panose="02040503050406030204" pitchFamily="18" charset="0"/>
                          </a:rPr>
                          <m:t>𝑝</m:t>
                        </m:r>
                        <m:r>
                          <a:rPr lang="es-CR" b="0" i="1" dirty="0" err="1" smtClean="0">
                            <a:latin typeface="Cambria Math" panose="02040503050406030204" pitchFamily="18" charset="0"/>
                          </a:rPr>
                          <m:t>,</m:t>
                        </m:r>
                        <m:r>
                          <a:rPr lang="es-CR" b="0" i="1" dirty="0" err="1" smtClean="0">
                            <a:latin typeface="Cambria Math" panose="02040503050406030204" pitchFamily="18" charset="0"/>
                          </a:rPr>
                          <m:t>𝑑</m:t>
                        </m:r>
                        <m:r>
                          <a:rPr lang="es-CR" b="0" i="1" dirty="0" err="1" smtClean="0">
                            <a:latin typeface="Cambria Math" panose="02040503050406030204" pitchFamily="18" charset="0"/>
                          </a:rPr>
                          <m:t>,</m:t>
                        </m:r>
                        <m:r>
                          <a:rPr lang="es-CR" b="0" i="1" dirty="0" err="1" smtClean="0">
                            <a:latin typeface="Cambria Math" panose="02040503050406030204" pitchFamily="18" charset="0"/>
                          </a:rPr>
                          <m:t>𝑞</m:t>
                        </m:r>
                      </m:e>
                    </m:d>
                    <m:sSub>
                      <m:sSubPr>
                        <m:ctrlPr>
                          <a:rPr lang="es-CR" i="1" dirty="0" smtClean="0">
                            <a:latin typeface="Cambria Math"/>
                          </a:rPr>
                        </m:ctrlPr>
                      </m:sSubPr>
                      <m:e>
                        <m:d>
                          <m:dPr>
                            <m:ctrlPr>
                              <a:rPr lang="es-CR" i="1" dirty="0" smtClean="0">
                                <a:latin typeface="Cambria Math"/>
                              </a:rPr>
                            </m:ctrlPr>
                          </m:dPr>
                          <m:e>
                            <m:r>
                              <a:rPr lang="es-CR" b="0" i="1" dirty="0" smtClean="0">
                                <a:latin typeface="Cambria Math" panose="02040503050406030204" pitchFamily="18" charset="0"/>
                              </a:rPr>
                              <m:t>𝑃</m:t>
                            </m:r>
                            <m:r>
                              <a:rPr lang="es-CR" b="0" i="1" dirty="0" smtClean="0">
                                <a:latin typeface="Cambria Math" panose="02040503050406030204" pitchFamily="18" charset="0"/>
                              </a:rPr>
                              <m:t>,</m:t>
                            </m:r>
                            <m:r>
                              <a:rPr lang="es-CR" b="0" i="1" dirty="0" smtClean="0">
                                <a:latin typeface="Cambria Math" panose="02040503050406030204" pitchFamily="18" charset="0"/>
                              </a:rPr>
                              <m:t>𝐷</m:t>
                            </m:r>
                            <m:r>
                              <a:rPr lang="es-CR" b="0" i="1" dirty="0" smtClean="0">
                                <a:latin typeface="Cambria Math" panose="02040503050406030204" pitchFamily="18" charset="0"/>
                              </a:rPr>
                              <m:t>,</m:t>
                            </m:r>
                            <m:r>
                              <a:rPr lang="es-CR" b="0" i="1" dirty="0" smtClean="0">
                                <a:latin typeface="Cambria Math" panose="02040503050406030204" pitchFamily="18" charset="0"/>
                              </a:rPr>
                              <m:t>𝑄</m:t>
                            </m:r>
                          </m:e>
                        </m:d>
                      </m:e>
                      <m:sub>
                        <m:r>
                          <a:rPr lang="es-CR" b="0" i="1" dirty="0" smtClean="0">
                            <a:latin typeface="Cambria Math" panose="02040503050406030204" pitchFamily="18" charset="0"/>
                          </a:rPr>
                          <m:t>𝑠</m:t>
                        </m:r>
                      </m:sub>
                    </m:sSub>
                  </m:oMath>
                </a14:m>
                <a:endParaRPr lang="es-CR" i="1" dirty="0"/>
              </a:p>
            </p:txBody>
          </p:sp>
        </mc:Choice>
        <mc:Fallback xmlns="">
          <p:sp>
            <p:nvSpPr>
              <p:cNvPr id="7" name="Título 1"/>
              <p:cNvSpPr txBox="1">
                <a:spLocks noRot="1" noChangeAspect="1" noMove="1" noResize="1" noEditPoints="1" noAdjustHandles="1" noChangeArrowheads="1" noChangeShapeType="1" noTextEdit="1"/>
              </p:cNvSpPr>
              <p:nvPr/>
            </p:nvSpPr>
            <p:spPr>
              <a:xfrm>
                <a:off x="0" y="-26376"/>
                <a:ext cx="12192000" cy="729762"/>
              </a:xfrm>
              <a:prstGeom prst="rect">
                <a:avLst/>
              </a:prstGeom>
              <a:blipFill>
                <a:blip r:embed="rId4"/>
                <a:stretch>
                  <a:fillRect l="-1800" t="-24370" b="-38655"/>
                </a:stretch>
              </a:blipFill>
            </p:spPr>
            <p:txBody>
              <a:bodyPr/>
              <a:lstStyle/>
              <a:p>
                <a:r>
                  <a:rPr lang="es-CR">
                    <a:noFill/>
                  </a:rPr>
                  <a:t> </a:t>
                </a:r>
              </a:p>
            </p:txBody>
          </p:sp>
        </mc:Fallback>
      </mc:AlternateContent>
      <p:pic>
        <p:nvPicPr>
          <p:cNvPr id="8" name="Imagen 7"/>
          <p:cNvPicPr>
            <a:picLocks noChangeAspect="1"/>
          </p:cNvPicPr>
          <p:nvPr/>
        </p:nvPicPr>
        <p:blipFill>
          <a:blip r:embed="rId5"/>
          <a:stretch>
            <a:fillRect/>
          </a:stretch>
        </p:blipFill>
        <p:spPr>
          <a:xfrm>
            <a:off x="439848" y="2771631"/>
            <a:ext cx="5291662" cy="3907010"/>
          </a:xfrm>
          <a:prstGeom prst="rect">
            <a:avLst/>
          </a:prstGeom>
        </p:spPr>
      </p:pic>
      <p:pic>
        <p:nvPicPr>
          <p:cNvPr id="9" name="Imagen 8"/>
          <p:cNvPicPr>
            <a:picLocks noChangeAspect="1"/>
          </p:cNvPicPr>
          <p:nvPr/>
        </p:nvPicPr>
        <p:blipFill>
          <a:blip r:embed="rId6"/>
          <a:stretch>
            <a:fillRect/>
          </a:stretch>
        </p:blipFill>
        <p:spPr>
          <a:xfrm>
            <a:off x="6444763" y="2910054"/>
            <a:ext cx="5629836" cy="3630164"/>
          </a:xfrm>
          <a:prstGeom prst="rect">
            <a:avLst/>
          </a:prstGeom>
        </p:spPr>
      </p:pic>
    </p:spTree>
    <p:extLst>
      <p:ext uri="{BB962C8B-B14F-4D97-AF65-F5344CB8AC3E}">
        <p14:creationId xmlns:p14="http://schemas.microsoft.com/office/powerpoint/2010/main" val="87709702"/>
      </p:ext>
    </p:extLst>
  </p:cSld>
  <p:clrMapOvr>
    <a:masterClrMapping/>
  </p:clrMapOvr>
  <p:transition spd="slow">
    <p:wip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ítulo 1"/>
              <p:cNvSpPr txBox="1">
                <a:spLocks/>
              </p:cNvSpPr>
              <p:nvPr/>
            </p:nvSpPr>
            <p:spPr>
              <a:xfrm>
                <a:off x="0" y="-26376"/>
                <a:ext cx="12192000" cy="7297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Estimación de los modelos </a:t>
                </a:r>
                <a14:m>
                  <m:oMath xmlns:m="http://schemas.openxmlformats.org/officeDocument/2006/math">
                    <m:r>
                      <a:rPr lang="es-CR" b="0" i="1" dirty="0" smtClean="0">
                        <a:latin typeface="Cambria Math" panose="02040503050406030204" pitchFamily="18" charset="0"/>
                      </a:rPr>
                      <m:t>𝐴𝑅𝐼𝑀𝐴</m:t>
                    </m:r>
                    <m:d>
                      <m:dPr>
                        <m:ctrlPr>
                          <a:rPr lang="es-CR" i="1" dirty="0" smtClean="0">
                            <a:latin typeface="Cambria Math"/>
                          </a:rPr>
                        </m:ctrlPr>
                      </m:dPr>
                      <m:e>
                        <m:r>
                          <a:rPr lang="es-CR" b="0" i="1" dirty="0" err="1" smtClean="0">
                            <a:latin typeface="Cambria Math" panose="02040503050406030204" pitchFamily="18" charset="0"/>
                          </a:rPr>
                          <m:t>𝑝</m:t>
                        </m:r>
                        <m:r>
                          <a:rPr lang="es-CR" b="0" i="1" dirty="0" err="1" smtClean="0">
                            <a:latin typeface="Cambria Math" panose="02040503050406030204" pitchFamily="18" charset="0"/>
                          </a:rPr>
                          <m:t>,</m:t>
                        </m:r>
                        <m:r>
                          <a:rPr lang="es-CR" b="0" i="1" dirty="0" err="1" smtClean="0">
                            <a:latin typeface="Cambria Math" panose="02040503050406030204" pitchFamily="18" charset="0"/>
                          </a:rPr>
                          <m:t>𝑑</m:t>
                        </m:r>
                        <m:r>
                          <a:rPr lang="es-CR" b="0" i="1" dirty="0" err="1" smtClean="0">
                            <a:latin typeface="Cambria Math" panose="02040503050406030204" pitchFamily="18" charset="0"/>
                          </a:rPr>
                          <m:t>,</m:t>
                        </m:r>
                        <m:r>
                          <a:rPr lang="es-CR" b="0" i="1" dirty="0" err="1" smtClean="0">
                            <a:latin typeface="Cambria Math" panose="02040503050406030204" pitchFamily="18" charset="0"/>
                          </a:rPr>
                          <m:t>𝑞</m:t>
                        </m:r>
                      </m:e>
                    </m:d>
                    <m:sSub>
                      <m:sSubPr>
                        <m:ctrlPr>
                          <a:rPr lang="es-CR" i="1" dirty="0" smtClean="0">
                            <a:latin typeface="Cambria Math"/>
                          </a:rPr>
                        </m:ctrlPr>
                      </m:sSubPr>
                      <m:e>
                        <m:d>
                          <m:dPr>
                            <m:ctrlPr>
                              <a:rPr lang="es-CR" i="1" dirty="0" smtClean="0">
                                <a:latin typeface="Cambria Math"/>
                              </a:rPr>
                            </m:ctrlPr>
                          </m:dPr>
                          <m:e>
                            <m:r>
                              <a:rPr lang="es-CR" b="0" i="1" dirty="0" smtClean="0">
                                <a:latin typeface="Cambria Math" panose="02040503050406030204" pitchFamily="18" charset="0"/>
                              </a:rPr>
                              <m:t>𝑃</m:t>
                            </m:r>
                            <m:r>
                              <a:rPr lang="es-CR" b="0" i="1" dirty="0" smtClean="0">
                                <a:latin typeface="Cambria Math" panose="02040503050406030204" pitchFamily="18" charset="0"/>
                              </a:rPr>
                              <m:t>,</m:t>
                            </m:r>
                            <m:r>
                              <a:rPr lang="es-CR" b="0" i="1" dirty="0" smtClean="0">
                                <a:latin typeface="Cambria Math" panose="02040503050406030204" pitchFamily="18" charset="0"/>
                              </a:rPr>
                              <m:t>𝐷</m:t>
                            </m:r>
                            <m:r>
                              <a:rPr lang="es-CR" b="0" i="1" dirty="0" smtClean="0">
                                <a:latin typeface="Cambria Math" panose="02040503050406030204" pitchFamily="18" charset="0"/>
                              </a:rPr>
                              <m:t>,</m:t>
                            </m:r>
                            <m:r>
                              <a:rPr lang="es-CR" b="0" i="1" dirty="0" smtClean="0">
                                <a:latin typeface="Cambria Math" panose="02040503050406030204" pitchFamily="18" charset="0"/>
                              </a:rPr>
                              <m:t>𝑄</m:t>
                            </m:r>
                          </m:e>
                        </m:d>
                      </m:e>
                      <m:sub>
                        <m:r>
                          <a:rPr lang="es-CR" b="0" i="1" dirty="0" smtClean="0">
                            <a:latin typeface="Cambria Math" panose="02040503050406030204" pitchFamily="18" charset="0"/>
                          </a:rPr>
                          <m:t>𝑠</m:t>
                        </m:r>
                      </m:sub>
                    </m:sSub>
                  </m:oMath>
                </a14:m>
                <a:endParaRPr lang="es-CR" i="1" dirty="0"/>
              </a:p>
            </p:txBody>
          </p:sp>
        </mc:Choice>
        <mc:Fallback xmlns="">
          <p:sp>
            <p:nvSpPr>
              <p:cNvPr id="4" name="Título 1"/>
              <p:cNvSpPr txBox="1">
                <a:spLocks noRot="1" noChangeAspect="1" noMove="1" noResize="1" noEditPoints="1" noAdjustHandles="1" noChangeArrowheads="1" noChangeShapeType="1" noTextEdit="1"/>
              </p:cNvSpPr>
              <p:nvPr/>
            </p:nvSpPr>
            <p:spPr>
              <a:xfrm>
                <a:off x="0" y="-26376"/>
                <a:ext cx="12192000" cy="729762"/>
              </a:xfrm>
              <a:prstGeom prst="rect">
                <a:avLst/>
              </a:prstGeom>
              <a:blipFill>
                <a:blip r:embed="rId2"/>
                <a:stretch>
                  <a:fillRect l="-1800" t="-24370" b="-38655"/>
                </a:stretch>
              </a:blipFill>
            </p:spPr>
            <p:txBody>
              <a:bodyPr/>
              <a:lstStyle/>
              <a:p>
                <a:r>
                  <a:rPr lang="es-CR">
                    <a:noFill/>
                  </a:rPr>
                  <a:t> </a:t>
                </a:r>
              </a:p>
            </p:txBody>
          </p:sp>
        </mc:Fallback>
      </mc:AlternateContent>
      <p:sp>
        <p:nvSpPr>
          <p:cNvPr id="5" name="Rectángulo redondeado 4"/>
          <p:cNvSpPr/>
          <p:nvPr/>
        </p:nvSpPr>
        <p:spPr>
          <a:xfrm>
            <a:off x="1182878" y="898867"/>
            <a:ext cx="2838450" cy="6000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Correlograma</a:t>
            </a:r>
          </a:p>
        </p:txBody>
      </p:sp>
      <mc:AlternateContent xmlns:mc="http://schemas.openxmlformats.org/markup-compatibility/2006" xmlns:a14="http://schemas.microsoft.com/office/drawing/2010/main">
        <mc:Choice Requires="a14">
          <p:sp>
            <p:nvSpPr>
              <p:cNvPr id="6" name="Rectángulo redondeado 5"/>
              <p:cNvSpPr/>
              <p:nvPr/>
            </p:nvSpPr>
            <p:spPr>
              <a:xfrm>
                <a:off x="7421284" y="898866"/>
                <a:ext cx="2838450" cy="6000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s-CR" i="1" dirty="0" smtClean="0">
                          <a:latin typeface="Cambria Math" panose="02040503050406030204" pitchFamily="18" charset="0"/>
                        </a:rPr>
                        <m:t>𝐴𝑅𝐼𝑀𝐴</m:t>
                      </m:r>
                      <m:d>
                        <m:dPr>
                          <m:ctrlPr>
                            <a:rPr lang="es-CR" i="1" dirty="0" smtClean="0">
                              <a:latin typeface="Cambria Math"/>
                            </a:rPr>
                          </m:ctrlPr>
                        </m:dPr>
                        <m:e>
                          <m:r>
                            <a:rPr lang="es-CR" b="0" i="1" dirty="0" smtClean="0">
                              <a:latin typeface="Cambria Math" panose="02040503050406030204" pitchFamily="18" charset="0"/>
                            </a:rPr>
                            <m:t>1</m:t>
                          </m:r>
                          <m:r>
                            <a:rPr lang="es-CR" i="1" dirty="0" smtClean="0">
                              <a:latin typeface="Cambria Math" panose="02040503050406030204" pitchFamily="18" charset="0"/>
                            </a:rPr>
                            <m:t>,1,</m:t>
                          </m:r>
                          <m:r>
                            <a:rPr lang="es-CR" b="0" i="1" dirty="0" smtClean="0">
                              <a:latin typeface="Cambria Math" panose="02040503050406030204" pitchFamily="18" charset="0"/>
                            </a:rPr>
                            <m:t>1</m:t>
                          </m:r>
                        </m:e>
                      </m:d>
                      <m:sSub>
                        <m:sSubPr>
                          <m:ctrlPr>
                            <a:rPr lang="es-CR" b="0" i="1" dirty="0" smtClean="0">
                              <a:latin typeface="Cambria Math"/>
                            </a:rPr>
                          </m:ctrlPr>
                        </m:sSubPr>
                        <m:e>
                          <m:d>
                            <m:dPr>
                              <m:ctrlPr>
                                <a:rPr lang="es-CR" i="1" dirty="0" smtClean="0">
                                  <a:latin typeface="Cambria Math"/>
                                </a:rPr>
                              </m:ctrlPr>
                            </m:dPr>
                            <m:e>
                              <m:r>
                                <a:rPr lang="es-CR" i="1" dirty="0" smtClean="0">
                                  <a:latin typeface="Cambria Math" panose="02040503050406030204" pitchFamily="18" charset="0"/>
                                </a:rPr>
                                <m:t>0,1,1</m:t>
                              </m:r>
                            </m:e>
                          </m:d>
                        </m:e>
                        <m:sub>
                          <m:r>
                            <a:rPr lang="es-CR" b="0" i="1" dirty="0" smtClean="0">
                              <a:latin typeface="Cambria Math" panose="02040503050406030204" pitchFamily="18" charset="0"/>
                            </a:rPr>
                            <m:t>12</m:t>
                          </m:r>
                        </m:sub>
                      </m:sSub>
                      <m:r>
                        <a:rPr lang="es-CR" i="1" dirty="0" smtClean="0">
                          <a:latin typeface="Cambria Math" panose="02040503050406030204" pitchFamily="18" charset="0"/>
                        </a:rPr>
                        <m:t>  </m:t>
                      </m:r>
                    </m:oMath>
                  </m:oMathPara>
                </a14:m>
                <a:endParaRPr lang="es-CR" dirty="0"/>
              </a:p>
            </p:txBody>
          </p:sp>
        </mc:Choice>
        <mc:Fallback xmlns="">
          <p:sp>
            <p:nvSpPr>
              <p:cNvPr id="6" name="Rectángulo redondeado 5"/>
              <p:cNvSpPr>
                <a:spLocks noRot="1" noChangeAspect="1" noMove="1" noResize="1" noEditPoints="1" noAdjustHandles="1" noChangeArrowheads="1" noChangeShapeType="1" noTextEdit="1"/>
              </p:cNvSpPr>
              <p:nvPr/>
            </p:nvSpPr>
            <p:spPr>
              <a:xfrm>
                <a:off x="7421284" y="898866"/>
                <a:ext cx="2838450" cy="600075"/>
              </a:xfrm>
              <a:prstGeom prst="roundRect">
                <a:avLst/>
              </a:prstGeom>
              <a:blipFill>
                <a:blip r:embed="rId3"/>
                <a:stretch>
                  <a:fillRect/>
                </a:stretch>
              </a:blipFill>
            </p:spPr>
            <p:txBody>
              <a:bodyPr/>
              <a:lstStyle/>
              <a:p>
                <a:r>
                  <a:rPr lang="es-CR">
                    <a:noFill/>
                  </a:rPr>
                  <a:t> </a:t>
                </a:r>
              </a:p>
            </p:txBody>
          </p:sp>
        </mc:Fallback>
      </mc:AlternateContent>
      <p:pic>
        <p:nvPicPr>
          <p:cNvPr id="7" name="Imagen 6"/>
          <p:cNvPicPr>
            <a:picLocks noChangeAspect="1"/>
          </p:cNvPicPr>
          <p:nvPr/>
        </p:nvPicPr>
        <p:blipFill>
          <a:blip r:embed="rId4"/>
          <a:stretch>
            <a:fillRect/>
          </a:stretch>
        </p:blipFill>
        <p:spPr>
          <a:xfrm>
            <a:off x="114300" y="1694423"/>
            <a:ext cx="5655669" cy="4175769"/>
          </a:xfrm>
          <a:prstGeom prst="rect">
            <a:avLst/>
          </a:prstGeom>
        </p:spPr>
      </p:pic>
      <p:pic>
        <p:nvPicPr>
          <p:cNvPr id="8" name="Imagen 7"/>
          <p:cNvPicPr>
            <a:picLocks noChangeAspect="1"/>
          </p:cNvPicPr>
          <p:nvPr/>
        </p:nvPicPr>
        <p:blipFill>
          <a:blip r:embed="rId5"/>
          <a:stretch>
            <a:fillRect/>
          </a:stretch>
        </p:blipFill>
        <p:spPr>
          <a:xfrm>
            <a:off x="6022120" y="1694421"/>
            <a:ext cx="5996963" cy="4171529"/>
          </a:xfrm>
          <a:prstGeom prst="rect">
            <a:avLst/>
          </a:prstGeom>
        </p:spPr>
      </p:pic>
      <mc:AlternateContent xmlns:mc="http://schemas.openxmlformats.org/markup-compatibility/2006" xmlns:a14="http://schemas.microsoft.com/office/drawing/2010/main">
        <mc:Choice Requires="a14">
          <p:sp>
            <p:nvSpPr>
              <p:cNvPr id="9" name="CuadroTexto 8"/>
              <p:cNvSpPr txBox="1"/>
              <p:nvPr/>
            </p:nvSpPr>
            <p:spPr>
              <a:xfrm>
                <a:off x="0" y="5941081"/>
                <a:ext cx="12192000" cy="923330"/>
              </a:xfrm>
              <a:prstGeom prst="rect">
                <a:avLst/>
              </a:prstGeom>
              <a:noFill/>
            </p:spPr>
            <p:txBody>
              <a:bodyPr wrap="square" rtlCol="0">
                <a:spAutoFit/>
              </a:bodyPr>
              <a:lstStyle/>
              <a:p>
                <a:pPr algn="just"/>
                <a:r>
                  <a:rPr lang="es-CR" dirty="0"/>
                  <a:t>Para la presente serie se estimó un </a:t>
                </a:r>
                <a14:m>
                  <m:oMath xmlns:m="http://schemas.openxmlformats.org/officeDocument/2006/math">
                    <m:r>
                      <a:rPr lang="es-CR" i="1" dirty="0">
                        <a:latin typeface="Cambria Math" panose="02040503050406030204" pitchFamily="18" charset="0"/>
                      </a:rPr>
                      <m:t>𝐴𝑅𝐼𝑀𝐴</m:t>
                    </m:r>
                    <m:d>
                      <m:dPr>
                        <m:ctrlPr>
                          <a:rPr lang="es-CR" i="1" dirty="0">
                            <a:latin typeface="Cambria Math"/>
                          </a:rPr>
                        </m:ctrlPr>
                      </m:dPr>
                      <m:e>
                        <m:r>
                          <a:rPr lang="es-CR" b="0" i="1" dirty="0" smtClean="0">
                            <a:latin typeface="Cambria Math" panose="02040503050406030204" pitchFamily="18" charset="0"/>
                          </a:rPr>
                          <m:t>1</m:t>
                        </m:r>
                        <m:r>
                          <a:rPr lang="es-CR" i="1" dirty="0">
                            <a:latin typeface="Cambria Math" panose="02040503050406030204" pitchFamily="18" charset="0"/>
                          </a:rPr>
                          <m:t>,1,</m:t>
                        </m:r>
                        <m:r>
                          <a:rPr lang="es-CR" b="0" i="1" dirty="0" smtClean="0">
                            <a:latin typeface="Cambria Math" panose="02040503050406030204" pitchFamily="18" charset="0"/>
                          </a:rPr>
                          <m:t>1</m:t>
                        </m:r>
                      </m:e>
                    </m:d>
                    <m:sSub>
                      <m:sSubPr>
                        <m:ctrlPr>
                          <a:rPr lang="es-CR" i="1" dirty="0">
                            <a:latin typeface="Cambria Math"/>
                          </a:rPr>
                        </m:ctrlPr>
                      </m:sSubPr>
                      <m:e>
                        <m:d>
                          <m:dPr>
                            <m:ctrlPr>
                              <a:rPr lang="es-CR" i="1" dirty="0">
                                <a:latin typeface="Cambria Math"/>
                              </a:rPr>
                            </m:ctrlPr>
                          </m:dPr>
                          <m:e>
                            <m:r>
                              <a:rPr lang="es-CR" i="1" dirty="0">
                                <a:latin typeface="Cambria Math" panose="02040503050406030204" pitchFamily="18" charset="0"/>
                              </a:rPr>
                              <m:t>0,1,1</m:t>
                            </m:r>
                          </m:e>
                        </m:d>
                      </m:e>
                      <m:sub>
                        <m:r>
                          <a:rPr lang="es-CR" i="1" dirty="0">
                            <a:latin typeface="Cambria Math" panose="02040503050406030204" pitchFamily="18" charset="0"/>
                          </a:rPr>
                          <m:t>12</m:t>
                        </m:r>
                      </m:sub>
                    </m:sSub>
                  </m:oMath>
                </a14:m>
                <a:r>
                  <a:rPr lang="es-CR" dirty="0"/>
                  <a:t>  y los resultados NO son muy satisfactorios. Es importante adicionar parámetros, y comparar los otros modelos con medidas de rendimiento, además de corroborar los diagnósticos… en este caso no se cumplen diversos supuestos…</a:t>
                </a:r>
              </a:p>
            </p:txBody>
          </p:sp>
        </mc:Choice>
        <mc:Fallback xmlns="">
          <p:sp>
            <p:nvSpPr>
              <p:cNvPr id="9" name="CuadroTexto 8"/>
              <p:cNvSpPr txBox="1">
                <a:spLocks noRot="1" noChangeAspect="1" noMove="1" noResize="1" noEditPoints="1" noAdjustHandles="1" noChangeArrowheads="1" noChangeShapeType="1" noTextEdit="1"/>
              </p:cNvSpPr>
              <p:nvPr/>
            </p:nvSpPr>
            <p:spPr>
              <a:xfrm>
                <a:off x="0" y="5941081"/>
                <a:ext cx="12192000" cy="923330"/>
              </a:xfrm>
              <a:prstGeom prst="rect">
                <a:avLst/>
              </a:prstGeom>
              <a:blipFill>
                <a:blip r:embed="rId6"/>
                <a:stretch>
                  <a:fillRect l="-400" t="-3974" r="-400" b="-9934"/>
                </a:stretch>
              </a:blipFill>
            </p:spPr>
            <p:txBody>
              <a:bodyPr/>
              <a:lstStyle/>
              <a:p>
                <a:r>
                  <a:rPr lang="es-CR">
                    <a:noFill/>
                  </a:rPr>
                  <a:t> </a:t>
                </a:r>
              </a:p>
            </p:txBody>
          </p:sp>
        </mc:Fallback>
      </mc:AlternateContent>
    </p:spTree>
    <p:extLst>
      <p:ext uri="{BB962C8B-B14F-4D97-AF65-F5344CB8AC3E}">
        <p14:creationId xmlns:p14="http://schemas.microsoft.com/office/powerpoint/2010/main" val="1736503801"/>
      </p:ext>
    </p:extLst>
  </p:cSld>
  <p:clrMapOvr>
    <a:masterClrMapping/>
  </p:clrMapOvr>
  <p:transition spd="slow">
    <p:wip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9131" y="884848"/>
            <a:ext cx="12010291" cy="1392360"/>
          </a:xfrm>
        </p:spPr>
        <p:txBody>
          <a:bodyPr>
            <a:normAutofit/>
          </a:bodyPr>
          <a:lstStyle/>
          <a:p>
            <a:pPr marL="0" indent="0" algn="just">
              <a:buNone/>
            </a:pPr>
            <a:r>
              <a:rPr lang="es-CR" sz="2000" dirty="0"/>
              <a:t>No hace falta algo antes de pasar al pronóstico, y es verificar o hacer un análisis más profundo de los residuos para saber si cumplen con la propiedad de ser un ruido blanco. A esto lo solemos denominar como la prueba de los diagnósticos. </a:t>
            </a:r>
          </a:p>
        </p:txBody>
      </p:sp>
      <mc:AlternateContent xmlns:mc="http://schemas.openxmlformats.org/markup-compatibility/2006" xmlns:a14="http://schemas.microsoft.com/office/drawing/2010/main">
        <mc:Choice Requires="a14">
          <p:sp>
            <p:nvSpPr>
              <p:cNvPr id="4" name="Título 1"/>
              <p:cNvSpPr txBox="1">
                <a:spLocks/>
              </p:cNvSpPr>
              <p:nvPr/>
            </p:nvSpPr>
            <p:spPr>
              <a:xfrm>
                <a:off x="0" y="-26376"/>
                <a:ext cx="12192000" cy="7297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Estimación de los modelos </a:t>
                </a:r>
                <a14:m>
                  <m:oMath xmlns:m="http://schemas.openxmlformats.org/officeDocument/2006/math">
                    <m:r>
                      <a:rPr lang="es-CR" b="0" i="1" dirty="0" smtClean="0">
                        <a:latin typeface="Cambria Math" panose="02040503050406030204" pitchFamily="18" charset="0"/>
                      </a:rPr>
                      <m:t>𝐴𝑅𝐼𝑀𝐴</m:t>
                    </m:r>
                    <m:d>
                      <m:dPr>
                        <m:ctrlPr>
                          <a:rPr lang="es-CR" i="1" dirty="0" smtClean="0">
                            <a:latin typeface="Cambria Math"/>
                          </a:rPr>
                        </m:ctrlPr>
                      </m:dPr>
                      <m:e>
                        <m:r>
                          <a:rPr lang="es-CR" b="0" i="1" dirty="0" err="1" smtClean="0">
                            <a:latin typeface="Cambria Math" panose="02040503050406030204" pitchFamily="18" charset="0"/>
                          </a:rPr>
                          <m:t>𝑝</m:t>
                        </m:r>
                        <m:r>
                          <a:rPr lang="es-CR" b="0" i="1" dirty="0" err="1" smtClean="0">
                            <a:latin typeface="Cambria Math" panose="02040503050406030204" pitchFamily="18" charset="0"/>
                          </a:rPr>
                          <m:t>,</m:t>
                        </m:r>
                        <m:r>
                          <a:rPr lang="es-CR" b="0" i="1" dirty="0" err="1" smtClean="0">
                            <a:latin typeface="Cambria Math" panose="02040503050406030204" pitchFamily="18" charset="0"/>
                          </a:rPr>
                          <m:t>𝑑</m:t>
                        </m:r>
                        <m:r>
                          <a:rPr lang="es-CR" b="0" i="1" dirty="0" err="1" smtClean="0">
                            <a:latin typeface="Cambria Math" panose="02040503050406030204" pitchFamily="18" charset="0"/>
                          </a:rPr>
                          <m:t>,</m:t>
                        </m:r>
                        <m:r>
                          <a:rPr lang="es-CR" b="0" i="1" dirty="0" err="1" smtClean="0">
                            <a:latin typeface="Cambria Math" panose="02040503050406030204" pitchFamily="18" charset="0"/>
                          </a:rPr>
                          <m:t>𝑞</m:t>
                        </m:r>
                      </m:e>
                    </m:d>
                    <m:sSub>
                      <m:sSubPr>
                        <m:ctrlPr>
                          <a:rPr lang="es-CR" i="1" dirty="0" smtClean="0">
                            <a:latin typeface="Cambria Math"/>
                          </a:rPr>
                        </m:ctrlPr>
                      </m:sSubPr>
                      <m:e>
                        <m:d>
                          <m:dPr>
                            <m:ctrlPr>
                              <a:rPr lang="es-CR" i="1" dirty="0" smtClean="0">
                                <a:latin typeface="Cambria Math"/>
                              </a:rPr>
                            </m:ctrlPr>
                          </m:dPr>
                          <m:e>
                            <m:r>
                              <a:rPr lang="es-CR" b="0" i="1" dirty="0" smtClean="0">
                                <a:latin typeface="Cambria Math" panose="02040503050406030204" pitchFamily="18" charset="0"/>
                              </a:rPr>
                              <m:t>𝑃</m:t>
                            </m:r>
                            <m:r>
                              <a:rPr lang="es-CR" b="0" i="1" dirty="0" smtClean="0">
                                <a:latin typeface="Cambria Math" panose="02040503050406030204" pitchFamily="18" charset="0"/>
                              </a:rPr>
                              <m:t>,</m:t>
                            </m:r>
                            <m:r>
                              <a:rPr lang="es-CR" b="0" i="1" dirty="0" smtClean="0">
                                <a:latin typeface="Cambria Math" panose="02040503050406030204" pitchFamily="18" charset="0"/>
                              </a:rPr>
                              <m:t>𝐷</m:t>
                            </m:r>
                            <m:r>
                              <a:rPr lang="es-CR" b="0" i="1" dirty="0" smtClean="0">
                                <a:latin typeface="Cambria Math" panose="02040503050406030204" pitchFamily="18" charset="0"/>
                              </a:rPr>
                              <m:t>,</m:t>
                            </m:r>
                            <m:r>
                              <a:rPr lang="es-CR" b="0" i="1" dirty="0" smtClean="0">
                                <a:latin typeface="Cambria Math" panose="02040503050406030204" pitchFamily="18" charset="0"/>
                              </a:rPr>
                              <m:t>𝑄</m:t>
                            </m:r>
                          </m:e>
                        </m:d>
                      </m:e>
                      <m:sub>
                        <m:r>
                          <a:rPr lang="es-CR" b="0" i="1" dirty="0" smtClean="0">
                            <a:latin typeface="Cambria Math" panose="02040503050406030204" pitchFamily="18" charset="0"/>
                          </a:rPr>
                          <m:t>𝑠</m:t>
                        </m:r>
                      </m:sub>
                    </m:sSub>
                  </m:oMath>
                </a14:m>
                <a:endParaRPr lang="es-CR" i="1" dirty="0"/>
              </a:p>
            </p:txBody>
          </p:sp>
        </mc:Choice>
        <mc:Fallback xmlns="">
          <p:sp>
            <p:nvSpPr>
              <p:cNvPr id="4" name="Título 1"/>
              <p:cNvSpPr txBox="1">
                <a:spLocks noRot="1" noChangeAspect="1" noMove="1" noResize="1" noEditPoints="1" noAdjustHandles="1" noChangeArrowheads="1" noChangeShapeType="1" noTextEdit="1"/>
              </p:cNvSpPr>
              <p:nvPr/>
            </p:nvSpPr>
            <p:spPr>
              <a:xfrm>
                <a:off x="0" y="-26376"/>
                <a:ext cx="12192000" cy="729762"/>
              </a:xfrm>
              <a:prstGeom prst="rect">
                <a:avLst/>
              </a:prstGeom>
              <a:blipFill>
                <a:blip r:embed="rId2"/>
                <a:stretch>
                  <a:fillRect l="-1800" t="-24370" b="-38655"/>
                </a:stretch>
              </a:blipFill>
            </p:spPr>
            <p:txBody>
              <a:bodyPr/>
              <a:lstStyle/>
              <a:p>
                <a:r>
                  <a:rPr lang="es-CR">
                    <a:noFill/>
                  </a:rPr>
                  <a:t> </a:t>
                </a:r>
              </a:p>
            </p:txBody>
          </p:sp>
        </mc:Fallback>
      </mc:AlternateContent>
      <p:pic>
        <p:nvPicPr>
          <p:cNvPr id="21506" name="Picture 2" descr="Resultado de imagen para diagnost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083" y="2044184"/>
            <a:ext cx="10744202" cy="4476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9103489"/>
      </p:ext>
    </p:extLst>
  </p:cSld>
  <p:clrMapOvr>
    <a:masterClrMapping/>
  </p:clrMapOvr>
  <p:transition spd="slow">
    <p:wip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767858" y="31018"/>
            <a:ext cx="10515600" cy="936137"/>
          </a:xfrm>
        </p:spPr>
        <p:txBody>
          <a:bodyPr/>
          <a:lstStyle/>
          <a:p>
            <a:pPr algn="ctr"/>
            <a:r>
              <a:rPr lang="es-CR" dirty="0"/>
              <a:t>Índice</a:t>
            </a:r>
          </a:p>
        </p:txBody>
      </p:sp>
      <p:sp>
        <p:nvSpPr>
          <p:cNvPr id="5" name="Elipse 4"/>
          <p:cNvSpPr/>
          <p:nvPr/>
        </p:nvSpPr>
        <p:spPr>
          <a:xfrm>
            <a:off x="483578" y="1283678"/>
            <a:ext cx="852854" cy="84406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Rectángulo redondeado 5"/>
          <p:cNvSpPr/>
          <p:nvPr/>
        </p:nvSpPr>
        <p:spPr>
          <a:xfrm>
            <a:off x="1855178" y="1222131"/>
            <a:ext cx="2681653" cy="967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Fundamentos del método Box-Jenkins</a:t>
            </a:r>
          </a:p>
        </p:txBody>
      </p:sp>
      <p:sp>
        <p:nvSpPr>
          <p:cNvPr id="7" name="Elipse 6"/>
          <p:cNvSpPr/>
          <p:nvPr/>
        </p:nvSpPr>
        <p:spPr>
          <a:xfrm>
            <a:off x="483578" y="3344009"/>
            <a:ext cx="852854" cy="84406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8" name="Rectángulo redondeado 7"/>
          <p:cNvSpPr/>
          <p:nvPr/>
        </p:nvSpPr>
        <p:spPr>
          <a:xfrm>
            <a:off x="1855178" y="3282462"/>
            <a:ext cx="2681653" cy="967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La estacionaridad y las pruebas de raíz unitaria</a:t>
            </a:r>
          </a:p>
        </p:txBody>
      </p:sp>
      <p:sp>
        <p:nvSpPr>
          <p:cNvPr id="9" name="Elipse 8"/>
          <p:cNvSpPr/>
          <p:nvPr/>
        </p:nvSpPr>
        <p:spPr>
          <a:xfrm>
            <a:off x="483578" y="5342793"/>
            <a:ext cx="852854" cy="84406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10" name="Rectángulo redondeado 9"/>
          <p:cNvSpPr/>
          <p:nvPr/>
        </p:nvSpPr>
        <p:spPr>
          <a:xfrm>
            <a:off x="1855178" y="5281246"/>
            <a:ext cx="2681653" cy="967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Identificación y estimación de un proceso ARIMA</a:t>
            </a:r>
          </a:p>
        </p:txBody>
      </p:sp>
      <p:sp>
        <p:nvSpPr>
          <p:cNvPr id="11" name="Elipse 10"/>
          <p:cNvSpPr/>
          <p:nvPr/>
        </p:nvSpPr>
        <p:spPr>
          <a:xfrm>
            <a:off x="7502770" y="1283678"/>
            <a:ext cx="852854" cy="84406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p>
        </p:txBody>
      </p:sp>
      <p:sp>
        <p:nvSpPr>
          <p:cNvPr id="12" name="Rectángulo redondeado 11"/>
          <p:cNvSpPr/>
          <p:nvPr/>
        </p:nvSpPr>
        <p:spPr>
          <a:xfrm>
            <a:off x="8874370" y="1222131"/>
            <a:ext cx="2681653" cy="967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Diagnósticos / bondad y ajuste del modelo ARIMA</a:t>
            </a:r>
          </a:p>
        </p:txBody>
      </p:sp>
    </p:spTree>
    <p:extLst>
      <p:ext uri="{BB962C8B-B14F-4D97-AF65-F5344CB8AC3E}">
        <p14:creationId xmlns:p14="http://schemas.microsoft.com/office/powerpoint/2010/main" val="2484229871"/>
      </p:ext>
    </p:extLst>
  </p:cSld>
  <p:clrMapOvr>
    <a:masterClrMapping/>
  </p:clrMapOvr>
  <p:transition spd="slow">
    <p:wip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0" y="17585"/>
            <a:ext cx="12192000" cy="7297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Diagnósticos: ¿son los residuos adecuados?</a:t>
            </a:r>
          </a:p>
        </p:txBody>
      </p:sp>
      <mc:AlternateContent xmlns:mc="http://schemas.openxmlformats.org/markup-compatibility/2006" xmlns:a14="http://schemas.microsoft.com/office/drawing/2010/main">
        <mc:Choice Requires="a14">
          <p:sp>
            <p:nvSpPr>
              <p:cNvPr id="4" name="Marcador de contenido 2"/>
              <p:cNvSpPr>
                <a:spLocks noGrp="1"/>
              </p:cNvSpPr>
              <p:nvPr>
                <p:ph idx="1"/>
              </p:nvPr>
            </p:nvSpPr>
            <p:spPr>
              <a:xfrm>
                <a:off x="0" y="876055"/>
                <a:ext cx="9190182" cy="5981946"/>
              </a:xfrm>
            </p:spPr>
            <p:txBody>
              <a:bodyPr>
                <a:normAutofit/>
              </a:bodyPr>
              <a:lstStyle/>
              <a:p>
                <a:pPr marL="0" indent="0" algn="just">
                  <a:buNone/>
                </a:pPr>
                <a:r>
                  <a:rPr lang="es-CR" sz="2000" dirty="0"/>
                  <a:t>El análisis de los diagnósticos nos permiten testificar 4 cosas:</a:t>
                </a:r>
              </a:p>
              <a:p>
                <a:pPr marL="457200" indent="-457200" algn="just">
                  <a:buFont typeface="+mj-lt"/>
                  <a:buAutoNum type="arabicPeriod"/>
                </a:pPr>
                <a:r>
                  <a:rPr lang="es-CR" sz="2000" dirty="0"/>
                  <a:t>Patrones en los residuos estandarizados.</a:t>
                </a:r>
              </a:p>
              <a:p>
                <a:pPr marL="457200" indent="-457200" algn="just">
                  <a:buFont typeface="+mj-lt"/>
                  <a:buAutoNum type="arabicPeriod"/>
                </a:pPr>
                <a:r>
                  <a:rPr lang="es-CR" sz="2000" dirty="0"/>
                  <a:t> Residuos de las ACF. </a:t>
                </a:r>
              </a:p>
              <a:p>
                <a:pPr marL="457200" indent="-457200" algn="just">
                  <a:buFont typeface="+mj-lt"/>
                  <a:buAutoNum type="arabicPeriod"/>
                </a:pPr>
                <a:r>
                  <a:rPr lang="es-CR" sz="2000" dirty="0"/>
                  <a:t>Normalidad en los residuos</a:t>
                </a:r>
              </a:p>
              <a:p>
                <a:pPr marL="457200" indent="-457200" algn="just">
                  <a:buFont typeface="+mj-lt"/>
                  <a:buAutoNum type="arabicPeriod"/>
                </a:pPr>
                <a:r>
                  <a:rPr lang="es-CR" sz="2000" dirty="0"/>
                  <a:t>El correlación o no de los residuos, lo cual indica que se está omitiendo un término ARIMA al modelo, además del cumplimiento de la no correlación entre los residuos (ruido blanco). </a:t>
                </a:r>
              </a:p>
              <a:p>
                <a:pPr marL="457200" indent="-457200" algn="just">
                  <a:buFont typeface="+mj-lt"/>
                  <a:buAutoNum type="arabicPeriod"/>
                </a:pPr>
                <a:endParaRPr lang="es-CR" sz="2000" dirty="0"/>
              </a:p>
              <a:p>
                <a:pPr marL="0" indent="0" algn="just">
                  <a:buNone/>
                </a:pPr>
                <a:r>
                  <a:rPr lang="es-CR" sz="2000" dirty="0"/>
                  <a:t>Si bien es cierto que los </a:t>
                </a:r>
                <a14:m>
                  <m:oMath xmlns:m="http://schemas.openxmlformats.org/officeDocument/2006/math">
                    <m:r>
                      <a:rPr lang="es-CR" sz="2000" i="1" dirty="0">
                        <a:latin typeface="Cambria Math" panose="02040503050406030204" pitchFamily="18" charset="0"/>
                      </a:rPr>
                      <m:t>𝐴𝑅𝐼𝑀𝐴</m:t>
                    </m:r>
                    <m:d>
                      <m:dPr>
                        <m:ctrlPr>
                          <a:rPr lang="es-CR" sz="2000" i="1" dirty="0">
                            <a:latin typeface="Cambria Math"/>
                          </a:rPr>
                        </m:ctrlPr>
                      </m:dPr>
                      <m:e>
                        <m:r>
                          <a:rPr lang="es-CR" sz="2000" b="0" i="1" dirty="0" smtClean="0">
                            <a:latin typeface="Cambria Math" panose="02040503050406030204" pitchFamily="18" charset="0"/>
                          </a:rPr>
                          <m:t>𝑝</m:t>
                        </m:r>
                        <m:r>
                          <a:rPr lang="es-CR" sz="2000" i="1" dirty="0">
                            <a:latin typeface="Cambria Math" panose="02040503050406030204" pitchFamily="18" charset="0"/>
                          </a:rPr>
                          <m:t>,</m:t>
                        </m:r>
                        <m:r>
                          <a:rPr lang="es-CR" sz="2000" b="0" i="1" dirty="0" smtClean="0">
                            <a:latin typeface="Cambria Math" panose="02040503050406030204" pitchFamily="18" charset="0"/>
                          </a:rPr>
                          <m:t>𝑑</m:t>
                        </m:r>
                        <m:r>
                          <a:rPr lang="es-CR" sz="2000" i="1" dirty="0">
                            <a:latin typeface="Cambria Math" panose="02040503050406030204" pitchFamily="18" charset="0"/>
                          </a:rPr>
                          <m:t>,</m:t>
                        </m:r>
                        <m:r>
                          <a:rPr lang="es-CR" sz="2000" b="0" i="1" dirty="0" smtClean="0">
                            <a:latin typeface="Cambria Math" panose="02040503050406030204" pitchFamily="18" charset="0"/>
                          </a:rPr>
                          <m:t>𝑞</m:t>
                        </m:r>
                      </m:e>
                    </m:d>
                    <m:sSub>
                      <m:sSubPr>
                        <m:ctrlPr>
                          <a:rPr lang="es-CR" sz="2000" i="1" dirty="0">
                            <a:latin typeface="Cambria Math"/>
                          </a:rPr>
                        </m:ctrlPr>
                      </m:sSubPr>
                      <m:e>
                        <m:d>
                          <m:dPr>
                            <m:ctrlPr>
                              <a:rPr lang="es-CR" sz="2000" i="1" dirty="0">
                                <a:latin typeface="Cambria Math"/>
                              </a:rPr>
                            </m:ctrlPr>
                          </m:dPr>
                          <m:e>
                            <m:r>
                              <a:rPr lang="es-CR" sz="2000" b="0" i="1" dirty="0" smtClean="0">
                                <a:latin typeface="Cambria Math" panose="02040503050406030204" pitchFamily="18" charset="0"/>
                              </a:rPr>
                              <m:t>𝑃</m:t>
                            </m:r>
                            <m:r>
                              <a:rPr lang="es-CR" sz="2000" i="1" dirty="0">
                                <a:latin typeface="Cambria Math" panose="02040503050406030204" pitchFamily="18" charset="0"/>
                              </a:rPr>
                              <m:t>,</m:t>
                            </m:r>
                            <m:r>
                              <a:rPr lang="es-CR" sz="2000" b="0" i="1" dirty="0" smtClean="0">
                                <a:latin typeface="Cambria Math" panose="02040503050406030204" pitchFamily="18" charset="0"/>
                              </a:rPr>
                              <m:t>𝐷</m:t>
                            </m:r>
                            <m:r>
                              <a:rPr lang="es-CR" sz="2000" i="1" dirty="0">
                                <a:latin typeface="Cambria Math" panose="02040503050406030204" pitchFamily="18" charset="0"/>
                              </a:rPr>
                              <m:t>,</m:t>
                            </m:r>
                            <m:r>
                              <a:rPr lang="es-CR" sz="2000" b="0" i="1" dirty="0" smtClean="0">
                                <a:latin typeface="Cambria Math" panose="02040503050406030204" pitchFamily="18" charset="0"/>
                              </a:rPr>
                              <m:t>𝑄</m:t>
                            </m:r>
                          </m:e>
                        </m:d>
                      </m:e>
                      <m:sub>
                        <m:r>
                          <a:rPr lang="es-CR" sz="2000" i="1" dirty="0">
                            <a:latin typeface="Cambria Math" panose="02040503050406030204" pitchFamily="18" charset="0"/>
                          </a:rPr>
                          <m:t>12</m:t>
                        </m:r>
                      </m:sub>
                    </m:sSub>
                  </m:oMath>
                </a14:m>
                <a:r>
                  <a:rPr lang="es-CR" sz="2000" dirty="0"/>
                  <a:t> son modelos paramétricos que se ajustan tanto a la propiedad de la estacionaridad como a la propiedad de ruido blanco en los residuos, el no cumplimiento de algún supuesto no se traduce por el no tener que llevar a cabo el pronóstico bajo un determinado modelo. Es posible que en la búsqueda de algún </a:t>
                </a:r>
                <a14:m>
                  <m:oMath xmlns:m="http://schemas.openxmlformats.org/officeDocument/2006/math">
                    <m:r>
                      <a:rPr lang="es-CR" sz="2000" i="1" dirty="0">
                        <a:latin typeface="Cambria Math" panose="02040503050406030204" pitchFamily="18" charset="0"/>
                      </a:rPr>
                      <m:t>𝐴𝑅𝐼𝑀𝐴</m:t>
                    </m:r>
                    <m:d>
                      <m:dPr>
                        <m:ctrlPr>
                          <a:rPr lang="es-CR" sz="2000" i="1" dirty="0">
                            <a:latin typeface="Cambria Math"/>
                          </a:rPr>
                        </m:ctrlPr>
                      </m:dPr>
                      <m:e>
                        <m:r>
                          <a:rPr lang="es-CR" sz="2000" i="1" dirty="0">
                            <a:latin typeface="Cambria Math" panose="02040503050406030204" pitchFamily="18" charset="0"/>
                          </a:rPr>
                          <m:t>𝑝</m:t>
                        </m:r>
                        <m:r>
                          <a:rPr lang="es-CR" sz="2000" i="1" dirty="0">
                            <a:latin typeface="Cambria Math" panose="02040503050406030204" pitchFamily="18" charset="0"/>
                          </a:rPr>
                          <m:t>,</m:t>
                        </m:r>
                        <m:r>
                          <a:rPr lang="es-CR" sz="2000" i="1" dirty="0">
                            <a:latin typeface="Cambria Math" panose="02040503050406030204" pitchFamily="18" charset="0"/>
                          </a:rPr>
                          <m:t>𝑑</m:t>
                        </m:r>
                        <m:r>
                          <a:rPr lang="es-CR" sz="2000" i="1" dirty="0">
                            <a:latin typeface="Cambria Math" panose="02040503050406030204" pitchFamily="18" charset="0"/>
                          </a:rPr>
                          <m:t>,</m:t>
                        </m:r>
                        <m:r>
                          <a:rPr lang="es-CR" sz="2000" i="1" dirty="0">
                            <a:latin typeface="Cambria Math" panose="02040503050406030204" pitchFamily="18" charset="0"/>
                          </a:rPr>
                          <m:t>𝑞</m:t>
                        </m:r>
                      </m:e>
                    </m:d>
                    <m:sSub>
                      <m:sSubPr>
                        <m:ctrlPr>
                          <a:rPr lang="es-CR" sz="2000" i="1" dirty="0">
                            <a:latin typeface="Cambria Math"/>
                          </a:rPr>
                        </m:ctrlPr>
                      </m:sSubPr>
                      <m:e>
                        <m:d>
                          <m:dPr>
                            <m:ctrlPr>
                              <a:rPr lang="es-CR" sz="2000" i="1" dirty="0">
                                <a:latin typeface="Cambria Math"/>
                              </a:rPr>
                            </m:ctrlPr>
                          </m:dPr>
                          <m:e>
                            <m:r>
                              <a:rPr lang="es-CR" sz="2000" i="1" dirty="0">
                                <a:latin typeface="Cambria Math" panose="02040503050406030204" pitchFamily="18" charset="0"/>
                              </a:rPr>
                              <m:t>𝑃</m:t>
                            </m:r>
                            <m:r>
                              <a:rPr lang="es-CR" sz="2000" i="1" dirty="0">
                                <a:latin typeface="Cambria Math" panose="02040503050406030204" pitchFamily="18" charset="0"/>
                              </a:rPr>
                              <m:t>,</m:t>
                            </m:r>
                            <m:r>
                              <a:rPr lang="es-CR" sz="2000" i="1" dirty="0">
                                <a:latin typeface="Cambria Math" panose="02040503050406030204" pitchFamily="18" charset="0"/>
                              </a:rPr>
                              <m:t>𝐷</m:t>
                            </m:r>
                            <m:r>
                              <a:rPr lang="es-CR" sz="2000" i="1" dirty="0">
                                <a:latin typeface="Cambria Math" panose="02040503050406030204" pitchFamily="18" charset="0"/>
                              </a:rPr>
                              <m:t>,</m:t>
                            </m:r>
                            <m:r>
                              <a:rPr lang="es-CR" sz="2000" i="1" dirty="0">
                                <a:latin typeface="Cambria Math" panose="02040503050406030204" pitchFamily="18" charset="0"/>
                              </a:rPr>
                              <m:t>𝑄</m:t>
                            </m:r>
                          </m:e>
                        </m:d>
                      </m:e>
                      <m:sub>
                        <m:r>
                          <a:rPr lang="es-CR" sz="2000" i="1" dirty="0">
                            <a:latin typeface="Cambria Math" panose="02040503050406030204" pitchFamily="18" charset="0"/>
                          </a:rPr>
                          <m:t>12</m:t>
                        </m:r>
                      </m:sub>
                    </m:sSub>
                  </m:oMath>
                </a14:m>
                <a:r>
                  <a:rPr lang="es-CR" sz="2000" dirty="0"/>
                  <a:t> no se llegue a encontrar un proceso que cumpla con los supuesto. </a:t>
                </a:r>
              </a:p>
              <a:p>
                <a:pPr marL="0" indent="0" algn="just">
                  <a:buNone/>
                </a:pPr>
                <a:r>
                  <a:rPr lang="es-CR" sz="2000" dirty="0"/>
                  <a:t>A título personal, considero más importante el análisis o la validez interna del modelo, y escoger aquel modelo que posea los criterios o estadísticas de rendimiento más pequeñas. </a:t>
                </a:r>
              </a:p>
            </p:txBody>
          </p:sp>
        </mc:Choice>
        <mc:Fallback xmlns="">
          <p:sp>
            <p:nvSpPr>
              <p:cNvPr id="4" name="Marcador de contenido 2"/>
              <p:cNvSpPr>
                <a:spLocks noGrp="1" noRot="1" noChangeAspect="1" noMove="1" noResize="1" noEditPoints="1" noAdjustHandles="1" noChangeArrowheads="1" noChangeShapeType="1" noTextEdit="1"/>
              </p:cNvSpPr>
              <p:nvPr>
                <p:ph idx="1"/>
              </p:nvPr>
            </p:nvSpPr>
            <p:spPr>
              <a:xfrm>
                <a:off x="0" y="876055"/>
                <a:ext cx="9190182" cy="5981946"/>
              </a:xfrm>
              <a:blipFill>
                <a:blip r:embed="rId2"/>
                <a:stretch>
                  <a:fillRect l="-729" t="-1121" r="-597"/>
                </a:stretch>
              </a:blipFill>
            </p:spPr>
            <p:txBody>
              <a:bodyPr/>
              <a:lstStyle/>
              <a:p>
                <a:r>
                  <a:rPr lang="es-CR">
                    <a:noFill/>
                  </a:rPr>
                  <a:t> </a:t>
                </a:r>
              </a:p>
            </p:txBody>
          </p:sp>
        </mc:Fallback>
      </mc:AlternateContent>
      <p:pic>
        <p:nvPicPr>
          <p:cNvPr id="25604" name="Picture 4" descr="Imagen relacionad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927" t="10616" r="5325" b="8890"/>
          <a:stretch/>
        </p:blipFill>
        <p:spPr bwMode="auto">
          <a:xfrm>
            <a:off x="9502675" y="3867028"/>
            <a:ext cx="2476889" cy="2272146"/>
          </a:xfrm>
          <a:prstGeom prst="rect">
            <a:avLst/>
          </a:prstGeom>
          <a:noFill/>
          <a:extLst>
            <a:ext uri="{909E8E84-426E-40DD-AFC4-6F175D3DCCD1}">
              <a14:hiddenFill xmlns:a14="http://schemas.microsoft.com/office/drawing/2010/main">
                <a:solidFill>
                  <a:srgbClr val="FFFFFF"/>
                </a:solidFill>
              </a14:hiddenFill>
            </a:ext>
          </a:extLst>
        </p:spPr>
      </p:pic>
      <p:pic>
        <p:nvPicPr>
          <p:cNvPr id="25606" name="Picture 6" descr="Imagen relacionada"/>
          <p:cNvPicPr>
            <a:picLocks noChangeAspect="1" noChangeArrowheads="1"/>
          </p:cNvPicPr>
          <p:nvPr/>
        </p:nvPicPr>
        <p:blipFill rotWithShape="1">
          <a:blip r:embed="rId4">
            <a:extLst>
              <a:ext uri="{28A0092B-C50C-407E-A947-70E740481C1C}">
                <a14:useLocalDpi xmlns:a14="http://schemas.microsoft.com/office/drawing/2010/main" val="0"/>
              </a:ext>
            </a:extLst>
          </a:blip>
          <a:srcRect l="17643" t="10506" r="14365" b="6942"/>
          <a:stretch/>
        </p:blipFill>
        <p:spPr bwMode="auto">
          <a:xfrm>
            <a:off x="9919855" y="1034471"/>
            <a:ext cx="1653308" cy="2026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3284129"/>
      </p:ext>
    </p:extLst>
  </p:cSld>
  <p:clrMapOvr>
    <a:masterClrMapping/>
  </p:clrMapOvr>
  <p:transition spd="slow">
    <p:wip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99291" y="1022061"/>
                <a:ext cx="11972636" cy="5766666"/>
              </a:xfrm>
            </p:spPr>
            <p:txBody>
              <a:bodyPr>
                <a:normAutofit/>
              </a:bodyPr>
              <a:lstStyle/>
              <a:p>
                <a:pPr marL="0" indent="0" algn="just">
                  <a:buNone/>
                </a:pPr>
                <a:r>
                  <a:rPr lang="es-CR" sz="2000" dirty="0"/>
                  <a:t>1. Patrones en los residuos: los residuos estandarizados es una forma de analizar si la serie estimada posee errores que se comportan como ruidos blancos.  De hecho, se busaca que los residuos sigan una secuencia de ruido blanco con media cero y varianza uno. La fórmula esta dada por: </a:t>
                </a:r>
              </a:p>
              <a:p>
                <a:pPr marL="0" indent="0">
                  <a:buNone/>
                </a:pPr>
                <a:endParaRPr lang="es-CR" sz="2000" dirty="0"/>
              </a:p>
              <a:p>
                <a:pPr marL="0" indent="0">
                  <a:buNone/>
                </a:pPr>
                <a14:m>
                  <m:oMathPara xmlns:m="http://schemas.openxmlformats.org/officeDocument/2006/math">
                    <m:oMathParaPr>
                      <m:jc m:val="centerGroup"/>
                    </m:oMathParaPr>
                    <m:oMath xmlns:m="http://schemas.openxmlformats.org/officeDocument/2006/math">
                      <m:f>
                        <m:fPr>
                          <m:ctrlPr>
                            <a:rPr lang="es-CR" sz="2000" i="1" smtClean="0">
                              <a:latin typeface="Cambria Math"/>
                            </a:rPr>
                          </m:ctrlPr>
                        </m:fPr>
                        <m:num>
                          <m:sSub>
                            <m:sSubPr>
                              <m:ctrlPr>
                                <a:rPr lang="es-CR" sz="2000" b="0" i="1" smtClean="0">
                                  <a:latin typeface="Cambria Math"/>
                                </a:rPr>
                              </m:ctrlPr>
                            </m:sSubPr>
                            <m:e>
                              <m:r>
                                <a:rPr lang="es-CR" sz="2000" b="0" i="1" smtClean="0">
                                  <a:latin typeface="Cambria Math" panose="02040503050406030204" pitchFamily="18" charset="0"/>
                                </a:rPr>
                                <m:t>𝑟</m:t>
                              </m:r>
                            </m:e>
                            <m:sub>
                              <m:r>
                                <a:rPr lang="es-CR" sz="2000" b="0" i="1" smtClean="0">
                                  <a:latin typeface="Cambria Math" panose="02040503050406030204" pitchFamily="18" charset="0"/>
                                </a:rPr>
                                <m:t>𝑖</m:t>
                              </m:r>
                            </m:sub>
                          </m:sSub>
                        </m:num>
                        <m:den>
                          <m:rad>
                            <m:radPr>
                              <m:degHide m:val="on"/>
                              <m:ctrlPr>
                                <a:rPr lang="es-CR" sz="2000" i="1" smtClean="0">
                                  <a:latin typeface="Cambria Math"/>
                                </a:rPr>
                              </m:ctrlPr>
                            </m:radPr>
                            <m:deg/>
                            <m:e>
                              <m:f>
                                <m:fPr>
                                  <m:ctrlPr>
                                    <a:rPr lang="es-CR" sz="2000" i="1" smtClean="0">
                                      <a:latin typeface="Cambria Math"/>
                                    </a:rPr>
                                  </m:ctrlPr>
                                </m:fPr>
                                <m:num>
                                  <m:r>
                                    <a:rPr lang="es-CR" sz="2000" b="0" i="1" smtClean="0">
                                      <a:latin typeface="Cambria Math" panose="02040503050406030204" pitchFamily="18" charset="0"/>
                                    </a:rPr>
                                    <m:t>1</m:t>
                                  </m:r>
                                </m:num>
                                <m:den>
                                  <m:r>
                                    <a:rPr lang="es-CR" sz="2000" b="0" i="1" smtClean="0">
                                      <a:latin typeface="Cambria Math" panose="02040503050406030204" pitchFamily="18" charset="0"/>
                                    </a:rPr>
                                    <m:t>𝑇</m:t>
                                  </m:r>
                                  <m:r>
                                    <a:rPr lang="es-CR" sz="2000" b="0" i="1" smtClean="0">
                                      <a:latin typeface="Cambria Math" panose="02040503050406030204" pitchFamily="18" charset="0"/>
                                    </a:rPr>
                                    <m:t>−1</m:t>
                                  </m:r>
                                </m:den>
                              </m:f>
                              <m:nary>
                                <m:naryPr>
                                  <m:chr m:val="∑"/>
                                  <m:limLoc m:val="subSup"/>
                                  <m:ctrlPr>
                                    <a:rPr lang="es-CR" sz="2000" i="1" smtClean="0">
                                      <a:latin typeface="Cambria Math"/>
                                    </a:rPr>
                                  </m:ctrlPr>
                                </m:naryPr>
                                <m:sub>
                                  <m:r>
                                    <m:rPr>
                                      <m:brk m:alnAt="25"/>
                                    </m:rPr>
                                    <a:rPr lang="es-CR" sz="2000" b="0" i="1" smtClean="0">
                                      <a:latin typeface="Cambria Math" panose="02040503050406030204" pitchFamily="18" charset="0"/>
                                    </a:rPr>
                                    <m:t>𝑖</m:t>
                                  </m:r>
                                  <m:r>
                                    <a:rPr lang="es-CR" sz="2000" b="0" i="1" smtClean="0">
                                      <a:latin typeface="Cambria Math" panose="02040503050406030204" pitchFamily="18" charset="0"/>
                                    </a:rPr>
                                    <m:t>=1</m:t>
                                  </m:r>
                                </m:sub>
                                <m:sup>
                                  <m:r>
                                    <a:rPr lang="es-CR" sz="2000" b="0" i="1" smtClean="0">
                                      <a:latin typeface="Cambria Math" panose="02040503050406030204" pitchFamily="18" charset="0"/>
                                    </a:rPr>
                                    <m:t>𝑇</m:t>
                                  </m:r>
                                </m:sup>
                                <m:e>
                                  <m:sSubSup>
                                    <m:sSubSupPr>
                                      <m:ctrlPr>
                                        <a:rPr lang="es-CR" sz="2000" i="1" smtClean="0">
                                          <a:latin typeface="Cambria Math"/>
                                        </a:rPr>
                                      </m:ctrlPr>
                                    </m:sSubSupPr>
                                    <m:e>
                                      <m:r>
                                        <a:rPr lang="es-CR" sz="2000" b="0" i="1" smtClean="0">
                                          <a:latin typeface="Cambria Math" panose="02040503050406030204" pitchFamily="18" charset="0"/>
                                        </a:rPr>
                                        <m:t>𝑟</m:t>
                                      </m:r>
                                    </m:e>
                                    <m:sub>
                                      <m:r>
                                        <a:rPr lang="es-CR" sz="2000" b="0" i="1" smtClean="0">
                                          <a:latin typeface="Cambria Math" panose="02040503050406030204" pitchFamily="18" charset="0"/>
                                        </a:rPr>
                                        <m:t>𝑖</m:t>
                                      </m:r>
                                    </m:sub>
                                    <m:sup>
                                      <m:r>
                                        <a:rPr lang="es-CR" sz="2000" b="0" i="1" smtClean="0">
                                          <a:latin typeface="Cambria Math" panose="02040503050406030204" pitchFamily="18" charset="0"/>
                                        </a:rPr>
                                        <m:t>2</m:t>
                                      </m:r>
                                    </m:sup>
                                  </m:sSubSup>
                                </m:e>
                              </m:nary>
                            </m:e>
                          </m:rad>
                        </m:den>
                      </m:f>
                    </m:oMath>
                  </m:oMathPara>
                </a14:m>
                <a:endParaRPr lang="es-CR" sz="2000" dirty="0"/>
              </a:p>
              <a:p>
                <a:pPr marL="0" indent="0">
                  <a:buNone/>
                </a:pPr>
                <a:endParaRPr lang="es-CR" sz="2000" dirty="0"/>
              </a:p>
              <a:p>
                <a:pPr marL="0" indent="0">
                  <a:buNone/>
                </a:pPr>
                <a:r>
                  <a:rPr lang="es-CR" sz="2000" dirty="0"/>
                  <a:t>Un ejemplo podría ser:</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99291" y="1022061"/>
                <a:ext cx="11972636" cy="5766666"/>
              </a:xfrm>
              <a:blipFill>
                <a:blip r:embed="rId2"/>
                <a:stretch>
                  <a:fillRect l="-509" t="-1163" r="-560"/>
                </a:stretch>
              </a:blipFill>
            </p:spPr>
            <p:txBody>
              <a:bodyPr/>
              <a:lstStyle/>
              <a:p>
                <a:r>
                  <a:rPr lang="es-CR">
                    <a:noFill/>
                  </a:rPr>
                  <a:t> </a:t>
                </a:r>
              </a:p>
            </p:txBody>
          </p:sp>
        </mc:Fallback>
      </mc:AlternateContent>
      <p:sp>
        <p:nvSpPr>
          <p:cNvPr id="5" name="Título 1"/>
          <p:cNvSpPr txBox="1">
            <a:spLocks/>
          </p:cNvSpPr>
          <p:nvPr/>
        </p:nvSpPr>
        <p:spPr>
          <a:xfrm>
            <a:off x="0" y="17585"/>
            <a:ext cx="12192000" cy="7297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Diagnósticos: ¿son los residuos adecuados?</a:t>
            </a:r>
          </a:p>
        </p:txBody>
      </p:sp>
      <p:pic>
        <p:nvPicPr>
          <p:cNvPr id="2" name="Imagen 1"/>
          <p:cNvPicPr>
            <a:picLocks noChangeAspect="1"/>
          </p:cNvPicPr>
          <p:nvPr/>
        </p:nvPicPr>
        <p:blipFill>
          <a:blip r:embed="rId3"/>
          <a:stretch>
            <a:fillRect/>
          </a:stretch>
        </p:blipFill>
        <p:spPr>
          <a:xfrm>
            <a:off x="308119" y="4502727"/>
            <a:ext cx="11058525" cy="2286000"/>
          </a:xfrm>
          <a:prstGeom prst="rect">
            <a:avLst/>
          </a:prstGeom>
        </p:spPr>
      </p:pic>
    </p:spTree>
    <p:extLst>
      <p:ext uri="{BB962C8B-B14F-4D97-AF65-F5344CB8AC3E}">
        <p14:creationId xmlns:p14="http://schemas.microsoft.com/office/powerpoint/2010/main" val="770537660"/>
      </p:ext>
    </p:extLst>
  </p:cSld>
  <p:clrMapOvr>
    <a:masterClrMapping/>
  </p:clrMapOvr>
  <p:transition spd="slow">
    <p:wip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0" y="17585"/>
            <a:ext cx="12192000" cy="7297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Diagnósticos: ¿son los residuos adecuados?</a:t>
            </a:r>
          </a:p>
        </p:txBody>
      </p:sp>
      <mc:AlternateContent xmlns:mc="http://schemas.openxmlformats.org/markup-compatibility/2006" xmlns:a14="http://schemas.microsoft.com/office/drawing/2010/main">
        <mc:Choice Requires="a14">
          <p:sp>
            <p:nvSpPr>
              <p:cNvPr id="5" name="Marcador de contenido 2"/>
              <p:cNvSpPr>
                <a:spLocks noGrp="1"/>
              </p:cNvSpPr>
              <p:nvPr>
                <p:ph idx="1"/>
              </p:nvPr>
            </p:nvSpPr>
            <p:spPr>
              <a:xfrm>
                <a:off x="0" y="948170"/>
                <a:ext cx="12210472" cy="5766666"/>
              </a:xfrm>
            </p:spPr>
            <p:txBody>
              <a:bodyPr>
                <a:normAutofit/>
              </a:bodyPr>
              <a:lstStyle/>
              <a:p>
                <a:pPr marL="0" indent="0" algn="just">
                  <a:buNone/>
                </a:pPr>
                <a:r>
                  <a:rPr lang="es-CR" sz="2000" dirty="0"/>
                  <a:t>2. Residuos de las ACF: otra forma de verificar el cumplimiento es al inspeccionar si los ACF residuales se comportan como un ruido blanco. Este gráfico, como el anterior, también nos puede testificar si hay algún cambio estructural o valor de influencia particular.  Los residuales posen como estimación puntal :</a:t>
                </a:r>
                <a:endParaRPr lang="es-CR" sz="2000" i="1" dirty="0">
                  <a:latin typeface="Cambria Math" panose="02040503050406030204" pitchFamily="18" charset="0"/>
                  <a:ea typeface="Cambria Math" panose="02040503050406030204" pitchFamily="18" charset="0"/>
                </a:endParaRPr>
              </a:p>
              <a:p>
                <a:pPr marL="0" indent="0" algn="ctr">
                  <a:buNone/>
                </a:pPr>
                <a:r>
                  <a:rPr lang="es-CR" sz="2000" dirty="0">
                    <a:ea typeface="Cambria Math" panose="02040503050406030204" pitchFamily="18" charset="0"/>
                  </a:rPr>
                  <a:t>                                                                </a:t>
                </a:r>
                <a14:m>
                  <m:oMath xmlns:m="http://schemas.openxmlformats.org/officeDocument/2006/math">
                    <m:r>
                      <a:rPr lang="es-CR" sz="2000" i="1" smtClean="0">
                        <a:latin typeface="Cambria Math" panose="02040503050406030204" pitchFamily="18" charset="0"/>
                        <a:ea typeface="Cambria Math" panose="02040503050406030204" pitchFamily="18" charset="0"/>
                      </a:rPr>
                      <m:t>±</m:t>
                    </m:r>
                    <m:r>
                      <a:rPr lang="es-CR" sz="2000" b="0" i="1" smtClean="0">
                        <a:latin typeface="Cambria Math" panose="02040503050406030204" pitchFamily="18" charset="0"/>
                        <a:ea typeface="Cambria Math" panose="02040503050406030204" pitchFamily="18" charset="0"/>
                      </a:rPr>
                      <m:t> </m:t>
                    </m:r>
                    <m:f>
                      <m:fPr>
                        <m:ctrlPr>
                          <a:rPr lang="es-CR" sz="2000" b="0" i="1" smtClean="0">
                            <a:latin typeface="Cambria Math"/>
                            <a:ea typeface="Cambria Math" panose="02040503050406030204" pitchFamily="18" charset="0"/>
                          </a:rPr>
                        </m:ctrlPr>
                      </m:fPr>
                      <m:num>
                        <m:r>
                          <a:rPr lang="es-CR" sz="2000" b="0" i="1" smtClean="0">
                            <a:latin typeface="Cambria Math" panose="02040503050406030204" pitchFamily="18" charset="0"/>
                            <a:ea typeface="Cambria Math" panose="02040503050406030204" pitchFamily="18" charset="0"/>
                          </a:rPr>
                          <m:t>𝐴𝐶</m:t>
                        </m:r>
                        <m:sSub>
                          <m:sSubPr>
                            <m:ctrlPr>
                              <a:rPr lang="es-CR" sz="2000" b="0" i="1" smtClean="0">
                                <a:latin typeface="Cambria Math"/>
                                <a:ea typeface="Cambria Math" panose="02040503050406030204" pitchFamily="18" charset="0"/>
                              </a:rPr>
                            </m:ctrlPr>
                          </m:sSubPr>
                          <m:e>
                            <m:r>
                              <a:rPr lang="es-CR" sz="2000" b="0" i="1" smtClean="0">
                                <a:latin typeface="Cambria Math" panose="02040503050406030204" pitchFamily="18" charset="0"/>
                                <a:ea typeface="Cambria Math" panose="02040503050406030204" pitchFamily="18" charset="0"/>
                              </a:rPr>
                              <m:t>𝐹</m:t>
                            </m:r>
                          </m:e>
                          <m:sub>
                            <m:r>
                              <a:rPr lang="es-CR" sz="2000" b="0" i="1" smtClean="0">
                                <a:latin typeface="Cambria Math" panose="02040503050406030204" pitchFamily="18" charset="0"/>
                                <a:ea typeface="Cambria Math" panose="02040503050406030204" pitchFamily="18" charset="0"/>
                              </a:rPr>
                              <m:t>𝑖</m:t>
                            </m:r>
                          </m:sub>
                        </m:sSub>
                        <m:r>
                          <a:rPr lang="es-CR" sz="2000" b="0" i="1" smtClean="0">
                            <a:latin typeface="Cambria Math" panose="02040503050406030204" pitchFamily="18" charset="0"/>
                            <a:ea typeface="Cambria Math" panose="02040503050406030204" pitchFamily="18" charset="0"/>
                          </a:rPr>
                          <m:t>−</m:t>
                        </m:r>
                        <m:f>
                          <m:fPr>
                            <m:ctrlPr>
                              <a:rPr lang="es-CR" sz="2000" b="0" i="1" smtClean="0">
                                <a:latin typeface="Cambria Math"/>
                                <a:ea typeface="Cambria Math" panose="02040503050406030204" pitchFamily="18" charset="0"/>
                              </a:rPr>
                            </m:ctrlPr>
                          </m:fPr>
                          <m:num>
                            <m:r>
                              <a:rPr lang="es-CR" sz="2000" b="0" i="1" smtClean="0">
                                <a:latin typeface="Cambria Math" panose="02040503050406030204" pitchFamily="18" charset="0"/>
                                <a:ea typeface="Cambria Math" panose="02040503050406030204" pitchFamily="18" charset="0"/>
                              </a:rPr>
                              <m:t>𝛼</m:t>
                            </m:r>
                          </m:num>
                          <m:den>
                            <m:r>
                              <a:rPr lang="es-CR" sz="2000" b="0" i="1" smtClean="0">
                                <a:latin typeface="Cambria Math" panose="02040503050406030204" pitchFamily="18" charset="0"/>
                                <a:ea typeface="Cambria Math" panose="02040503050406030204" pitchFamily="18" charset="0"/>
                              </a:rPr>
                              <m:t>2</m:t>
                            </m:r>
                          </m:den>
                        </m:f>
                      </m:num>
                      <m:den>
                        <m:rad>
                          <m:radPr>
                            <m:degHide m:val="on"/>
                            <m:ctrlPr>
                              <a:rPr lang="es-CR" sz="2000" b="0" i="1" smtClean="0">
                                <a:latin typeface="Cambria Math"/>
                                <a:ea typeface="Cambria Math" panose="02040503050406030204" pitchFamily="18" charset="0"/>
                              </a:rPr>
                            </m:ctrlPr>
                          </m:radPr>
                          <m:deg/>
                          <m:e>
                            <m:r>
                              <a:rPr lang="es-CR" sz="2000" b="0" i="1" smtClean="0">
                                <a:latin typeface="Cambria Math" panose="02040503050406030204" pitchFamily="18" charset="0"/>
                                <a:ea typeface="Cambria Math" panose="02040503050406030204" pitchFamily="18" charset="0"/>
                              </a:rPr>
                              <m:t>𝑛</m:t>
                            </m:r>
                          </m:e>
                        </m:rad>
                      </m:den>
                    </m:f>
                  </m:oMath>
                </a14:m>
                <a:r>
                  <a:rPr lang="es-CR" sz="2000" dirty="0"/>
                  <a:t>             e intervalos dado por</a:t>
                </a:r>
              </a:p>
              <a:p>
                <a:pPr marL="0" indent="0" algn="just">
                  <a:buNone/>
                </a:pPr>
                <a:endParaRPr lang="es-CR" sz="2000" dirty="0"/>
              </a:p>
              <a:p>
                <a:pPr marL="0" indent="0">
                  <a:buNone/>
                </a:pPr>
                <a14:m>
                  <m:oMathPara xmlns:m="http://schemas.openxmlformats.org/officeDocument/2006/math">
                    <m:oMathParaPr>
                      <m:jc m:val="centerGroup"/>
                    </m:oMathParaPr>
                    <m:oMath xmlns:m="http://schemas.openxmlformats.org/officeDocument/2006/math">
                      <m:r>
                        <a:rPr lang="es-CR" sz="2000" i="1">
                          <a:latin typeface="Cambria Math" panose="02040503050406030204" pitchFamily="18" charset="0"/>
                          <a:ea typeface="Cambria Math" panose="02040503050406030204" pitchFamily="18" charset="0"/>
                        </a:rPr>
                        <m:t>±</m:t>
                      </m:r>
                      <m:sSub>
                        <m:sSubPr>
                          <m:ctrlPr>
                            <a:rPr lang="es-CR" sz="2000" b="0" i="1" smtClean="0">
                              <a:latin typeface="Cambria Math"/>
                              <a:ea typeface="Cambria Math" panose="02040503050406030204" pitchFamily="18" charset="0"/>
                            </a:rPr>
                          </m:ctrlPr>
                        </m:sSubPr>
                        <m:e>
                          <m:r>
                            <a:rPr lang="es-CR" sz="2000" b="0" i="1" smtClean="0">
                              <a:latin typeface="Cambria Math" panose="02040503050406030204" pitchFamily="18" charset="0"/>
                              <a:ea typeface="Cambria Math" panose="02040503050406030204" pitchFamily="18" charset="0"/>
                            </a:rPr>
                            <m:t>𝑧</m:t>
                          </m:r>
                        </m:e>
                        <m:sub>
                          <m:r>
                            <a:rPr lang="es-CR" sz="2000" b="0" i="1" smtClean="0">
                              <a:latin typeface="Cambria Math" panose="02040503050406030204" pitchFamily="18" charset="0"/>
                              <a:ea typeface="Cambria Math" panose="02040503050406030204" pitchFamily="18" charset="0"/>
                            </a:rPr>
                            <m:t>1−</m:t>
                          </m:r>
                          <m:f>
                            <m:fPr>
                              <m:ctrlPr>
                                <a:rPr lang="es-CR" sz="2000" b="0" i="1" smtClean="0">
                                  <a:latin typeface="Cambria Math"/>
                                  <a:ea typeface="Cambria Math" panose="02040503050406030204" pitchFamily="18" charset="0"/>
                                </a:rPr>
                              </m:ctrlPr>
                            </m:fPr>
                            <m:num>
                              <m:r>
                                <a:rPr lang="es-CR" sz="2000" b="0" i="1" smtClean="0">
                                  <a:latin typeface="Cambria Math" panose="02040503050406030204" pitchFamily="18" charset="0"/>
                                  <a:ea typeface="Cambria Math" panose="02040503050406030204" pitchFamily="18" charset="0"/>
                                </a:rPr>
                                <m:t>𝛼</m:t>
                              </m:r>
                            </m:num>
                            <m:den>
                              <m:r>
                                <a:rPr lang="es-CR" sz="2000" b="0" i="1" smtClean="0">
                                  <a:latin typeface="Cambria Math" panose="02040503050406030204" pitchFamily="18" charset="0"/>
                                  <a:ea typeface="Cambria Math" panose="02040503050406030204" pitchFamily="18" charset="0"/>
                                </a:rPr>
                                <m:t>2</m:t>
                              </m:r>
                            </m:den>
                          </m:f>
                        </m:sub>
                      </m:sSub>
                      <m:rad>
                        <m:radPr>
                          <m:degHide m:val="on"/>
                          <m:ctrlPr>
                            <a:rPr lang="es-CR" sz="2000" b="0" i="1" smtClean="0">
                              <a:latin typeface="Cambria Math"/>
                              <a:ea typeface="Cambria Math" panose="02040503050406030204" pitchFamily="18" charset="0"/>
                            </a:rPr>
                          </m:ctrlPr>
                        </m:radPr>
                        <m:deg/>
                        <m:e>
                          <m:f>
                            <m:fPr>
                              <m:ctrlPr>
                                <a:rPr lang="es-CR" sz="2000" b="0" i="1" smtClean="0">
                                  <a:latin typeface="Cambria Math"/>
                                  <a:ea typeface="Cambria Math" panose="02040503050406030204" pitchFamily="18" charset="0"/>
                                </a:rPr>
                              </m:ctrlPr>
                            </m:fPr>
                            <m:num>
                              <m:r>
                                <a:rPr lang="es-CR" sz="2000" b="0" i="1" smtClean="0">
                                  <a:latin typeface="Cambria Math" panose="02040503050406030204" pitchFamily="18" charset="0"/>
                                  <a:ea typeface="Cambria Math" panose="02040503050406030204" pitchFamily="18" charset="0"/>
                                </a:rPr>
                                <m:t>1</m:t>
                              </m:r>
                            </m:num>
                            <m:den>
                              <m:r>
                                <a:rPr lang="es-CR" sz="2000" b="0" i="1" smtClean="0">
                                  <a:latin typeface="Cambria Math" panose="02040503050406030204" pitchFamily="18" charset="0"/>
                                  <a:ea typeface="Cambria Math" panose="02040503050406030204" pitchFamily="18" charset="0"/>
                                </a:rPr>
                                <m:t>𝑛</m:t>
                              </m:r>
                            </m:den>
                          </m:f>
                          <m:r>
                            <a:rPr lang="es-CR" sz="2000" b="0" i="1" smtClean="0">
                              <a:latin typeface="Cambria Math" panose="02040503050406030204" pitchFamily="18" charset="0"/>
                              <a:ea typeface="Cambria Math" panose="02040503050406030204" pitchFamily="18" charset="0"/>
                            </a:rPr>
                            <m:t>(1+2</m:t>
                          </m:r>
                          <m:nary>
                            <m:naryPr>
                              <m:chr m:val="∑"/>
                              <m:limLoc m:val="subSup"/>
                              <m:ctrlPr>
                                <a:rPr lang="es-CR" sz="2000" b="0" i="1" smtClean="0">
                                  <a:latin typeface="Cambria Math"/>
                                  <a:ea typeface="Cambria Math" panose="02040503050406030204" pitchFamily="18" charset="0"/>
                                </a:rPr>
                              </m:ctrlPr>
                            </m:naryPr>
                            <m:sub>
                              <m:r>
                                <m:rPr>
                                  <m:brk m:alnAt="25"/>
                                </m:rPr>
                                <a:rPr lang="es-CR" sz="2000" b="0" i="1" smtClean="0">
                                  <a:latin typeface="Cambria Math" panose="02040503050406030204" pitchFamily="18" charset="0"/>
                                  <a:ea typeface="Cambria Math" panose="02040503050406030204" pitchFamily="18" charset="0"/>
                                </a:rPr>
                                <m:t>𝑖</m:t>
                              </m:r>
                              <m:r>
                                <a:rPr lang="es-CR" sz="2000" b="0" i="1" smtClean="0">
                                  <a:latin typeface="Cambria Math" panose="02040503050406030204" pitchFamily="18" charset="0"/>
                                  <a:ea typeface="Cambria Math" panose="02040503050406030204" pitchFamily="18" charset="0"/>
                                </a:rPr>
                                <m:t>=!</m:t>
                              </m:r>
                            </m:sub>
                            <m:sup>
                              <m:r>
                                <a:rPr lang="es-CR" sz="2000" b="0" i="1" smtClean="0">
                                  <a:latin typeface="Cambria Math" panose="02040503050406030204" pitchFamily="18" charset="0"/>
                                  <a:ea typeface="Cambria Math" panose="02040503050406030204" pitchFamily="18" charset="0"/>
                                </a:rPr>
                                <m:t>𝑘</m:t>
                              </m:r>
                            </m:sup>
                            <m:e>
                              <m:sSup>
                                <m:sSupPr>
                                  <m:ctrlPr>
                                    <a:rPr lang="es-CR" sz="2000" b="0" i="1" smtClean="0">
                                      <a:latin typeface="Cambria Math"/>
                                      <a:ea typeface="Cambria Math" panose="02040503050406030204" pitchFamily="18" charset="0"/>
                                    </a:rPr>
                                  </m:ctrlPr>
                                </m:sSupPr>
                                <m:e>
                                  <m:sSup>
                                    <m:sSupPr>
                                      <m:ctrlPr>
                                        <a:rPr lang="es-CR" sz="2000" i="1">
                                          <a:latin typeface="Cambria Math"/>
                                          <a:ea typeface="Cambria Math" panose="02040503050406030204" pitchFamily="18" charset="0"/>
                                        </a:rPr>
                                      </m:ctrlPr>
                                    </m:sSupPr>
                                    <m:e>
                                      <m:r>
                                        <a:rPr lang="es-CR" sz="2000" i="1">
                                          <a:latin typeface="Cambria Math" panose="02040503050406030204" pitchFamily="18" charset="0"/>
                                          <a:ea typeface="Cambria Math" panose="02040503050406030204" pitchFamily="18" charset="0"/>
                                        </a:rPr>
                                        <m:t>𝜌</m:t>
                                      </m:r>
                                    </m:e>
                                    <m:sup>
                                      <m:r>
                                        <a:rPr lang="es-CR" sz="2000" i="1">
                                          <a:latin typeface="Cambria Math" panose="02040503050406030204" pitchFamily="18" charset="0"/>
                                          <a:ea typeface="Cambria Math" panose="02040503050406030204" pitchFamily="18" charset="0"/>
                                        </a:rPr>
                                        <m:t>𝑖</m:t>
                                      </m:r>
                                    </m:sup>
                                  </m:sSup>
                                </m:e>
                                <m:sup>
                                  <m:r>
                                    <a:rPr lang="es-CR" sz="2000" b="0" i="1" smtClean="0">
                                      <a:latin typeface="Cambria Math" panose="02040503050406030204" pitchFamily="18" charset="0"/>
                                      <a:ea typeface="Cambria Math" panose="02040503050406030204" pitchFamily="18" charset="0"/>
                                    </a:rPr>
                                    <m:t>2</m:t>
                                  </m:r>
                                </m:sup>
                              </m:sSup>
                            </m:e>
                          </m:nary>
                          <m:r>
                            <a:rPr lang="es-CR" sz="2000" b="0" i="1" smtClean="0">
                              <a:latin typeface="Cambria Math" panose="02040503050406030204" pitchFamily="18" charset="0"/>
                              <a:ea typeface="Cambria Math" panose="02040503050406030204" pitchFamily="18" charset="0"/>
                            </a:rPr>
                            <m:t>)</m:t>
                          </m:r>
                        </m:e>
                      </m:rad>
                    </m:oMath>
                  </m:oMathPara>
                </a14:m>
                <a:endParaRPr lang="es-CR" sz="2000" dirty="0"/>
              </a:p>
              <a:p>
                <a:pPr marL="0" indent="0">
                  <a:buNone/>
                </a:pPr>
                <a:r>
                  <a:rPr lang="es-CR" sz="2000" dirty="0"/>
                  <a:t/>
                </a:r>
                <a:br>
                  <a:rPr lang="es-CR" sz="2000" dirty="0"/>
                </a:br>
                <a:r>
                  <a:rPr lang="es-CR" sz="2000" dirty="0"/>
                  <a:t>Un ejemplo podría ser:</a:t>
                </a:r>
              </a:p>
              <a:p>
                <a:pPr marL="0" indent="0">
                  <a:buNone/>
                </a:pPr>
                <a:endParaRPr lang="es-CR" sz="2000" dirty="0"/>
              </a:p>
            </p:txBody>
          </p:sp>
        </mc:Choice>
        <mc:Fallback xmlns="">
          <p:sp>
            <p:nvSpPr>
              <p:cNvPr id="5" name="Marcador de contenido 2"/>
              <p:cNvSpPr>
                <a:spLocks noGrp="1" noRot="1" noChangeAspect="1" noMove="1" noResize="1" noEditPoints="1" noAdjustHandles="1" noChangeArrowheads="1" noChangeShapeType="1" noTextEdit="1"/>
              </p:cNvSpPr>
              <p:nvPr>
                <p:ph idx="1"/>
              </p:nvPr>
            </p:nvSpPr>
            <p:spPr>
              <a:xfrm>
                <a:off x="0" y="948170"/>
                <a:ext cx="12210472" cy="5766666"/>
              </a:xfrm>
              <a:blipFill>
                <a:blip r:embed="rId2"/>
                <a:stretch>
                  <a:fillRect l="-499" t="-1163" r="-499"/>
                </a:stretch>
              </a:blipFill>
            </p:spPr>
            <p:txBody>
              <a:bodyPr/>
              <a:lstStyle/>
              <a:p>
                <a:r>
                  <a:rPr lang="es-CR">
                    <a:noFill/>
                  </a:rPr>
                  <a:t> </a:t>
                </a:r>
              </a:p>
            </p:txBody>
          </p:sp>
        </mc:Fallback>
      </mc:AlternateContent>
      <p:pic>
        <p:nvPicPr>
          <p:cNvPr id="6" name="Imagen 5"/>
          <p:cNvPicPr>
            <a:picLocks noChangeAspect="1"/>
          </p:cNvPicPr>
          <p:nvPr/>
        </p:nvPicPr>
        <p:blipFill>
          <a:blip r:embed="rId3"/>
          <a:stretch>
            <a:fillRect/>
          </a:stretch>
        </p:blipFill>
        <p:spPr>
          <a:xfrm>
            <a:off x="3047423" y="4438361"/>
            <a:ext cx="5524500" cy="2276475"/>
          </a:xfrm>
          <a:prstGeom prst="rect">
            <a:avLst/>
          </a:prstGeom>
        </p:spPr>
      </p:pic>
    </p:spTree>
    <p:extLst>
      <p:ext uri="{BB962C8B-B14F-4D97-AF65-F5344CB8AC3E}">
        <p14:creationId xmlns:p14="http://schemas.microsoft.com/office/powerpoint/2010/main" val="3152040933"/>
      </p:ext>
    </p:extLst>
  </p:cSld>
  <p:clrMapOvr>
    <a:masterClrMapping/>
  </p:clrMapOvr>
  <p:transition spd="slow">
    <p:wip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0" y="17585"/>
            <a:ext cx="12192000" cy="7297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Diagnósticos: ¿son los residuos adecuados?</a:t>
            </a:r>
          </a:p>
        </p:txBody>
      </p:sp>
      <mc:AlternateContent xmlns:mc="http://schemas.openxmlformats.org/markup-compatibility/2006" xmlns:a14="http://schemas.microsoft.com/office/drawing/2010/main">
        <mc:Choice Requires="a14">
          <p:sp>
            <p:nvSpPr>
              <p:cNvPr id="5" name="Marcador de contenido 2"/>
              <p:cNvSpPr>
                <a:spLocks noGrp="1"/>
              </p:cNvSpPr>
              <p:nvPr>
                <p:ph idx="1"/>
              </p:nvPr>
            </p:nvSpPr>
            <p:spPr>
              <a:xfrm>
                <a:off x="99291" y="1022061"/>
                <a:ext cx="11972636" cy="5766666"/>
              </a:xfrm>
            </p:spPr>
            <p:txBody>
              <a:bodyPr>
                <a:normAutofit/>
              </a:bodyPr>
              <a:lstStyle/>
              <a:p>
                <a:pPr marL="0" indent="0" algn="just">
                  <a:buNone/>
                </a:pPr>
                <a:r>
                  <a:rPr lang="es-CR" sz="2000" dirty="0"/>
                  <a:t>3. Gráfico QQ: al supuesto de que el ruido blanco se distribuye como una distribución normal, con media y variancia constante, verificamos lo anterior con un gráfico QQ.  Su ecuación resulta ser: </a:t>
                </a:r>
              </a:p>
              <a:p>
                <a:pPr marL="0" indent="0">
                  <a:buNone/>
                </a:pPr>
                <a:endParaRPr lang="es-CR" sz="2000" dirty="0"/>
              </a:p>
              <a:p>
                <a:pPr marL="0" indent="0">
                  <a:buNone/>
                </a:pPr>
                <a14:m>
                  <m:oMathPara xmlns:m="http://schemas.openxmlformats.org/officeDocument/2006/math">
                    <m:oMathParaPr>
                      <m:jc m:val="centerGroup"/>
                    </m:oMathParaPr>
                    <m:oMath xmlns:m="http://schemas.openxmlformats.org/officeDocument/2006/math">
                      <m:f>
                        <m:fPr>
                          <m:ctrlPr>
                            <a:rPr lang="es-CR" sz="2000" i="1" smtClean="0">
                              <a:latin typeface="Cambria Math"/>
                            </a:rPr>
                          </m:ctrlPr>
                        </m:fPr>
                        <m:num>
                          <m:r>
                            <a:rPr lang="es-CR" sz="2000" b="0" i="1" smtClean="0">
                              <a:latin typeface="Cambria Math" panose="02040503050406030204" pitchFamily="18" charset="0"/>
                            </a:rPr>
                            <m:t>𝑘</m:t>
                          </m:r>
                          <m:r>
                            <a:rPr lang="es-CR" sz="2000" b="0" i="1" smtClean="0">
                              <a:latin typeface="Cambria Math" panose="02040503050406030204" pitchFamily="18" charset="0"/>
                            </a:rPr>
                            <m:t>−</m:t>
                          </m:r>
                          <m:r>
                            <a:rPr lang="es-CR" sz="2000" b="0" i="1" smtClean="0">
                              <a:latin typeface="Cambria Math" panose="02040503050406030204" pitchFamily="18" charset="0"/>
                            </a:rPr>
                            <m:t>𝑎</m:t>
                          </m:r>
                        </m:num>
                        <m:den>
                          <m:r>
                            <a:rPr lang="es-CR" sz="2000" i="1" smtClean="0">
                              <a:latin typeface="Cambria Math" panose="02040503050406030204" pitchFamily="18" charset="0"/>
                            </a:rPr>
                            <m:t>(</m:t>
                          </m:r>
                          <m:r>
                            <a:rPr lang="es-CR" sz="2000" b="0" i="1" smtClean="0">
                              <a:latin typeface="Cambria Math" panose="02040503050406030204" pitchFamily="18" charset="0"/>
                            </a:rPr>
                            <m:t>𝑇</m:t>
                          </m:r>
                          <m:r>
                            <a:rPr lang="es-CR" sz="2000" b="0" i="1" smtClean="0">
                              <a:latin typeface="Cambria Math" panose="02040503050406030204" pitchFamily="18" charset="0"/>
                            </a:rPr>
                            <m:t>+1−2</m:t>
                          </m:r>
                          <m:r>
                            <a:rPr lang="es-CR" sz="2000" b="0" i="1" smtClean="0">
                              <a:latin typeface="Cambria Math" panose="02040503050406030204" pitchFamily="18" charset="0"/>
                            </a:rPr>
                            <m:t>𝑎</m:t>
                          </m:r>
                          <m:r>
                            <a:rPr lang="es-CR" sz="2000" b="0" i="1" smtClean="0">
                              <a:latin typeface="Cambria Math" panose="02040503050406030204" pitchFamily="18" charset="0"/>
                            </a:rPr>
                            <m:t>)</m:t>
                          </m:r>
                        </m:den>
                      </m:f>
                      <m:r>
                        <a:rPr lang="es-CR" sz="2000" b="0" i="1" smtClean="0">
                          <a:latin typeface="Cambria Math" panose="02040503050406030204" pitchFamily="18" charset="0"/>
                        </a:rPr>
                        <m:t>    </m:t>
                      </m:r>
                      <m:r>
                        <a:rPr lang="es-CR" sz="2000" b="0" i="1" smtClean="0">
                          <a:latin typeface="Cambria Math" panose="02040503050406030204" pitchFamily="18" charset="0"/>
                        </a:rPr>
                        <m:t>𝑝𝑎𝑟𝑎</m:t>
                      </m:r>
                      <m:r>
                        <a:rPr lang="es-CR" sz="2000" b="0" i="1" smtClean="0">
                          <a:latin typeface="Cambria Math" panose="02040503050406030204" pitchFamily="18" charset="0"/>
                        </a:rPr>
                        <m:t> </m:t>
                      </m:r>
                      <m:r>
                        <a:rPr lang="es-CR" sz="2000" b="0" i="1" smtClean="0">
                          <a:latin typeface="Cambria Math" panose="02040503050406030204" pitchFamily="18" charset="0"/>
                        </a:rPr>
                        <m:t>𝑎</m:t>
                      </m:r>
                      <m:r>
                        <a:rPr lang="es-CR" sz="2000" b="0" i="1" smtClean="0">
                          <a:latin typeface="Cambria Math" panose="02040503050406030204" pitchFamily="18" charset="0"/>
                        </a:rPr>
                        <m:t> </m:t>
                      </m:r>
                      <m:r>
                        <a:rPr lang="es-CR" sz="2000" b="0" i="1" smtClean="0">
                          <a:latin typeface="Cambria Math" panose="02040503050406030204" pitchFamily="18" charset="0"/>
                        </a:rPr>
                        <m:t>𝑒𝑛𝑡𝑟𝑒</m:t>
                      </m:r>
                      <m:r>
                        <a:rPr lang="es-CR" sz="2000" b="0" i="1" smtClean="0">
                          <a:latin typeface="Cambria Math" panose="02040503050406030204" pitchFamily="18" charset="0"/>
                        </a:rPr>
                        <m:t> 0 </m:t>
                      </m:r>
                      <m:r>
                        <a:rPr lang="es-CR" sz="2000" b="0" i="1" smtClean="0">
                          <a:latin typeface="Cambria Math" panose="02040503050406030204" pitchFamily="18" charset="0"/>
                        </a:rPr>
                        <m:t>𝑦</m:t>
                      </m:r>
                      <m:f>
                        <m:fPr>
                          <m:ctrlPr>
                            <a:rPr lang="es-CR" sz="2000" b="0" i="1" smtClean="0">
                              <a:latin typeface="Cambria Math"/>
                            </a:rPr>
                          </m:ctrlPr>
                        </m:fPr>
                        <m:num>
                          <m:r>
                            <a:rPr lang="es-CR" sz="2000" b="0" i="1" smtClean="0">
                              <a:latin typeface="Cambria Math" panose="02040503050406030204" pitchFamily="18" charset="0"/>
                            </a:rPr>
                            <m:t>1</m:t>
                          </m:r>
                        </m:num>
                        <m:den>
                          <m:r>
                            <a:rPr lang="es-CR" sz="2000" b="0" i="1" smtClean="0">
                              <a:latin typeface="Cambria Math" panose="02040503050406030204" pitchFamily="18" charset="0"/>
                            </a:rPr>
                            <m:t>2</m:t>
                          </m:r>
                        </m:den>
                      </m:f>
                    </m:oMath>
                  </m:oMathPara>
                </a14:m>
                <a:endParaRPr lang="es-CR" sz="2000" dirty="0"/>
              </a:p>
              <a:p>
                <a:pPr marL="0" indent="0">
                  <a:buNone/>
                </a:pPr>
                <a:endParaRPr lang="es-CR" sz="2000" dirty="0"/>
              </a:p>
              <a:p>
                <a:pPr marL="0" indent="0">
                  <a:buNone/>
                </a:pPr>
                <a:r>
                  <a:rPr lang="es-CR" sz="2000" dirty="0"/>
                  <a:t>Un ejemplo podría ser:</a:t>
                </a:r>
              </a:p>
            </p:txBody>
          </p:sp>
        </mc:Choice>
        <mc:Fallback xmlns="">
          <p:sp>
            <p:nvSpPr>
              <p:cNvPr id="5" name="Marcador de contenido 2"/>
              <p:cNvSpPr>
                <a:spLocks noGrp="1" noRot="1" noChangeAspect="1" noMove="1" noResize="1" noEditPoints="1" noAdjustHandles="1" noChangeArrowheads="1" noChangeShapeType="1" noTextEdit="1"/>
              </p:cNvSpPr>
              <p:nvPr>
                <p:ph idx="1"/>
              </p:nvPr>
            </p:nvSpPr>
            <p:spPr>
              <a:xfrm>
                <a:off x="99291" y="1022061"/>
                <a:ext cx="11972636" cy="5766666"/>
              </a:xfrm>
              <a:blipFill>
                <a:blip r:embed="rId2"/>
                <a:stretch>
                  <a:fillRect l="-509" t="-1163" r="-560"/>
                </a:stretch>
              </a:blipFill>
            </p:spPr>
            <p:txBody>
              <a:bodyPr/>
              <a:lstStyle/>
              <a:p>
                <a:r>
                  <a:rPr lang="es-CR">
                    <a:noFill/>
                  </a:rPr>
                  <a:t> </a:t>
                </a:r>
              </a:p>
            </p:txBody>
          </p:sp>
        </mc:Fallback>
      </mc:AlternateContent>
      <p:pic>
        <p:nvPicPr>
          <p:cNvPr id="6" name="Imagen 5"/>
          <p:cNvPicPr>
            <a:picLocks noChangeAspect="1"/>
          </p:cNvPicPr>
          <p:nvPr/>
        </p:nvPicPr>
        <p:blipFill>
          <a:blip r:embed="rId3"/>
          <a:stretch>
            <a:fillRect/>
          </a:stretch>
        </p:blipFill>
        <p:spPr>
          <a:xfrm>
            <a:off x="2608550" y="3689925"/>
            <a:ext cx="7233360" cy="2987963"/>
          </a:xfrm>
          <a:prstGeom prst="rect">
            <a:avLst/>
          </a:prstGeom>
        </p:spPr>
      </p:pic>
    </p:spTree>
    <p:extLst>
      <p:ext uri="{BB962C8B-B14F-4D97-AF65-F5344CB8AC3E}">
        <p14:creationId xmlns:p14="http://schemas.microsoft.com/office/powerpoint/2010/main" val="5768490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0" y="17585"/>
            <a:ext cx="12192000" cy="7297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Diagnósticos: ¿son los residuos adecuados?</a:t>
            </a:r>
          </a:p>
        </p:txBody>
      </p:sp>
      <mc:AlternateContent xmlns:mc="http://schemas.openxmlformats.org/markup-compatibility/2006" xmlns:a14="http://schemas.microsoft.com/office/drawing/2010/main">
        <mc:Choice Requires="a14">
          <p:sp>
            <p:nvSpPr>
              <p:cNvPr id="5" name="Marcador de contenido 2"/>
              <p:cNvSpPr>
                <a:spLocks noGrp="1"/>
              </p:cNvSpPr>
              <p:nvPr>
                <p:ph idx="1"/>
              </p:nvPr>
            </p:nvSpPr>
            <p:spPr>
              <a:xfrm>
                <a:off x="99291" y="1022061"/>
                <a:ext cx="11972636" cy="5766666"/>
              </a:xfrm>
            </p:spPr>
            <p:txBody>
              <a:bodyPr>
                <a:normAutofit/>
              </a:bodyPr>
              <a:lstStyle/>
              <a:p>
                <a:pPr marL="0" indent="0" algn="just">
                  <a:buNone/>
                </a:pPr>
                <a:r>
                  <a:rPr lang="es-CR" sz="2000" dirty="0"/>
                  <a:t>4. </a:t>
                </a:r>
                <a:r>
                  <a:rPr lang="es-CR" sz="2000" dirty="0" err="1"/>
                  <a:t>Ljung</a:t>
                </a:r>
                <a:r>
                  <a:rPr lang="es-CR" sz="2000" dirty="0"/>
                  <a:t>-Box-Pierce:  la prueba verifica si los residuos poseen o no correlaciones. Si no hay correlaciones, el proceso es un ruido blanco, de lo contrario, la no estacionaridad podría ser que se esté omitiendo algún componente o ponderador (ARIMA), y se debe replantear el proceso como tal. La estadística es la siguiente:</a:t>
                </a:r>
              </a:p>
              <a:p>
                <a:pPr marL="0" indent="0">
                  <a:buNone/>
                </a:pPr>
                <a:endParaRPr lang="es-CR" sz="2000" dirty="0"/>
              </a:p>
              <a:p>
                <a:pPr marL="0" indent="0">
                  <a:buNone/>
                </a:pPr>
                <a14:m>
                  <m:oMathPara xmlns:m="http://schemas.openxmlformats.org/officeDocument/2006/math">
                    <m:oMathParaPr>
                      <m:jc m:val="centerGroup"/>
                    </m:oMathParaPr>
                    <m:oMath xmlns:m="http://schemas.openxmlformats.org/officeDocument/2006/math">
                      <m:r>
                        <a:rPr lang="es-CR" sz="2000" b="0" i="1" smtClean="0">
                          <a:latin typeface="Cambria Math" panose="02040503050406030204" pitchFamily="18" charset="0"/>
                        </a:rPr>
                        <m:t>𝑄</m:t>
                      </m:r>
                      <m:r>
                        <a:rPr lang="es-CR" sz="2000" b="0" i="1" smtClean="0">
                          <a:latin typeface="Cambria Math" panose="02040503050406030204" pitchFamily="18" charset="0"/>
                        </a:rPr>
                        <m:t>=</m:t>
                      </m:r>
                      <m:r>
                        <a:rPr lang="es-CR" sz="2000" b="0" i="1" smtClean="0">
                          <a:latin typeface="Cambria Math" panose="02040503050406030204" pitchFamily="18" charset="0"/>
                        </a:rPr>
                        <m:t>𝑇</m:t>
                      </m:r>
                      <m:r>
                        <a:rPr lang="es-CR" sz="2000" b="0" i="1" smtClean="0">
                          <a:latin typeface="Cambria Math" panose="02040503050406030204" pitchFamily="18" charset="0"/>
                        </a:rPr>
                        <m:t>(</m:t>
                      </m:r>
                      <m:r>
                        <a:rPr lang="es-CR" sz="2000" b="0" i="1" smtClean="0">
                          <a:latin typeface="Cambria Math" panose="02040503050406030204" pitchFamily="18" charset="0"/>
                        </a:rPr>
                        <m:t>𝑇</m:t>
                      </m:r>
                      <m:r>
                        <a:rPr lang="es-CR" sz="2000" b="0" i="1" smtClean="0">
                          <a:latin typeface="Cambria Math" panose="02040503050406030204" pitchFamily="18" charset="0"/>
                        </a:rPr>
                        <m:t>+2)</m:t>
                      </m:r>
                      <m:nary>
                        <m:naryPr>
                          <m:chr m:val="∑"/>
                          <m:ctrlPr>
                            <a:rPr lang="es-CR" sz="2000" b="0" i="1" smtClean="0">
                              <a:latin typeface="Cambria Math"/>
                            </a:rPr>
                          </m:ctrlPr>
                        </m:naryPr>
                        <m:sub>
                          <m:r>
                            <m:rPr>
                              <m:brk m:alnAt="23"/>
                            </m:rPr>
                            <a:rPr lang="es-CR" sz="2000" b="0" i="1" smtClean="0">
                              <a:latin typeface="Cambria Math" panose="02040503050406030204" pitchFamily="18" charset="0"/>
                            </a:rPr>
                            <m:t>𝑘</m:t>
                          </m:r>
                          <m:r>
                            <a:rPr lang="es-CR" sz="2000" b="0" i="1" smtClean="0">
                              <a:latin typeface="Cambria Math" panose="02040503050406030204" pitchFamily="18" charset="0"/>
                            </a:rPr>
                            <m:t>=1</m:t>
                          </m:r>
                        </m:sub>
                        <m:sup>
                          <m:r>
                            <a:rPr lang="es-CR" sz="2000" b="0" i="1" smtClean="0">
                              <a:latin typeface="Cambria Math" panose="02040503050406030204" pitchFamily="18" charset="0"/>
                            </a:rPr>
                            <m:t>h</m:t>
                          </m:r>
                        </m:sup>
                        <m:e>
                          <m:f>
                            <m:fPr>
                              <m:ctrlPr>
                                <a:rPr lang="es-CR" sz="2000" b="0" i="1" smtClean="0">
                                  <a:latin typeface="Cambria Math"/>
                                </a:rPr>
                              </m:ctrlPr>
                            </m:fPr>
                            <m:num>
                              <m:sSubSup>
                                <m:sSubSupPr>
                                  <m:ctrlPr>
                                    <a:rPr lang="es-CR" sz="2000" b="0" i="1" smtClean="0">
                                      <a:latin typeface="Cambria Math"/>
                                    </a:rPr>
                                  </m:ctrlPr>
                                </m:sSubSupPr>
                                <m:e>
                                  <m:acc>
                                    <m:accPr>
                                      <m:chr m:val="̂"/>
                                      <m:ctrlPr>
                                        <a:rPr lang="es-CR" sz="2000" b="0" i="1" smtClean="0">
                                          <a:latin typeface="Cambria Math"/>
                                        </a:rPr>
                                      </m:ctrlPr>
                                    </m:accPr>
                                    <m:e>
                                      <m:r>
                                        <a:rPr lang="es-CR" sz="2000" b="0" i="1" smtClean="0">
                                          <a:latin typeface="Cambria Math" panose="02040503050406030204" pitchFamily="18" charset="0"/>
                                          <a:ea typeface="Cambria Math" panose="02040503050406030204" pitchFamily="18" charset="0"/>
                                        </a:rPr>
                                        <m:t>𝜌</m:t>
                                      </m:r>
                                    </m:e>
                                  </m:acc>
                                </m:e>
                                <m:sub>
                                  <m:r>
                                    <a:rPr lang="es-CR" sz="2000" b="0" i="1" smtClean="0">
                                      <a:latin typeface="Cambria Math" panose="02040503050406030204" pitchFamily="18" charset="0"/>
                                    </a:rPr>
                                    <m:t>𝑘</m:t>
                                  </m:r>
                                </m:sub>
                                <m:sup>
                                  <m:r>
                                    <a:rPr lang="es-CR" sz="2000" b="0" i="1" smtClean="0">
                                      <a:latin typeface="Cambria Math" panose="02040503050406030204" pitchFamily="18" charset="0"/>
                                    </a:rPr>
                                    <m:t>2</m:t>
                                  </m:r>
                                </m:sup>
                              </m:sSubSup>
                            </m:num>
                            <m:den>
                              <m:r>
                                <a:rPr lang="es-CR" sz="2000" b="0" i="1" smtClean="0">
                                  <a:latin typeface="Cambria Math" panose="02040503050406030204" pitchFamily="18" charset="0"/>
                                </a:rPr>
                                <m:t>𝑛</m:t>
                              </m:r>
                              <m:r>
                                <a:rPr lang="es-CR" sz="2000" b="0" i="1" smtClean="0">
                                  <a:latin typeface="Cambria Math" panose="02040503050406030204" pitchFamily="18" charset="0"/>
                                </a:rPr>
                                <m:t>−</m:t>
                              </m:r>
                              <m:r>
                                <a:rPr lang="es-CR" sz="2000" b="0" i="1" smtClean="0">
                                  <a:latin typeface="Cambria Math" panose="02040503050406030204" pitchFamily="18" charset="0"/>
                                </a:rPr>
                                <m:t>𝑘</m:t>
                              </m:r>
                            </m:den>
                          </m:f>
                        </m:e>
                      </m:nary>
                    </m:oMath>
                  </m:oMathPara>
                </a14:m>
                <a:endParaRPr lang="es-CR" sz="2000" dirty="0"/>
              </a:p>
              <a:p>
                <a:pPr marL="0" indent="0">
                  <a:buNone/>
                </a:pPr>
                <a14:m>
                  <m:oMath xmlns:m="http://schemas.openxmlformats.org/officeDocument/2006/math">
                    <m:r>
                      <a:rPr lang="es-CR" sz="2000" i="1">
                        <a:latin typeface="Cambria Math" panose="02040503050406030204" pitchFamily="18" charset="0"/>
                      </a:rPr>
                      <m:t>𝑇</m:t>
                    </m:r>
                  </m:oMath>
                </a14:m>
                <a:r>
                  <a:rPr lang="es-CR" sz="2000" dirty="0"/>
                  <a:t> es el tamaño de la serie</a:t>
                </a:r>
              </a:p>
              <a:p>
                <a:pPr marL="0" indent="0">
                  <a:buNone/>
                </a:pPr>
                <a14:m>
                  <m:oMath xmlns:m="http://schemas.openxmlformats.org/officeDocument/2006/math">
                    <m:sSubSup>
                      <m:sSubSupPr>
                        <m:ctrlPr>
                          <a:rPr lang="es-CR" sz="2000" i="1">
                            <a:latin typeface="Cambria Math"/>
                          </a:rPr>
                        </m:ctrlPr>
                      </m:sSubSupPr>
                      <m:e>
                        <m:acc>
                          <m:accPr>
                            <m:chr m:val="̂"/>
                            <m:ctrlPr>
                              <a:rPr lang="es-CR" sz="2000" i="1">
                                <a:latin typeface="Cambria Math"/>
                              </a:rPr>
                            </m:ctrlPr>
                          </m:accPr>
                          <m:e>
                            <m:r>
                              <a:rPr lang="es-CR" sz="2000" i="1">
                                <a:latin typeface="Cambria Math" panose="02040503050406030204" pitchFamily="18" charset="0"/>
                                <a:ea typeface="Cambria Math" panose="02040503050406030204" pitchFamily="18" charset="0"/>
                              </a:rPr>
                              <m:t>𝜌</m:t>
                            </m:r>
                          </m:e>
                        </m:acc>
                      </m:e>
                      <m:sub>
                        <m:r>
                          <a:rPr lang="es-CR" sz="2000" i="1">
                            <a:latin typeface="Cambria Math" panose="02040503050406030204" pitchFamily="18" charset="0"/>
                          </a:rPr>
                          <m:t>𝑘</m:t>
                        </m:r>
                      </m:sub>
                      <m:sup/>
                    </m:sSubSup>
                  </m:oMath>
                </a14:m>
                <a:r>
                  <a:rPr lang="es-CR" sz="2000" dirty="0"/>
                  <a:t> es la autocorrelación de la muestra en el retraso k</a:t>
                </a:r>
              </a:p>
              <a:p>
                <a:pPr marL="0" indent="0">
                  <a:buNone/>
                </a:pPr>
                <a14:m>
                  <m:oMath xmlns:m="http://schemas.openxmlformats.org/officeDocument/2006/math">
                    <m:r>
                      <a:rPr lang="es-CR" sz="2000" i="1" dirty="0" smtClean="0">
                        <a:latin typeface="Cambria Math" panose="02040503050406030204" pitchFamily="18" charset="0"/>
                      </a:rPr>
                      <m:t>h</m:t>
                    </m:r>
                  </m:oMath>
                </a14:m>
                <a:r>
                  <a:rPr lang="es-CR" sz="2000" dirty="0"/>
                  <a:t>    es el número de retrasos que está probando. Un ejemplo podría ser:</a:t>
                </a:r>
              </a:p>
            </p:txBody>
          </p:sp>
        </mc:Choice>
        <mc:Fallback xmlns="">
          <p:sp>
            <p:nvSpPr>
              <p:cNvPr id="5" name="Marcador de contenido 2"/>
              <p:cNvSpPr>
                <a:spLocks noGrp="1" noRot="1" noChangeAspect="1" noMove="1" noResize="1" noEditPoints="1" noAdjustHandles="1" noChangeArrowheads="1" noChangeShapeType="1" noTextEdit="1"/>
              </p:cNvSpPr>
              <p:nvPr>
                <p:ph idx="1"/>
              </p:nvPr>
            </p:nvSpPr>
            <p:spPr>
              <a:xfrm>
                <a:off x="99291" y="1022061"/>
                <a:ext cx="11972636" cy="5766666"/>
              </a:xfrm>
              <a:blipFill>
                <a:blip r:embed="rId2"/>
                <a:stretch>
                  <a:fillRect l="-509" t="-1163" r="-560"/>
                </a:stretch>
              </a:blipFill>
            </p:spPr>
            <p:txBody>
              <a:bodyPr/>
              <a:lstStyle/>
              <a:p>
                <a:r>
                  <a:rPr lang="es-CR">
                    <a:noFill/>
                  </a:rPr>
                  <a:t> </a:t>
                </a:r>
              </a:p>
            </p:txBody>
          </p:sp>
        </mc:Fallback>
      </mc:AlternateContent>
      <p:pic>
        <p:nvPicPr>
          <p:cNvPr id="6" name="Imagen 5"/>
          <p:cNvPicPr>
            <a:picLocks noChangeAspect="1"/>
          </p:cNvPicPr>
          <p:nvPr/>
        </p:nvPicPr>
        <p:blipFill>
          <a:blip r:embed="rId3"/>
          <a:stretch>
            <a:fillRect/>
          </a:stretch>
        </p:blipFill>
        <p:spPr>
          <a:xfrm>
            <a:off x="480146" y="4590473"/>
            <a:ext cx="11210925" cy="2064615"/>
          </a:xfrm>
          <a:prstGeom prst="rect">
            <a:avLst/>
          </a:prstGeom>
        </p:spPr>
      </p:pic>
    </p:spTree>
    <p:extLst>
      <p:ext uri="{BB962C8B-B14F-4D97-AF65-F5344CB8AC3E}">
        <p14:creationId xmlns:p14="http://schemas.microsoft.com/office/powerpoint/2010/main" val="2258422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0" y="22226"/>
            <a:ext cx="12192000" cy="857006"/>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sz="3600"/>
              <a:t>Fundamentos de la metodología de Box-Jenkins:  la serie cronológica</a:t>
            </a:r>
            <a:endParaRPr lang="es-CR" sz="3600" dirty="0"/>
          </a:p>
        </p:txBody>
      </p:sp>
      <mc:AlternateContent xmlns:mc="http://schemas.openxmlformats.org/markup-compatibility/2006" xmlns:a14="http://schemas.microsoft.com/office/drawing/2010/main">
        <mc:Choice Requires="a14">
          <p:sp>
            <p:nvSpPr>
              <p:cNvPr id="6" name="2 Marcador de contenido"/>
              <p:cNvSpPr>
                <a:spLocks noGrp="1"/>
              </p:cNvSpPr>
              <p:nvPr>
                <p:ph idx="1"/>
              </p:nvPr>
            </p:nvSpPr>
            <p:spPr>
              <a:xfrm>
                <a:off x="105507" y="879233"/>
                <a:ext cx="11755316" cy="5890844"/>
              </a:xfrm>
            </p:spPr>
            <p:txBody>
              <a:bodyPr>
                <a:normAutofit/>
              </a:bodyPr>
              <a:lstStyle/>
              <a:p>
                <a:pPr algn="just"/>
                <a:r>
                  <a:rPr lang="es-CR" sz="2400" dirty="0"/>
                  <a:t>La esperanza teórica del proceso </a:t>
                </a:r>
                <a14:m>
                  <m:oMath xmlns:m="http://schemas.openxmlformats.org/officeDocument/2006/math">
                    <m:sSub>
                      <m:sSubPr>
                        <m:ctrlPr>
                          <a:rPr lang="es-CR" sz="2400" i="1">
                            <a:latin typeface="Cambria Math"/>
                          </a:rPr>
                        </m:ctrlPr>
                      </m:sSubPr>
                      <m:e>
                        <m:r>
                          <a:rPr lang="es-CR" sz="2400" i="1">
                            <a:latin typeface="Cambria Math"/>
                          </a:rPr>
                          <m:t>𝑌</m:t>
                        </m:r>
                      </m:e>
                      <m:sub>
                        <m:r>
                          <a:rPr lang="es-CR" sz="2400" i="1">
                            <a:latin typeface="Cambria Math"/>
                          </a:rPr>
                          <m:t>𝑡</m:t>
                        </m:r>
                      </m:sub>
                    </m:sSub>
                  </m:oMath>
                </a14:m>
                <a:r>
                  <a:rPr lang="es-CR" sz="2400" dirty="0"/>
                  <a:t> está determinada por la fórmula: </a:t>
                </a:r>
              </a:p>
              <a:p>
                <a:pPr algn="just"/>
                <a:endParaRPr lang="es-CR" sz="2400" dirty="0"/>
              </a:p>
              <a:p>
                <a:pPr marL="0" indent="0" algn="ctr">
                  <a:buNone/>
                </a:pPr>
                <a14:m>
                  <m:oMathPara xmlns:m="http://schemas.openxmlformats.org/officeDocument/2006/math">
                    <m:oMathParaPr>
                      <m:jc m:val="centerGroup"/>
                    </m:oMathParaPr>
                    <m:oMath xmlns:m="http://schemas.openxmlformats.org/officeDocument/2006/math">
                      <m:r>
                        <a:rPr lang="es-CR" sz="2400" b="0" i="1" smtClean="0">
                          <a:latin typeface="Cambria Math" panose="02040503050406030204" pitchFamily="18" charset="0"/>
                        </a:rPr>
                        <m:t>𝐸</m:t>
                      </m:r>
                      <m:d>
                        <m:dPr>
                          <m:ctrlPr>
                            <a:rPr lang="es-CR" sz="2400" b="0" i="1" smtClean="0">
                              <a:latin typeface="Cambria Math"/>
                            </a:rPr>
                          </m:ctrlPr>
                        </m:dPr>
                        <m:e>
                          <m:sSub>
                            <m:sSubPr>
                              <m:ctrlPr>
                                <a:rPr lang="es-CR" sz="2400" b="0" i="1" smtClean="0">
                                  <a:latin typeface="Cambria Math"/>
                                </a:rPr>
                              </m:ctrlPr>
                            </m:sSubPr>
                            <m:e>
                              <m:r>
                                <a:rPr lang="es-CR" sz="2400" b="0" i="1" smtClean="0">
                                  <a:latin typeface="Cambria Math" panose="02040503050406030204" pitchFamily="18" charset="0"/>
                                </a:rPr>
                                <m:t>𝑌</m:t>
                              </m:r>
                            </m:e>
                            <m:sub>
                              <m:r>
                                <a:rPr lang="es-CR" sz="2400" b="0" i="1" smtClean="0">
                                  <a:latin typeface="Cambria Math" panose="02040503050406030204" pitchFamily="18" charset="0"/>
                                </a:rPr>
                                <m:t>𝑡</m:t>
                              </m:r>
                            </m:sub>
                          </m:sSub>
                        </m:e>
                      </m:d>
                      <m:r>
                        <a:rPr lang="es-CR" sz="2400" b="0" i="1" smtClean="0">
                          <a:latin typeface="Cambria Math" panose="02040503050406030204" pitchFamily="18" charset="0"/>
                        </a:rPr>
                        <m:t>=</m:t>
                      </m:r>
                      <m:nary>
                        <m:naryPr>
                          <m:limLoc m:val="undOvr"/>
                          <m:ctrlPr>
                            <a:rPr lang="es-CR" sz="2400" b="0" i="1" smtClean="0">
                              <a:latin typeface="Cambria Math"/>
                            </a:rPr>
                          </m:ctrlPr>
                        </m:naryPr>
                        <m:sub>
                          <m:r>
                            <m:rPr>
                              <m:brk m:alnAt="24"/>
                            </m:rPr>
                            <a:rPr lang="es-CR" sz="2400" b="0" i="1" smtClean="0">
                              <a:latin typeface="Cambria Math" panose="02040503050406030204" pitchFamily="18" charset="0"/>
                            </a:rPr>
                            <m:t>−</m:t>
                          </m:r>
                          <m:r>
                            <a:rPr lang="es-CR" sz="2400" b="0" i="1" smtClean="0">
                              <a:latin typeface="Cambria Math" panose="02040503050406030204" pitchFamily="18" charset="0"/>
                              <a:ea typeface="Cambria Math" panose="02040503050406030204" pitchFamily="18" charset="0"/>
                            </a:rPr>
                            <m:t>∞</m:t>
                          </m:r>
                        </m:sub>
                        <m:sup>
                          <m:r>
                            <a:rPr lang="es-CR" sz="2400" b="0" i="1" smtClean="0">
                              <a:latin typeface="Cambria Math" panose="02040503050406030204" pitchFamily="18" charset="0"/>
                              <a:ea typeface="Cambria Math" panose="02040503050406030204" pitchFamily="18" charset="0"/>
                            </a:rPr>
                            <m:t>∞</m:t>
                          </m:r>
                        </m:sup>
                        <m:e>
                          <m:sSub>
                            <m:sSubPr>
                              <m:ctrlPr>
                                <a:rPr lang="es-CR" sz="2400" b="0" i="1" smtClean="0">
                                  <a:latin typeface="Cambria Math"/>
                                </a:rPr>
                              </m:ctrlPr>
                            </m:sSubPr>
                            <m:e>
                              <m:r>
                                <a:rPr lang="es-CR" sz="2400" b="0" i="1" smtClean="0">
                                  <a:latin typeface="Cambria Math" panose="02040503050406030204" pitchFamily="18" charset="0"/>
                                </a:rPr>
                                <m:t>𝑦</m:t>
                              </m:r>
                            </m:e>
                            <m:sub>
                              <m:r>
                                <a:rPr lang="es-CR" sz="2400" b="0" i="1" smtClean="0">
                                  <a:latin typeface="Cambria Math" panose="02040503050406030204" pitchFamily="18" charset="0"/>
                                </a:rPr>
                                <m:t>𝑡</m:t>
                              </m:r>
                            </m:sub>
                          </m:sSub>
                          <m:r>
                            <a:rPr lang="es-CR" sz="2400" b="0" i="1" smtClean="0">
                              <a:latin typeface="Cambria Math" panose="02040503050406030204" pitchFamily="18" charset="0"/>
                            </a:rPr>
                            <m:t>𝑓</m:t>
                          </m:r>
                          <m:d>
                            <m:dPr>
                              <m:ctrlPr>
                                <a:rPr lang="es-CR" sz="2400" b="0" i="1" smtClean="0">
                                  <a:latin typeface="Cambria Math"/>
                                </a:rPr>
                              </m:ctrlPr>
                            </m:dPr>
                            <m:e>
                              <m:sSub>
                                <m:sSubPr>
                                  <m:ctrlPr>
                                    <a:rPr lang="es-CR" sz="2400" b="0" i="1" smtClean="0">
                                      <a:latin typeface="Cambria Math"/>
                                    </a:rPr>
                                  </m:ctrlPr>
                                </m:sSubPr>
                                <m:e>
                                  <m:r>
                                    <a:rPr lang="es-CR" sz="2400" b="0" i="1" smtClean="0">
                                      <a:latin typeface="Cambria Math" panose="02040503050406030204" pitchFamily="18" charset="0"/>
                                    </a:rPr>
                                    <m:t>𝑦</m:t>
                                  </m:r>
                                </m:e>
                                <m:sub>
                                  <m:r>
                                    <a:rPr lang="es-CR" sz="2400" b="0" i="1" smtClean="0">
                                      <a:latin typeface="Cambria Math" panose="02040503050406030204" pitchFamily="18" charset="0"/>
                                    </a:rPr>
                                    <m:t>𝑡</m:t>
                                  </m:r>
                                </m:sub>
                              </m:sSub>
                            </m:e>
                          </m:d>
                          <m:r>
                            <a:rPr lang="es-CR" sz="2400" b="0" i="1" smtClean="0">
                              <a:latin typeface="Cambria Math" panose="02040503050406030204" pitchFamily="18" charset="0"/>
                            </a:rPr>
                            <m:t>𝑑</m:t>
                          </m:r>
                          <m:sSub>
                            <m:sSubPr>
                              <m:ctrlPr>
                                <a:rPr lang="es-CR" sz="2400" b="0" i="1" smtClean="0">
                                  <a:latin typeface="Cambria Math"/>
                                </a:rPr>
                              </m:ctrlPr>
                            </m:sSubPr>
                            <m:e>
                              <m:r>
                                <a:rPr lang="es-CR" sz="2400" b="0" i="1" smtClean="0">
                                  <a:latin typeface="Cambria Math" panose="02040503050406030204" pitchFamily="18" charset="0"/>
                                </a:rPr>
                                <m:t>𝑦</m:t>
                              </m:r>
                            </m:e>
                            <m:sub>
                              <m:r>
                                <a:rPr lang="es-CR" sz="2400" b="0" i="1" smtClean="0">
                                  <a:latin typeface="Cambria Math" panose="02040503050406030204" pitchFamily="18" charset="0"/>
                                </a:rPr>
                                <m:t>𝑡</m:t>
                              </m:r>
                            </m:sub>
                          </m:sSub>
                        </m:e>
                      </m:nary>
                    </m:oMath>
                  </m:oMathPara>
                </a14:m>
                <a:endParaRPr lang="es-CR" sz="2400" dirty="0"/>
              </a:p>
              <a:p>
                <a:pPr marL="0" indent="0" algn="just">
                  <a:buNone/>
                </a:pPr>
                <a:endParaRPr lang="es-CR" sz="2400" dirty="0"/>
              </a:p>
              <a:p>
                <a:pPr algn="just"/>
                <a:r>
                  <a:rPr lang="es-CR" sz="2400" dirty="0"/>
                  <a:t>Esta integral puede ser aproximada por el límite de probabilidad, denotado </a:t>
                </a:r>
                <a14:m>
                  <m:oMath xmlns:m="http://schemas.openxmlformats.org/officeDocument/2006/math">
                    <m:r>
                      <a:rPr lang="es-CR" sz="2400" b="0" i="1" smtClean="0">
                        <a:latin typeface="Cambria Math"/>
                      </a:rPr>
                      <m:t>𝑝𝑙𝑖𝑚</m:t>
                    </m:r>
                  </m:oMath>
                </a14:m>
                <a:r>
                  <a:rPr lang="es-CR" sz="2400" dirty="0"/>
                  <a:t>, de la suma infinita siguiente:</a:t>
                </a:r>
              </a:p>
              <a:p>
                <a:pPr marL="0" indent="0" algn="ctr">
                  <a:buNone/>
                </a:pPr>
                <a14:m>
                  <m:oMathPara xmlns:m="http://schemas.openxmlformats.org/officeDocument/2006/math">
                    <m:oMathParaPr>
                      <m:jc m:val="centerGroup"/>
                    </m:oMathParaPr>
                    <m:oMath xmlns:m="http://schemas.openxmlformats.org/officeDocument/2006/math">
                      <m:r>
                        <a:rPr lang="es-CR" sz="2400" i="1" smtClean="0">
                          <a:latin typeface="Cambria Math" panose="02040503050406030204" pitchFamily="18" charset="0"/>
                        </a:rPr>
                        <m:t>𝐸</m:t>
                      </m:r>
                      <m:d>
                        <m:dPr>
                          <m:ctrlPr>
                            <a:rPr lang="es-CR" sz="2400" i="1">
                              <a:latin typeface="Cambria Math"/>
                            </a:rPr>
                          </m:ctrlPr>
                        </m:dPr>
                        <m:e>
                          <m:sSub>
                            <m:sSubPr>
                              <m:ctrlPr>
                                <a:rPr lang="es-CR" sz="2400" i="1">
                                  <a:latin typeface="Cambria Math"/>
                                </a:rPr>
                              </m:ctrlPr>
                            </m:sSubPr>
                            <m:e>
                              <m:r>
                                <a:rPr lang="es-CR" sz="2400" i="1">
                                  <a:latin typeface="Cambria Math" panose="02040503050406030204" pitchFamily="18" charset="0"/>
                                </a:rPr>
                                <m:t>𝑌</m:t>
                              </m:r>
                            </m:e>
                            <m:sub>
                              <m:r>
                                <a:rPr lang="es-CR" sz="2400" i="1">
                                  <a:latin typeface="Cambria Math" panose="02040503050406030204" pitchFamily="18" charset="0"/>
                                </a:rPr>
                                <m:t>𝑡</m:t>
                              </m:r>
                            </m:sub>
                          </m:sSub>
                        </m:e>
                      </m:d>
                      <m:r>
                        <a:rPr lang="es-CR" sz="2400" i="1">
                          <a:latin typeface="Cambria Math" panose="02040503050406030204" pitchFamily="18" charset="0"/>
                        </a:rPr>
                        <m:t>=</m:t>
                      </m:r>
                      <m:func>
                        <m:funcPr>
                          <m:ctrlPr>
                            <a:rPr lang="es-CR" sz="2400" i="1" smtClean="0">
                              <a:latin typeface="Cambria Math"/>
                            </a:rPr>
                          </m:ctrlPr>
                        </m:funcPr>
                        <m:fName>
                          <m:limLow>
                            <m:limLowPr>
                              <m:ctrlPr>
                                <a:rPr lang="es-CR" sz="2400" i="1" smtClean="0">
                                  <a:latin typeface="Cambria Math"/>
                                </a:rPr>
                              </m:ctrlPr>
                            </m:limLowPr>
                            <m:e>
                              <m:r>
                                <m:rPr>
                                  <m:sty m:val="p"/>
                                </m:rPr>
                                <a:rPr lang="es-CR" sz="2400" b="0" i="0" smtClean="0">
                                  <a:latin typeface="Cambria Math" panose="02040503050406030204" pitchFamily="18" charset="0"/>
                                </a:rPr>
                                <m:t>p</m:t>
                              </m:r>
                              <m:r>
                                <m:rPr>
                                  <m:sty m:val="p"/>
                                </m:rPr>
                                <a:rPr lang="es-CR" sz="2400" i="0" smtClean="0">
                                  <a:latin typeface="Cambria Math" panose="02040503050406030204" pitchFamily="18" charset="0"/>
                                </a:rPr>
                                <m:t>lim</m:t>
                              </m:r>
                            </m:e>
                            <m:lim>
                              <m:r>
                                <a:rPr lang="es-CR" sz="2400" b="0" i="1" smtClean="0">
                                  <a:latin typeface="Cambria Math" panose="02040503050406030204" pitchFamily="18" charset="0"/>
                                </a:rPr>
                                <m:t>𝐼</m:t>
                              </m:r>
                              <m:r>
                                <a:rPr lang="es-CR" sz="2400" i="1" smtClean="0">
                                  <a:latin typeface="Cambria Math" panose="02040503050406030204" pitchFamily="18" charset="0"/>
                                </a:rPr>
                                <m:t>→∞</m:t>
                              </m:r>
                            </m:lim>
                          </m:limLow>
                        </m:fName>
                        <m:e>
                          <m:nary>
                            <m:naryPr>
                              <m:chr m:val="∑"/>
                              <m:ctrlPr>
                                <a:rPr lang="es-CR" sz="2400" i="1" smtClean="0">
                                  <a:latin typeface="Cambria Math"/>
                                </a:rPr>
                              </m:ctrlPr>
                            </m:naryPr>
                            <m:sub>
                              <m:r>
                                <m:rPr>
                                  <m:brk m:alnAt="23"/>
                                </m:rPr>
                                <a:rPr lang="es-CR" sz="2400" b="0" i="1" smtClean="0">
                                  <a:latin typeface="Cambria Math" panose="02040503050406030204" pitchFamily="18" charset="0"/>
                                </a:rPr>
                                <m:t>𝑖</m:t>
                              </m:r>
                              <m:r>
                                <a:rPr lang="es-CR" sz="2400" b="0" i="1" smtClean="0">
                                  <a:latin typeface="Cambria Math" panose="02040503050406030204" pitchFamily="18" charset="0"/>
                                </a:rPr>
                                <m:t>=1</m:t>
                              </m:r>
                            </m:sub>
                            <m:sup>
                              <m:r>
                                <a:rPr lang="es-CR" sz="2400" b="0" i="1" smtClean="0">
                                  <a:latin typeface="Cambria Math" panose="02040503050406030204" pitchFamily="18" charset="0"/>
                                </a:rPr>
                                <m:t>𝐼</m:t>
                              </m:r>
                            </m:sup>
                            <m:e>
                              <m:sSubSup>
                                <m:sSubSupPr>
                                  <m:ctrlPr>
                                    <a:rPr lang="es-CR" sz="2400" i="1" smtClean="0">
                                      <a:latin typeface="Cambria Math"/>
                                    </a:rPr>
                                  </m:ctrlPr>
                                </m:sSubSupPr>
                                <m:e>
                                  <m:r>
                                    <a:rPr lang="es-CR" sz="2400" b="0" i="1" smtClean="0">
                                      <a:latin typeface="Cambria Math" panose="02040503050406030204" pitchFamily="18" charset="0"/>
                                    </a:rPr>
                                    <m:t>𝑦</m:t>
                                  </m:r>
                                </m:e>
                                <m:sub>
                                  <m:r>
                                    <a:rPr lang="es-CR" sz="2400" b="0" i="1" smtClean="0">
                                      <a:latin typeface="Cambria Math" panose="02040503050406030204" pitchFamily="18" charset="0"/>
                                    </a:rPr>
                                    <m:t>𝑡</m:t>
                                  </m:r>
                                </m:sub>
                                <m:sup>
                                  <m:r>
                                    <a:rPr lang="es-CR" sz="2400" b="0" i="1" smtClean="0">
                                      <a:latin typeface="Cambria Math" panose="02040503050406030204" pitchFamily="18" charset="0"/>
                                    </a:rPr>
                                    <m:t>𝑖</m:t>
                                  </m:r>
                                </m:sup>
                              </m:sSubSup>
                            </m:e>
                          </m:nary>
                        </m:e>
                      </m:func>
                    </m:oMath>
                  </m:oMathPara>
                </a14:m>
                <a:endParaRPr lang="es-CR" sz="2400" dirty="0"/>
              </a:p>
              <a:p>
                <a:pPr algn="just"/>
                <a:r>
                  <a:rPr lang="es-CR" sz="2400" dirty="0"/>
                  <a:t>O de forma equivalente:</a:t>
                </a:r>
              </a:p>
              <a:p>
                <a:pPr marL="0" indent="0" algn="just">
                  <a:buNone/>
                </a:pPr>
                <a14:m>
                  <m:oMathPara xmlns:m="http://schemas.openxmlformats.org/officeDocument/2006/math">
                    <m:oMathParaPr>
                      <m:jc m:val="centerGroup"/>
                    </m:oMathParaPr>
                    <m:oMath xmlns:m="http://schemas.openxmlformats.org/officeDocument/2006/math">
                      <m:f>
                        <m:fPr>
                          <m:ctrlPr>
                            <a:rPr lang="es-CR" sz="2400" i="1" smtClean="0">
                              <a:latin typeface="Cambria Math"/>
                            </a:rPr>
                          </m:ctrlPr>
                        </m:fPr>
                        <m:num>
                          <m:r>
                            <a:rPr lang="es-CR" sz="2400" b="0" i="1" smtClean="0">
                              <a:latin typeface="Cambria Math" panose="02040503050406030204" pitchFamily="18" charset="0"/>
                            </a:rPr>
                            <m:t>1</m:t>
                          </m:r>
                        </m:num>
                        <m:den>
                          <m:r>
                            <a:rPr lang="es-CR" sz="2400" b="0" i="1" smtClean="0">
                              <a:latin typeface="Cambria Math" panose="02040503050406030204" pitchFamily="18" charset="0"/>
                            </a:rPr>
                            <m:t>𝐼</m:t>
                          </m:r>
                        </m:den>
                      </m:f>
                      <m:nary>
                        <m:naryPr>
                          <m:chr m:val="∑"/>
                          <m:ctrlPr>
                            <a:rPr lang="es-CR" sz="2400" i="1">
                              <a:latin typeface="Cambria Math"/>
                            </a:rPr>
                          </m:ctrlPr>
                        </m:naryPr>
                        <m:sub>
                          <m:r>
                            <m:rPr>
                              <m:brk m:alnAt="23"/>
                            </m:rPr>
                            <a:rPr lang="es-CR" sz="2400" i="1">
                              <a:latin typeface="Cambria Math" panose="02040503050406030204" pitchFamily="18" charset="0"/>
                            </a:rPr>
                            <m:t>𝑖</m:t>
                          </m:r>
                          <m:r>
                            <a:rPr lang="es-CR" sz="2400" i="1">
                              <a:latin typeface="Cambria Math" panose="02040503050406030204" pitchFamily="18" charset="0"/>
                            </a:rPr>
                            <m:t>=1</m:t>
                          </m:r>
                        </m:sub>
                        <m:sup>
                          <m:r>
                            <a:rPr lang="es-CR" sz="2400" i="1">
                              <a:latin typeface="Cambria Math" panose="02040503050406030204" pitchFamily="18" charset="0"/>
                            </a:rPr>
                            <m:t>𝐼</m:t>
                          </m:r>
                        </m:sup>
                        <m:e>
                          <m:sSubSup>
                            <m:sSubSupPr>
                              <m:ctrlPr>
                                <a:rPr lang="es-CR" sz="2400" i="1">
                                  <a:latin typeface="Cambria Math"/>
                                </a:rPr>
                              </m:ctrlPr>
                            </m:sSubSupPr>
                            <m:e>
                              <m:r>
                                <a:rPr lang="es-CR" sz="2400" i="1">
                                  <a:latin typeface="Cambria Math" panose="02040503050406030204" pitchFamily="18" charset="0"/>
                                </a:rPr>
                                <m:t>𝑦</m:t>
                              </m:r>
                            </m:e>
                            <m:sub>
                              <m:r>
                                <a:rPr lang="es-CR" sz="2400" i="1">
                                  <a:latin typeface="Cambria Math" panose="02040503050406030204" pitchFamily="18" charset="0"/>
                                </a:rPr>
                                <m:t>𝑡</m:t>
                              </m:r>
                            </m:sub>
                            <m:sup>
                              <m:r>
                                <a:rPr lang="es-CR" sz="2400" i="1">
                                  <a:latin typeface="Cambria Math" panose="02040503050406030204" pitchFamily="18" charset="0"/>
                                </a:rPr>
                                <m:t>𝑖</m:t>
                              </m:r>
                            </m:sup>
                          </m:sSubSup>
                        </m:e>
                      </m:nary>
                      <m:r>
                        <a:rPr lang="es-CR" sz="2400" b="0" i="1" smtClean="0">
                          <a:latin typeface="Cambria Math" panose="02040503050406030204" pitchFamily="18" charset="0"/>
                        </a:rPr>
                        <m:t> </m:t>
                      </m:r>
                      <m:func>
                        <m:funcPr>
                          <m:ctrlPr>
                            <a:rPr lang="es-CR" sz="2400" b="0" i="1" smtClean="0">
                              <a:latin typeface="Cambria Math"/>
                            </a:rPr>
                          </m:ctrlPr>
                        </m:funcPr>
                        <m:fName>
                          <m:limLow>
                            <m:limLowPr>
                              <m:ctrlPr>
                                <a:rPr lang="es-CR" sz="2400" b="0" i="1" smtClean="0">
                                  <a:latin typeface="Cambria Math"/>
                                </a:rPr>
                              </m:ctrlPr>
                            </m:limLowPr>
                            <m:e>
                              <m:r>
                                <m:rPr>
                                  <m:sty m:val="p"/>
                                </m:rPr>
                                <a:rPr lang="es-CR" sz="2400" b="0" i="0" smtClean="0">
                                  <a:latin typeface="Cambria Math" panose="02040503050406030204" pitchFamily="18" charset="0"/>
                                </a:rPr>
                                <m:t>p</m:t>
                              </m:r>
                            </m:e>
                            <m:lim>
                              <m:r>
                                <a:rPr lang="es-CR" sz="2400" b="0" i="1" smtClean="0">
                                  <a:latin typeface="Cambria Math" panose="02040503050406030204" pitchFamily="18" charset="0"/>
                                </a:rPr>
                                <m:t>𝐼</m:t>
                              </m:r>
                              <m:r>
                                <a:rPr lang="es-CR" sz="2400" b="0" i="1" smtClean="0">
                                  <a:latin typeface="Cambria Math" panose="02040503050406030204" pitchFamily="18" charset="0"/>
                                </a:rPr>
                                <m:t>→∞</m:t>
                              </m:r>
                            </m:lim>
                          </m:limLow>
                        </m:fName>
                        <m:e>
                          <m:r>
                            <a:rPr lang="es-CR" sz="2400" i="1">
                              <a:latin typeface="Cambria Math" panose="02040503050406030204" pitchFamily="18" charset="0"/>
                            </a:rPr>
                            <m:t>𝐸</m:t>
                          </m:r>
                          <m:d>
                            <m:dPr>
                              <m:ctrlPr>
                                <a:rPr lang="es-CR" sz="2400" i="1">
                                  <a:latin typeface="Cambria Math"/>
                                </a:rPr>
                              </m:ctrlPr>
                            </m:dPr>
                            <m:e>
                              <m:sSub>
                                <m:sSubPr>
                                  <m:ctrlPr>
                                    <a:rPr lang="es-CR" sz="2400" i="1">
                                      <a:latin typeface="Cambria Math"/>
                                    </a:rPr>
                                  </m:ctrlPr>
                                </m:sSubPr>
                                <m:e>
                                  <m:r>
                                    <a:rPr lang="es-CR" sz="2400" i="1">
                                      <a:latin typeface="Cambria Math" panose="02040503050406030204" pitchFamily="18" charset="0"/>
                                    </a:rPr>
                                    <m:t>𝑌</m:t>
                                  </m:r>
                                </m:e>
                                <m:sub>
                                  <m:r>
                                    <a:rPr lang="es-CR" sz="2400" i="1">
                                      <a:latin typeface="Cambria Math" panose="02040503050406030204" pitchFamily="18" charset="0"/>
                                    </a:rPr>
                                    <m:t>𝑡</m:t>
                                  </m:r>
                                </m:sub>
                              </m:sSub>
                            </m:e>
                          </m:d>
                        </m:e>
                      </m:func>
                    </m:oMath>
                  </m:oMathPara>
                </a14:m>
                <a:endParaRPr lang="es-CR" sz="2400" dirty="0"/>
              </a:p>
            </p:txBody>
          </p:sp>
        </mc:Choice>
        <mc:Fallback xmlns="">
          <p:sp>
            <p:nvSpPr>
              <p:cNvPr id="6" name="2 Marcador de contenido"/>
              <p:cNvSpPr>
                <a:spLocks noGrp="1" noRot="1" noChangeAspect="1" noMove="1" noResize="1" noEditPoints="1" noAdjustHandles="1" noChangeArrowheads="1" noChangeShapeType="1" noTextEdit="1"/>
              </p:cNvSpPr>
              <p:nvPr>
                <p:ph idx="1"/>
              </p:nvPr>
            </p:nvSpPr>
            <p:spPr>
              <a:xfrm>
                <a:off x="105507" y="879233"/>
                <a:ext cx="11755316" cy="5890844"/>
              </a:xfrm>
              <a:blipFill>
                <a:blip r:embed="rId2"/>
                <a:stretch>
                  <a:fillRect l="-674" t="-1448" r="-778"/>
                </a:stretch>
              </a:blipFill>
            </p:spPr>
            <p:txBody>
              <a:bodyPr/>
              <a:lstStyle/>
              <a:p>
                <a:r>
                  <a:rPr lang="es-CR">
                    <a:noFill/>
                  </a:rPr>
                  <a:t> </a:t>
                </a:r>
              </a:p>
            </p:txBody>
          </p:sp>
        </mc:Fallback>
      </mc:AlternateContent>
    </p:spTree>
    <p:extLst>
      <p:ext uri="{BB962C8B-B14F-4D97-AF65-F5344CB8AC3E}">
        <p14:creationId xmlns:p14="http://schemas.microsoft.com/office/powerpoint/2010/main" val="4170212153"/>
      </p:ext>
    </p:extLst>
  </p:cSld>
  <p:clrMapOvr>
    <a:masterClrMapping/>
  </p:clrMapOvr>
  <p:transition spd="slow">
    <p:wip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08525" y="913336"/>
            <a:ext cx="11566237" cy="1545648"/>
          </a:xfrm>
        </p:spPr>
        <p:txBody>
          <a:bodyPr>
            <a:normAutofit/>
          </a:bodyPr>
          <a:lstStyle/>
          <a:p>
            <a:pPr marL="0" indent="0">
              <a:buNone/>
            </a:pPr>
            <a:r>
              <a:rPr lang="es-CR" sz="2000" dirty="0"/>
              <a:t>Veamos los diagnósticos para el ejemplo del modelo estimado de </a:t>
            </a:r>
            <a:r>
              <a:rPr lang="es-CR" sz="2000" b="1" i="1" dirty="0" err="1"/>
              <a:t>unem</a:t>
            </a:r>
            <a:r>
              <a:rPr lang="es-CR" sz="2000" dirty="0"/>
              <a:t>. ¿Qué podemos decir?</a:t>
            </a:r>
          </a:p>
        </p:txBody>
      </p:sp>
      <p:sp>
        <p:nvSpPr>
          <p:cNvPr id="5" name="Título 1"/>
          <p:cNvSpPr txBox="1">
            <a:spLocks/>
          </p:cNvSpPr>
          <p:nvPr/>
        </p:nvSpPr>
        <p:spPr>
          <a:xfrm>
            <a:off x="0" y="17585"/>
            <a:ext cx="12192000" cy="7297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Diagnósticos: ¿son los residuos adecuados?</a:t>
            </a:r>
          </a:p>
        </p:txBody>
      </p:sp>
      <p:pic>
        <p:nvPicPr>
          <p:cNvPr id="2" name="Imagen 1"/>
          <p:cNvPicPr>
            <a:picLocks noChangeAspect="1"/>
          </p:cNvPicPr>
          <p:nvPr/>
        </p:nvPicPr>
        <p:blipFill>
          <a:blip r:embed="rId2"/>
          <a:stretch>
            <a:fillRect/>
          </a:stretch>
        </p:blipFill>
        <p:spPr>
          <a:xfrm>
            <a:off x="2721621" y="1686160"/>
            <a:ext cx="6748758" cy="4982833"/>
          </a:xfrm>
          <a:prstGeom prst="rect">
            <a:avLst/>
          </a:prstGeom>
        </p:spPr>
      </p:pic>
    </p:spTree>
    <p:extLst>
      <p:ext uri="{BB962C8B-B14F-4D97-AF65-F5344CB8AC3E}">
        <p14:creationId xmlns:p14="http://schemas.microsoft.com/office/powerpoint/2010/main" val="677459376"/>
      </p:ext>
    </p:extLst>
  </p:cSld>
  <p:clrMapOvr>
    <a:masterClrMapping/>
  </p:clrMapOvr>
  <p:transition spd="slow">
    <p:wip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0" y="17585"/>
            <a:ext cx="12192000" cy="7297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Diagnósticos: ¿son los residuos adecuados?</a:t>
            </a:r>
          </a:p>
        </p:txBody>
      </p:sp>
      <p:sp>
        <p:nvSpPr>
          <p:cNvPr id="5" name="Marcador de contenido 2"/>
          <p:cNvSpPr>
            <a:spLocks noGrp="1"/>
          </p:cNvSpPr>
          <p:nvPr>
            <p:ph idx="1"/>
          </p:nvPr>
        </p:nvSpPr>
        <p:spPr>
          <a:xfrm>
            <a:off x="108525" y="913336"/>
            <a:ext cx="11566237" cy="1545648"/>
          </a:xfrm>
        </p:spPr>
        <p:txBody>
          <a:bodyPr>
            <a:normAutofit/>
          </a:bodyPr>
          <a:lstStyle/>
          <a:p>
            <a:pPr marL="0" indent="0">
              <a:buNone/>
            </a:pPr>
            <a:r>
              <a:rPr lang="es-CR" sz="2000" dirty="0"/>
              <a:t>Veamos los diagnósticos para el ejemplo del modelo estimado de </a:t>
            </a:r>
            <a:r>
              <a:rPr lang="es-CR" sz="2000" b="1" i="1" dirty="0" err="1"/>
              <a:t>birth</a:t>
            </a:r>
            <a:r>
              <a:rPr lang="es-CR" sz="2000" dirty="0"/>
              <a:t>. ¿Qué podemos decir?</a:t>
            </a:r>
          </a:p>
        </p:txBody>
      </p:sp>
      <p:pic>
        <p:nvPicPr>
          <p:cNvPr id="6" name="Imagen 5"/>
          <p:cNvPicPr>
            <a:picLocks noChangeAspect="1"/>
          </p:cNvPicPr>
          <p:nvPr/>
        </p:nvPicPr>
        <p:blipFill>
          <a:blip r:embed="rId2"/>
          <a:stretch>
            <a:fillRect/>
          </a:stretch>
        </p:blipFill>
        <p:spPr>
          <a:xfrm>
            <a:off x="2575142" y="1515703"/>
            <a:ext cx="7041716" cy="5199133"/>
          </a:xfrm>
          <a:prstGeom prst="rect">
            <a:avLst/>
          </a:prstGeom>
        </p:spPr>
      </p:pic>
    </p:spTree>
    <p:extLst>
      <p:ext uri="{BB962C8B-B14F-4D97-AF65-F5344CB8AC3E}">
        <p14:creationId xmlns:p14="http://schemas.microsoft.com/office/powerpoint/2010/main" val="3043436332"/>
      </p:ext>
    </p:extLst>
  </p:cSld>
  <p:clrMapOvr>
    <a:masterClrMapping/>
  </p:clrMapOvr>
  <p:transition spd="slow">
    <p:wip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0" y="17585"/>
            <a:ext cx="12192000" cy="7297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Diagnósticos: ¿son los residuos adecuados?</a:t>
            </a:r>
          </a:p>
        </p:txBody>
      </p:sp>
      <p:sp>
        <p:nvSpPr>
          <p:cNvPr id="5" name="Marcador de contenido 2"/>
          <p:cNvSpPr>
            <a:spLocks noGrp="1"/>
          </p:cNvSpPr>
          <p:nvPr>
            <p:ph idx="1"/>
          </p:nvPr>
        </p:nvSpPr>
        <p:spPr>
          <a:xfrm>
            <a:off x="108525" y="913336"/>
            <a:ext cx="11566237" cy="1545648"/>
          </a:xfrm>
        </p:spPr>
        <p:txBody>
          <a:bodyPr>
            <a:normAutofit/>
          </a:bodyPr>
          <a:lstStyle/>
          <a:p>
            <a:pPr marL="0" indent="0">
              <a:buNone/>
            </a:pPr>
            <a:r>
              <a:rPr lang="es-CR" sz="2000" dirty="0"/>
              <a:t>Veamos los diagnósticos para el ejemplo del modelo estimado de </a:t>
            </a:r>
            <a:r>
              <a:rPr lang="es-CR" sz="2000" b="1" i="1" dirty="0"/>
              <a:t>a10</a:t>
            </a:r>
            <a:r>
              <a:rPr lang="es-CR" sz="2000" dirty="0"/>
              <a:t>. ¿Qué podemos decir?</a:t>
            </a:r>
          </a:p>
        </p:txBody>
      </p:sp>
      <p:pic>
        <p:nvPicPr>
          <p:cNvPr id="6" name="Imagen 5"/>
          <p:cNvPicPr>
            <a:picLocks noChangeAspect="1"/>
          </p:cNvPicPr>
          <p:nvPr/>
        </p:nvPicPr>
        <p:blipFill>
          <a:blip r:embed="rId2"/>
          <a:stretch>
            <a:fillRect/>
          </a:stretch>
        </p:blipFill>
        <p:spPr>
          <a:xfrm>
            <a:off x="2648132" y="1581921"/>
            <a:ext cx="6895736" cy="5091352"/>
          </a:xfrm>
          <a:prstGeom prst="rect">
            <a:avLst/>
          </a:prstGeom>
        </p:spPr>
      </p:pic>
    </p:spTree>
    <p:extLst>
      <p:ext uri="{BB962C8B-B14F-4D97-AF65-F5344CB8AC3E}">
        <p14:creationId xmlns:p14="http://schemas.microsoft.com/office/powerpoint/2010/main" val="11753661"/>
      </p:ext>
    </p:extLst>
  </p:cSld>
  <p:clrMapOvr>
    <a:masterClrMapping/>
  </p:clrMapOvr>
  <p:transition spd="slow">
    <p:wip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767858" y="31018"/>
            <a:ext cx="10515600" cy="936137"/>
          </a:xfrm>
        </p:spPr>
        <p:txBody>
          <a:bodyPr/>
          <a:lstStyle/>
          <a:p>
            <a:pPr algn="ctr"/>
            <a:r>
              <a:rPr lang="es-CR" dirty="0"/>
              <a:t>Índice</a:t>
            </a:r>
          </a:p>
        </p:txBody>
      </p:sp>
      <p:sp>
        <p:nvSpPr>
          <p:cNvPr id="5" name="Elipse 4"/>
          <p:cNvSpPr/>
          <p:nvPr/>
        </p:nvSpPr>
        <p:spPr>
          <a:xfrm>
            <a:off x="483578" y="1283678"/>
            <a:ext cx="852854" cy="84406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Rectángulo redondeado 5"/>
          <p:cNvSpPr/>
          <p:nvPr/>
        </p:nvSpPr>
        <p:spPr>
          <a:xfrm>
            <a:off x="1855178" y="1222131"/>
            <a:ext cx="2681653" cy="967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Fundamentos del método Box-Jenkins</a:t>
            </a:r>
          </a:p>
        </p:txBody>
      </p:sp>
      <p:sp>
        <p:nvSpPr>
          <p:cNvPr id="7" name="Elipse 6"/>
          <p:cNvSpPr/>
          <p:nvPr/>
        </p:nvSpPr>
        <p:spPr>
          <a:xfrm>
            <a:off x="483578" y="3344009"/>
            <a:ext cx="852854" cy="84406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8" name="Rectángulo redondeado 7"/>
          <p:cNvSpPr/>
          <p:nvPr/>
        </p:nvSpPr>
        <p:spPr>
          <a:xfrm>
            <a:off x="1855178" y="3282462"/>
            <a:ext cx="2681653" cy="967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La estacionaridad y las pruebas de raíz unitaria</a:t>
            </a:r>
          </a:p>
        </p:txBody>
      </p:sp>
      <p:sp>
        <p:nvSpPr>
          <p:cNvPr id="9" name="Elipse 8"/>
          <p:cNvSpPr/>
          <p:nvPr/>
        </p:nvSpPr>
        <p:spPr>
          <a:xfrm>
            <a:off x="483578" y="5342793"/>
            <a:ext cx="852854" cy="84406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10" name="Rectángulo redondeado 9"/>
          <p:cNvSpPr/>
          <p:nvPr/>
        </p:nvSpPr>
        <p:spPr>
          <a:xfrm>
            <a:off x="1855178" y="5281246"/>
            <a:ext cx="2681653" cy="967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Identificación y estimación de un proceso ARIMA</a:t>
            </a:r>
          </a:p>
        </p:txBody>
      </p:sp>
      <p:sp>
        <p:nvSpPr>
          <p:cNvPr id="11" name="Elipse 10"/>
          <p:cNvSpPr/>
          <p:nvPr/>
        </p:nvSpPr>
        <p:spPr>
          <a:xfrm>
            <a:off x="7502770" y="1283678"/>
            <a:ext cx="852854" cy="84406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p>
        </p:txBody>
      </p:sp>
      <p:sp>
        <p:nvSpPr>
          <p:cNvPr id="12" name="Rectángulo redondeado 11"/>
          <p:cNvSpPr/>
          <p:nvPr/>
        </p:nvSpPr>
        <p:spPr>
          <a:xfrm>
            <a:off x="8874370" y="1222131"/>
            <a:ext cx="2681653" cy="967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Diagnósticos / bondad y ajuste del modelo ARIMA</a:t>
            </a:r>
          </a:p>
        </p:txBody>
      </p:sp>
      <p:sp>
        <p:nvSpPr>
          <p:cNvPr id="13" name="Elipse 12"/>
          <p:cNvSpPr/>
          <p:nvPr/>
        </p:nvSpPr>
        <p:spPr>
          <a:xfrm>
            <a:off x="7502770" y="3344009"/>
            <a:ext cx="852854" cy="84406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5</a:t>
            </a:r>
          </a:p>
        </p:txBody>
      </p:sp>
      <mc:AlternateContent xmlns:mc="http://schemas.openxmlformats.org/markup-compatibility/2006" xmlns:a14="http://schemas.microsoft.com/office/drawing/2010/main">
        <mc:Choice Requires="a14">
          <p:sp>
            <p:nvSpPr>
              <p:cNvPr id="14" name="Rectángulo redondeado 13"/>
              <p:cNvSpPr/>
              <p:nvPr/>
            </p:nvSpPr>
            <p:spPr>
              <a:xfrm>
                <a:off x="8874370" y="3282462"/>
                <a:ext cx="2681653" cy="967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Pronósticos del</a:t>
                </a:r>
                <a:br>
                  <a:rPr lang="es-CR" dirty="0"/>
                </a:br>
                <a14:m>
                  <m:oMathPara xmlns:m="http://schemas.openxmlformats.org/officeDocument/2006/math">
                    <m:oMathParaPr>
                      <m:jc m:val="centerGroup"/>
                    </m:oMathParaPr>
                    <m:oMath xmlns:m="http://schemas.openxmlformats.org/officeDocument/2006/math">
                      <m:r>
                        <a:rPr lang="es-CR" b="0" i="1" smtClean="0">
                          <a:latin typeface="Cambria Math" panose="02040503050406030204" pitchFamily="18" charset="0"/>
                        </a:rPr>
                        <m:t>𝐴𝑅𝐼𝑀𝐴</m:t>
                      </m:r>
                      <m:r>
                        <a:rPr lang="es-CR" b="0" i="1" smtClean="0">
                          <a:latin typeface="Cambria Math" panose="02040503050406030204" pitchFamily="18" charset="0"/>
                        </a:rPr>
                        <m:t>(</m:t>
                      </m:r>
                      <m:r>
                        <a:rPr lang="es-CR" b="0" i="1" smtClean="0">
                          <a:latin typeface="Cambria Math" panose="02040503050406030204" pitchFamily="18" charset="0"/>
                        </a:rPr>
                        <m:t>𝑝</m:t>
                      </m:r>
                      <m:r>
                        <a:rPr lang="es-CR" b="0" i="1" smtClean="0">
                          <a:latin typeface="Cambria Math" panose="02040503050406030204" pitchFamily="18" charset="0"/>
                        </a:rPr>
                        <m:t>,</m:t>
                      </m:r>
                      <m:r>
                        <a:rPr lang="es-CR" b="0" i="1" smtClean="0">
                          <a:latin typeface="Cambria Math" panose="02040503050406030204" pitchFamily="18" charset="0"/>
                        </a:rPr>
                        <m:t>𝑑</m:t>
                      </m:r>
                      <m:r>
                        <a:rPr lang="es-CR" b="0" i="1" smtClean="0">
                          <a:latin typeface="Cambria Math" panose="02040503050406030204" pitchFamily="18" charset="0"/>
                        </a:rPr>
                        <m:t>,</m:t>
                      </m:r>
                      <m:r>
                        <a:rPr lang="es-CR" b="0" i="1" smtClean="0">
                          <a:latin typeface="Cambria Math" panose="02040503050406030204" pitchFamily="18" charset="0"/>
                        </a:rPr>
                        <m:t>𝑞</m:t>
                      </m:r>
                      <m:r>
                        <a:rPr lang="es-CR" b="0" i="1" smtClean="0">
                          <a:latin typeface="Cambria Math" panose="02040503050406030204" pitchFamily="18" charset="0"/>
                        </a:rPr>
                        <m:t>)(</m:t>
                      </m:r>
                      <m:r>
                        <a:rPr lang="es-CR" b="0" i="1" smtClean="0">
                          <a:latin typeface="Cambria Math" panose="02040503050406030204" pitchFamily="18" charset="0"/>
                        </a:rPr>
                        <m:t>𝑃</m:t>
                      </m:r>
                      <m:r>
                        <a:rPr lang="es-CR" b="0" i="1" smtClean="0">
                          <a:latin typeface="Cambria Math" panose="02040503050406030204" pitchFamily="18" charset="0"/>
                        </a:rPr>
                        <m:t>,</m:t>
                      </m:r>
                      <m:r>
                        <a:rPr lang="es-CR" b="0" i="1" smtClean="0">
                          <a:latin typeface="Cambria Math" panose="02040503050406030204" pitchFamily="18" charset="0"/>
                        </a:rPr>
                        <m:t>𝐷</m:t>
                      </m:r>
                      <m:r>
                        <a:rPr lang="es-CR" b="0" i="1" smtClean="0">
                          <a:latin typeface="Cambria Math" panose="02040503050406030204" pitchFamily="18" charset="0"/>
                        </a:rPr>
                        <m:t>,</m:t>
                      </m:r>
                      <m:r>
                        <a:rPr lang="es-CR" b="0" i="1" smtClean="0">
                          <a:latin typeface="Cambria Math" panose="02040503050406030204" pitchFamily="18" charset="0"/>
                        </a:rPr>
                        <m:t>𝑄</m:t>
                      </m:r>
                      <m:r>
                        <a:rPr lang="es-CR" b="0" i="1" smtClean="0">
                          <a:latin typeface="Cambria Math" panose="02040503050406030204" pitchFamily="18" charset="0"/>
                        </a:rPr>
                        <m:t>)</m:t>
                      </m:r>
                    </m:oMath>
                  </m:oMathPara>
                </a14:m>
                <a:endParaRPr lang="es-CR" dirty="0"/>
              </a:p>
            </p:txBody>
          </p:sp>
        </mc:Choice>
        <mc:Fallback xmlns="">
          <p:sp>
            <p:nvSpPr>
              <p:cNvPr id="14" name="Rectángulo redondeado 13"/>
              <p:cNvSpPr>
                <a:spLocks noRot="1" noChangeAspect="1" noMove="1" noResize="1" noEditPoints="1" noAdjustHandles="1" noChangeArrowheads="1" noChangeShapeType="1" noTextEdit="1"/>
              </p:cNvSpPr>
              <p:nvPr/>
            </p:nvSpPr>
            <p:spPr>
              <a:xfrm>
                <a:off x="8874370" y="3282462"/>
                <a:ext cx="2681653" cy="967154"/>
              </a:xfrm>
              <a:prstGeom prst="roundRect">
                <a:avLst/>
              </a:prstGeom>
              <a:blipFill>
                <a:blip r:embed="rId2"/>
                <a:stretch>
                  <a:fillRect/>
                </a:stretch>
              </a:blipFill>
            </p:spPr>
            <p:txBody>
              <a:bodyPr/>
              <a:lstStyle/>
              <a:p>
                <a:r>
                  <a:rPr lang="es-CR">
                    <a:noFill/>
                  </a:rPr>
                  <a:t> </a:t>
                </a:r>
              </a:p>
            </p:txBody>
          </p:sp>
        </mc:Fallback>
      </mc:AlternateContent>
    </p:spTree>
    <p:extLst>
      <p:ext uri="{BB962C8B-B14F-4D97-AF65-F5344CB8AC3E}">
        <p14:creationId xmlns:p14="http://schemas.microsoft.com/office/powerpoint/2010/main" val="1768783816"/>
      </p:ext>
    </p:extLst>
  </p:cSld>
  <p:clrMapOvr>
    <a:masterClrMapping/>
  </p:clrMapOvr>
  <p:transition spd="slow">
    <p:wip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0" y="1049769"/>
                <a:ext cx="12192000" cy="5808231"/>
              </a:xfrm>
            </p:spPr>
            <p:txBody>
              <a:bodyPr>
                <a:normAutofit/>
              </a:bodyPr>
              <a:lstStyle/>
              <a:p>
                <a:pPr marL="0" indent="0">
                  <a:buNone/>
                </a:pPr>
                <a:r>
                  <a:rPr lang="es-CR" sz="2000" b="1" dirty="0"/>
                  <a:t>Estimación puntual</a:t>
                </a:r>
              </a:p>
              <a:p>
                <a:pPr marL="0" indent="0">
                  <a:buNone/>
                </a:pPr>
                <a:r>
                  <a:rPr lang="es-CR" sz="2000" b="1" dirty="0"/>
                  <a:t/>
                </a:r>
                <a:br>
                  <a:rPr lang="es-CR" sz="2000" b="1" dirty="0"/>
                </a:br>
                <a:r>
                  <a:rPr lang="es-CR" sz="2000" dirty="0"/>
                  <a:t>Los pronósticos puntales se pueden calcular usando el concepto del valor esperado condicional a las observaciones pasadas como para los modelos exponenciales: </a:t>
                </a:r>
                <a14:m>
                  <m:oMath xmlns:m="http://schemas.openxmlformats.org/officeDocument/2006/math">
                    <m:sSub>
                      <m:sSubPr>
                        <m:ctrlPr>
                          <a:rPr lang="es-CR" sz="2000" i="1">
                            <a:latin typeface="Cambria Math"/>
                          </a:rPr>
                        </m:ctrlPr>
                      </m:sSubPr>
                      <m:e>
                        <m:acc>
                          <m:accPr>
                            <m:chr m:val="̂"/>
                            <m:ctrlPr>
                              <a:rPr lang="es-CR" sz="2000" i="1">
                                <a:latin typeface="Cambria Math"/>
                              </a:rPr>
                            </m:ctrlPr>
                          </m:accPr>
                          <m:e>
                            <m:r>
                              <a:rPr lang="es-CR" sz="2000">
                                <a:latin typeface="Cambria Math" panose="02040503050406030204" pitchFamily="18" charset="0"/>
                              </a:rPr>
                              <m:t>𝑦</m:t>
                            </m:r>
                          </m:e>
                        </m:acc>
                      </m:e>
                      <m:sub>
                        <m:r>
                          <m:rPr>
                            <m:sty m:val="p"/>
                          </m:rPr>
                          <a:rPr lang="es-CR" sz="2000">
                            <a:latin typeface="Cambria Math" panose="02040503050406030204" pitchFamily="18" charset="0"/>
                          </a:rPr>
                          <m:t>T</m:t>
                        </m:r>
                        <m:r>
                          <a:rPr lang="es-CR" sz="2000">
                            <a:latin typeface="Cambria Math" panose="02040503050406030204" pitchFamily="18" charset="0"/>
                          </a:rPr>
                          <m:t>+</m:t>
                        </m:r>
                        <m:r>
                          <a:rPr lang="es-CR" sz="2000">
                            <a:latin typeface="Cambria Math" panose="02040503050406030204" pitchFamily="18" charset="0"/>
                          </a:rPr>
                          <m:t>h</m:t>
                        </m:r>
                        <m:r>
                          <a:rPr lang="es-CR" sz="2000">
                            <a:latin typeface="Cambria Math" panose="02040503050406030204" pitchFamily="18" charset="0"/>
                          </a:rPr>
                          <m:t>|</m:t>
                        </m:r>
                        <m:r>
                          <a:rPr lang="es-CR" sz="2000" i="1">
                            <a:latin typeface="Cambria Math" panose="02040503050406030204" pitchFamily="18" charset="0"/>
                          </a:rPr>
                          <m:t>𝑇</m:t>
                        </m:r>
                      </m:sub>
                    </m:sSub>
                  </m:oMath>
                </a14:m>
                <a:r>
                  <a:rPr lang="es-CR" sz="2000" dirty="0"/>
                  <a:t>. Por ejemplo en la obtención de </a:t>
                </a:r>
                <a14:m>
                  <m:oMath xmlns:m="http://schemas.openxmlformats.org/officeDocument/2006/math">
                    <m:sSub>
                      <m:sSubPr>
                        <m:ctrlPr>
                          <a:rPr lang="es-CR" sz="2000" b="0" i="1" smtClean="0">
                            <a:latin typeface="Cambria Math"/>
                          </a:rPr>
                        </m:ctrlPr>
                      </m:sSubPr>
                      <m:e>
                        <m:r>
                          <a:rPr lang="es-CR" sz="2000" b="0" i="1" smtClean="0">
                            <a:latin typeface="Cambria Math" panose="02040503050406030204" pitchFamily="18" charset="0"/>
                          </a:rPr>
                          <m:t>𝑦</m:t>
                        </m:r>
                      </m:e>
                      <m:sub>
                        <m:r>
                          <a:rPr lang="es-CR" sz="2000" b="0" i="1" smtClean="0">
                            <a:latin typeface="Cambria Math" panose="02040503050406030204" pitchFamily="18" charset="0"/>
                          </a:rPr>
                          <m:t>𝑇</m:t>
                        </m:r>
                        <m:r>
                          <a:rPr lang="es-CR" sz="2000" b="0" i="1" smtClean="0">
                            <a:latin typeface="Cambria Math" panose="02040503050406030204" pitchFamily="18" charset="0"/>
                          </a:rPr>
                          <m:t>+1</m:t>
                        </m:r>
                      </m:sub>
                    </m:sSub>
                  </m:oMath>
                </a14:m>
                <a:r>
                  <a:rPr lang="es-CR" sz="2000" dirty="0"/>
                  <a:t>, esta se puede obtener, para un proceso ARMA(3,1): </a:t>
                </a:r>
              </a:p>
              <a:p>
                <a:pPr marL="0" indent="0">
                  <a:buNone/>
                </a:pPr>
                <a:endParaRPr lang="es-CR" sz="2000" dirty="0"/>
              </a:p>
              <a:p>
                <a:pPr marL="0" indent="0">
                  <a:buNone/>
                </a:pPr>
                <a14:m>
                  <m:oMathPara xmlns:m="http://schemas.openxmlformats.org/officeDocument/2006/math">
                    <m:oMathParaPr>
                      <m:jc m:val="left"/>
                    </m:oMathParaPr>
                    <m:oMath xmlns:m="http://schemas.openxmlformats.org/officeDocument/2006/math">
                      <m:sSub>
                        <m:sSubPr>
                          <m:ctrlPr>
                            <a:rPr lang="es-CR" sz="2000" i="1">
                              <a:latin typeface="Cambria Math"/>
                            </a:rPr>
                          </m:ctrlPr>
                        </m:sSubPr>
                        <m:e>
                          <m:r>
                            <a:rPr lang="es-CR" sz="2000" i="1">
                              <a:latin typeface="Cambria Math" panose="02040503050406030204" pitchFamily="18" charset="0"/>
                            </a:rPr>
                            <m:t>𝑦</m:t>
                          </m:r>
                        </m:e>
                        <m:sub>
                          <m:r>
                            <a:rPr lang="es-CR" sz="2000" b="0" i="1" smtClean="0">
                              <a:latin typeface="Cambria Math" panose="02040503050406030204" pitchFamily="18" charset="0"/>
                            </a:rPr>
                            <m:t>𝑡</m:t>
                          </m:r>
                        </m:sub>
                      </m:sSub>
                      <m:r>
                        <a:rPr lang="es-CR" sz="2000" b="0" i="1" smtClean="0">
                          <a:latin typeface="Cambria Math" panose="02040503050406030204" pitchFamily="18" charset="0"/>
                        </a:rPr>
                        <m:t>=</m:t>
                      </m:r>
                      <m:d>
                        <m:dPr>
                          <m:ctrlPr>
                            <a:rPr lang="es-CR" sz="2000" i="1">
                              <a:latin typeface="Cambria Math"/>
                            </a:rPr>
                          </m:ctrlPr>
                        </m:dPr>
                        <m:e>
                          <m:r>
                            <a:rPr lang="es-CR" sz="2000" i="1">
                              <a:latin typeface="Cambria Math" panose="02040503050406030204" pitchFamily="18" charset="0"/>
                            </a:rPr>
                            <m:t>1+</m:t>
                          </m:r>
                          <m:sSub>
                            <m:sSubPr>
                              <m:ctrlPr>
                                <a:rPr lang="es-CR" sz="2000" i="1">
                                  <a:latin typeface="Cambria Math"/>
                                </a:rPr>
                              </m:ctrlPr>
                            </m:sSubPr>
                            <m:e>
                              <m:acc>
                                <m:accPr>
                                  <m:chr m:val="̂"/>
                                  <m:ctrlPr>
                                    <a:rPr lang="es-CR" sz="2000" i="1">
                                      <a:latin typeface="Cambria Math"/>
                                    </a:rPr>
                                  </m:ctrlPr>
                                </m:accPr>
                                <m:e>
                                  <m:r>
                                    <a:rPr lang="es-CR" sz="2000" i="1">
                                      <a:latin typeface="Cambria Math" panose="02040503050406030204" pitchFamily="18" charset="0"/>
                                      <a:ea typeface="Cambria Math" panose="02040503050406030204" pitchFamily="18" charset="0"/>
                                    </a:rPr>
                                    <m:t>𝜙</m:t>
                                  </m:r>
                                </m:e>
                              </m:acc>
                            </m:e>
                            <m:sub>
                              <m:r>
                                <a:rPr lang="es-CR" sz="2000" i="1">
                                  <a:latin typeface="Cambria Math" panose="02040503050406030204" pitchFamily="18" charset="0"/>
                                </a:rPr>
                                <m:t>1</m:t>
                              </m:r>
                            </m:sub>
                          </m:sSub>
                        </m:e>
                      </m:d>
                      <m:sSub>
                        <m:sSubPr>
                          <m:ctrlPr>
                            <a:rPr lang="es-CR" sz="2000" i="1">
                              <a:latin typeface="Cambria Math"/>
                            </a:rPr>
                          </m:ctrlPr>
                        </m:sSubPr>
                        <m:e>
                          <m:r>
                            <a:rPr lang="es-CR" sz="2000" i="1">
                              <a:latin typeface="Cambria Math" panose="02040503050406030204" pitchFamily="18" charset="0"/>
                            </a:rPr>
                            <m:t>𝑦</m:t>
                          </m:r>
                        </m:e>
                        <m:sub>
                          <m:r>
                            <a:rPr lang="es-CR" sz="2000" b="0" i="1" smtClean="0">
                              <a:latin typeface="Cambria Math" panose="02040503050406030204" pitchFamily="18" charset="0"/>
                            </a:rPr>
                            <m:t>𝑡</m:t>
                          </m:r>
                          <m:r>
                            <a:rPr lang="es-CR" sz="2000" b="0" i="1" smtClean="0">
                              <a:latin typeface="Cambria Math" panose="02040503050406030204" pitchFamily="18" charset="0"/>
                            </a:rPr>
                            <m:t>−1</m:t>
                          </m:r>
                        </m:sub>
                      </m:sSub>
                      <m:r>
                        <a:rPr lang="es-CR" sz="2000" i="1">
                          <a:latin typeface="Cambria Math" panose="02040503050406030204" pitchFamily="18" charset="0"/>
                        </a:rPr>
                        <m:t>−</m:t>
                      </m:r>
                      <m:d>
                        <m:dPr>
                          <m:ctrlPr>
                            <a:rPr lang="es-CR" sz="2000" i="1">
                              <a:latin typeface="Cambria Math"/>
                            </a:rPr>
                          </m:ctrlPr>
                        </m:dPr>
                        <m:e>
                          <m:sSub>
                            <m:sSubPr>
                              <m:ctrlPr>
                                <a:rPr lang="es-CR" sz="2000" i="1">
                                  <a:latin typeface="Cambria Math"/>
                                </a:rPr>
                              </m:ctrlPr>
                            </m:sSubPr>
                            <m:e>
                              <m:acc>
                                <m:accPr>
                                  <m:chr m:val="̂"/>
                                  <m:ctrlPr>
                                    <a:rPr lang="es-CR" sz="2000" i="1">
                                      <a:latin typeface="Cambria Math"/>
                                    </a:rPr>
                                  </m:ctrlPr>
                                </m:accPr>
                                <m:e>
                                  <m:r>
                                    <a:rPr lang="es-CR" sz="2000" i="1">
                                      <a:latin typeface="Cambria Math" panose="02040503050406030204" pitchFamily="18" charset="0"/>
                                      <a:ea typeface="Cambria Math" panose="02040503050406030204" pitchFamily="18" charset="0"/>
                                    </a:rPr>
                                    <m:t>𝜙</m:t>
                                  </m:r>
                                </m:e>
                              </m:acc>
                            </m:e>
                            <m:sub>
                              <m:r>
                                <a:rPr lang="es-CR" sz="2000" i="1">
                                  <a:latin typeface="Cambria Math" panose="02040503050406030204" pitchFamily="18" charset="0"/>
                                </a:rPr>
                                <m:t>1</m:t>
                              </m:r>
                            </m:sub>
                          </m:sSub>
                          <m:r>
                            <a:rPr lang="es-CR" sz="2000" i="1">
                              <a:latin typeface="Cambria Math" panose="02040503050406030204" pitchFamily="18" charset="0"/>
                            </a:rPr>
                            <m:t>−</m:t>
                          </m:r>
                          <m:sSub>
                            <m:sSubPr>
                              <m:ctrlPr>
                                <a:rPr lang="es-CR" sz="2000" i="1">
                                  <a:latin typeface="Cambria Math"/>
                                </a:rPr>
                              </m:ctrlPr>
                            </m:sSubPr>
                            <m:e>
                              <m:acc>
                                <m:accPr>
                                  <m:chr m:val="̂"/>
                                  <m:ctrlPr>
                                    <a:rPr lang="es-CR" sz="2000" i="1">
                                      <a:latin typeface="Cambria Math"/>
                                    </a:rPr>
                                  </m:ctrlPr>
                                </m:accPr>
                                <m:e>
                                  <m:r>
                                    <a:rPr lang="es-CR" sz="2000" i="1">
                                      <a:latin typeface="Cambria Math" panose="02040503050406030204" pitchFamily="18" charset="0"/>
                                      <a:ea typeface="Cambria Math" panose="02040503050406030204" pitchFamily="18" charset="0"/>
                                    </a:rPr>
                                    <m:t>𝜙</m:t>
                                  </m:r>
                                </m:e>
                              </m:acc>
                            </m:e>
                            <m:sub>
                              <m:r>
                                <a:rPr lang="es-CR" sz="2000" i="1">
                                  <a:latin typeface="Cambria Math" panose="02040503050406030204" pitchFamily="18" charset="0"/>
                                  <a:ea typeface="Cambria Math" panose="02040503050406030204" pitchFamily="18" charset="0"/>
                                </a:rPr>
                                <m:t>2</m:t>
                              </m:r>
                            </m:sub>
                          </m:sSub>
                        </m:e>
                      </m:d>
                      <m:sSub>
                        <m:sSubPr>
                          <m:ctrlPr>
                            <a:rPr lang="es-CR" sz="2000" i="1">
                              <a:latin typeface="Cambria Math"/>
                            </a:rPr>
                          </m:ctrlPr>
                        </m:sSubPr>
                        <m:e>
                          <m:r>
                            <a:rPr lang="es-CR" sz="2000" i="1">
                              <a:latin typeface="Cambria Math" panose="02040503050406030204" pitchFamily="18" charset="0"/>
                            </a:rPr>
                            <m:t>𝑦</m:t>
                          </m:r>
                        </m:e>
                        <m:sub>
                          <m:r>
                            <a:rPr lang="es-CR" sz="2000" i="1">
                              <a:latin typeface="Cambria Math" panose="02040503050406030204" pitchFamily="18" charset="0"/>
                            </a:rPr>
                            <m:t>𝑡</m:t>
                          </m:r>
                          <m:r>
                            <a:rPr lang="es-CR" sz="2000" i="1">
                              <a:latin typeface="Cambria Math" panose="02040503050406030204" pitchFamily="18" charset="0"/>
                            </a:rPr>
                            <m:t>−2</m:t>
                          </m:r>
                        </m:sub>
                      </m:sSub>
                      <m:r>
                        <a:rPr lang="es-CR" sz="2000" i="1">
                          <a:latin typeface="Cambria Math" panose="02040503050406030204" pitchFamily="18" charset="0"/>
                        </a:rPr>
                        <m:t>−</m:t>
                      </m:r>
                      <m:d>
                        <m:dPr>
                          <m:ctrlPr>
                            <a:rPr lang="es-CR" sz="2000" i="1">
                              <a:latin typeface="Cambria Math"/>
                            </a:rPr>
                          </m:ctrlPr>
                        </m:dPr>
                        <m:e>
                          <m:sSub>
                            <m:sSubPr>
                              <m:ctrlPr>
                                <a:rPr lang="es-CR" sz="2000" i="1">
                                  <a:latin typeface="Cambria Math"/>
                                </a:rPr>
                              </m:ctrlPr>
                            </m:sSubPr>
                            <m:e>
                              <m:acc>
                                <m:accPr>
                                  <m:chr m:val="̂"/>
                                  <m:ctrlPr>
                                    <a:rPr lang="es-CR" sz="2000" i="1">
                                      <a:latin typeface="Cambria Math"/>
                                    </a:rPr>
                                  </m:ctrlPr>
                                </m:accPr>
                                <m:e>
                                  <m:r>
                                    <a:rPr lang="es-CR" sz="2000" i="1">
                                      <a:latin typeface="Cambria Math" panose="02040503050406030204" pitchFamily="18" charset="0"/>
                                      <a:ea typeface="Cambria Math" panose="02040503050406030204" pitchFamily="18" charset="0"/>
                                    </a:rPr>
                                    <m:t>𝜙</m:t>
                                  </m:r>
                                </m:e>
                              </m:acc>
                            </m:e>
                            <m:sub>
                              <m:r>
                                <a:rPr lang="es-CR" sz="2000" i="1">
                                  <a:latin typeface="Cambria Math" panose="02040503050406030204" pitchFamily="18" charset="0"/>
                                  <a:ea typeface="Cambria Math" panose="02040503050406030204" pitchFamily="18" charset="0"/>
                                </a:rPr>
                                <m:t>2</m:t>
                              </m:r>
                            </m:sub>
                          </m:sSub>
                          <m:r>
                            <a:rPr lang="es-CR" sz="2000" i="1">
                              <a:latin typeface="Cambria Math" panose="02040503050406030204" pitchFamily="18" charset="0"/>
                            </a:rPr>
                            <m:t>−</m:t>
                          </m:r>
                          <m:sSub>
                            <m:sSubPr>
                              <m:ctrlPr>
                                <a:rPr lang="es-CR" sz="2000" i="1">
                                  <a:latin typeface="Cambria Math"/>
                                </a:rPr>
                              </m:ctrlPr>
                            </m:sSubPr>
                            <m:e>
                              <m:acc>
                                <m:accPr>
                                  <m:chr m:val="̂"/>
                                  <m:ctrlPr>
                                    <a:rPr lang="es-CR" sz="2000" i="1">
                                      <a:latin typeface="Cambria Math"/>
                                    </a:rPr>
                                  </m:ctrlPr>
                                </m:accPr>
                                <m:e>
                                  <m:r>
                                    <a:rPr lang="es-CR" sz="2000" i="1">
                                      <a:latin typeface="Cambria Math" panose="02040503050406030204" pitchFamily="18" charset="0"/>
                                      <a:ea typeface="Cambria Math" panose="02040503050406030204" pitchFamily="18" charset="0"/>
                                    </a:rPr>
                                    <m:t>𝜙</m:t>
                                  </m:r>
                                </m:e>
                              </m:acc>
                            </m:e>
                            <m:sub>
                              <m:r>
                                <a:rPr lang="es-CR" sz="2000" i="1">
                                  <a:latin typeface="Cambria Math" panose="02040503050406030204" pitchFamily="18" charset="0"/>
                                  <a:ea typeface="Cambria Math" panose="02040503050406030204" pitchFamily="18" charset="0"/>
                                </a:rPr>
                                <m:t>3</m:t>
                              </m:r>
                            </m:sub>
                          </m:sSub>
                        </m:e>
                      </m:d>
                      <m:sSub>
                        <m:sSubPr>
                          <m:ctrlPr>
                            <a:rPr lang="es-CR" sz="2000" i="1">
                              <a:latin typeface="Cambria Math"/>
                            </a:rPr>
                          </m:ctrlPr>
                        </m:sSubPr>
                        <m:e>
                          <m:r>
                            <a:rPr lang="es-CR" sz="2000" i="1">
                              <a:latin typeface="Cambria Math" panose="02040503050406030204" pitchFamily="18" charset="0"/>
                            </a:rPr>
                            <m:t>𝑦</m:t>
                          </m:r>
                        </m:e>
                        <m:sub>
                          <m:r>
                            <a:rPr lang="es-CR" sz="2000" i="1">
                              <a:latin typeface="Cambria Math" panose="02040503050406030204" pitchFamily="18" charset="0"/>
                            </a:rPr>
                            <m:t>𝑡</m:t>
                          </m:r>
                          <m:r>
                            <a:rPr lang="es-CR" sz="2000" i="1">
                              <a:latin typeface="Cambria Math" panose="02040503050406030204" pitchFamily="18" charset="0"/>
                            </a:rPr>
                            <m:t>−3</m:t>
                          </m:r>
                        </m:sub>
                      </m:sSub>
                      <m:r>
                        <a:rPr lang="es-CR" sz="2000" i="1">
                          <a:latin typeface="Cambria Math" panose="02040503050406030204" pitchFamily="18" charset="0"/>
                        </a:rPr>
                        <m:t>−</m:t>
                      </m:r>
                      <m:sSub>
                        <m:sSubPr>
                          <m:ctrlPr>
                            <a:rPr lang="es-CR" sz="2000" i="1">
                              <a:latin typeface="Cambria Math"/>
                            </a:rPr>
                          </m:ctrlPr>
                        </m:sSubPr>
                        <m:e>
                          <m:acc>
                            <m:accPr>
                              <m:chr m:val="̂"/>
                              <m:ctrlPr>
                                <a:rPr lang="es-CR" sz="2000" i="1">
                                  <a:latin typeface="Cambria Math"/>
                                </a:rPr>
                              </m:ctrlPr>
                            </m:accPr>
                            <m:e>
                              <m:r>
                                <a:rPr lang="es-CR" sz="2000" i="1">
                                  <a:latin typeface="Cambria Math" panose="02040503050406030204" pitchFamily="18" charset="0"/>
                                  <a:ea typeface="Cambria Math" panose="02040503050406030204" pitchFamily="18" charset="0"/>
                                </a:rPr>
                                <m:t>𝜙</m:t>
                              </m:r>
                            </m:e>
                          </m:acc>
                        </m:e>
                        <m:sub>
                          <m:r>
                            <a:rPr lang="es-CR" sz="2000" i="1">
                              <a:latin typeface="Cambria Math" panose="02040503050406030204" pitchFamily="18" charset="0"/>
                              <a:ea typeface="Cambria Math" panose="02040503050406030204" pitchFamily="18" charset="0"/>
                            </a:rPr>
                            <m:t>3</m:t>
                          </m:r>
                        </m:sub>
                      </m:sSub>
                      <m:sSub>
                        <m:sSubPr>
                          <m:ctrlPr>
                            <a:rPr lang="es-CR" sz="2000" i="1">
                              <a:latin typeface="Cambria Math"/>
                            </a:rPr>
                          </m:ctrlPr>
                        </m:sSubPr>
                        <m:e>
                          <m:r>
                            <a:rPr lang="es-CR" sz="2000" i="1">
                              <a:latin typeface="Cambria Math" panose="02040503050406030204" pitchFamily="18" charset="0"/>
                            </a:rPr>
                            <m:t>𝑦</m:t>
                          </m:r>
                        </m:e>
                        <m:sub>
                          <m:r>
                            <a:rPr lang="es-CR" sz="2000" i="1">
                              <a:latin typeface="Cambria Math" panose="02040503050406030204" pitchFamily="18" charset="0"/>
                            </a:rPr>
                            <m:t>𝑡</m:t>
                          </m:r>
                          <m:r>
                            <a:rPr lang="es-CR" sz="2000" i="1">
                              <a:latin typeface="Cambria Math" panose="02040503050406030204" pitchFamily="18" charset="0"/>
                            </a:rPr>
                            <m:t>−4</m:t>
                          </m:r>
                        </m:sub>
                      </m:sSub>
                      <m:r>
                        <a:rPr lang="es-CR" sz="2000" i="1">
                          <a:latin typeface="Cambria Math" panose="02040503050406030204" pitchFamily="18" charset="0"/>
                        </a:rPr>
                        <m:t>+</m:t>
                      </m:r>
                      <m:sSub>
                        <m:sSubPr>
                          <m:ctrlPr>
                            <a:rPr lang="es-CR" sz="2000" i="1">
                              <a:latin typeface="Cambria Math"/>
                            </a:rPr>
                          </m:ctrlPr>
                        </m:sSubPr>
                        <m:e>
                          <m:r>
                            <a:rPr lang="es-CR" sz="2000" i="1">
                              <a:latin typeface="Cambria Math" panose="02040503050406030204" pitchFamily="18" charset="0"/>
                            </a:rPr>
                            <m:t>𝑢</m:t>
                          </m:r>
                        </m:e>
                        <m:sub>
                          <m:r>
                            <a:rPr lang="es-CR" sz="2000" b="0" i="1" smtClean="0">
                              <a:latin typeface="Cambria Math" panose="02040503050406030204" pitchFamily="18" charset="0"/>
                            </a:rPr>
                            <m:t>𝑡</m:t>
                          </m:r>
                        </m:sub>
                      </m:sSub>
                      <m:r>
                        <a:rPr lang="es-CR" sz="2000" i="1">
                          <a:latin typeface="Cambria Math" panose="02040503050406030204" pitchFamily="18" charset="0"/>
                        </a:rPr>
                        <m:t>+</m:t>
                      </m:r>
                      <m:sSub>
                        <m:sSubPr>
                          <m:ctrlPr>
                            <a:rPr lang="es-CR" sz="2000" i="1">
                              <a:latin typeface="Cambria Math"/>
                            </a:rPr>
                          </m:ctrlPr>
                        </m:sSubPr>
                        <m:e>
                          <m:acc>
                            <m:accPr>
                              <m:chr m:val="̂"/>
                              <m:ctrlPr>
                                <a:rPr lang="es-CR" sz="2000" i="1">
                                  <a:latin typeface="Cambria Math"/>
                                </a:rPr>
                              </m:ctrlPr>
                            </m:accPr>
                            <m:e>
                              <m:r>
                                <a:rPr lang="es-CR" sz="2000" i="1">
                                  <a:latin typeface="Cambria Math" panose="02040503050406030204" pitchFamily="18" charset="0"/>
                                  <a:ea typeface="Cambria Math" panose="02040503050406030204" pitchFamily="18" charset="0"/>
                                </a:rPr>
                                <m:t>𝜃</m:t>
                              </m:r>
                            </m:e>
                          </m:acc>
                        </m:e>
                        <m:sub>
                          <m:r>
                            <a:rPr lang="es-CR" sz="2000" b="0" i="1" smtClean="0">
                              <a:latin typeface="Cambria Math" panose="02040503050406030204" pitchFamily="18" charset="0"/>
                              <a:ea typeface="Cambria Math" panose="02040503050406030204" pitchFamily="18" charset="0"/>
                            </a:rPr>
                            <m:t>1</m:t>
                          </m:r>
                        </m:sub>
                      </m:sSub>
                      <m:sSub>
                        <m:sSubPr>
                          <m:ctrlPr>
                            <a:rPr lang="es-CR" sz="2000" i="1">
                              <a:latin typeface="Cambria Math"/>
                            </a:rPr>
                          </m:ctrlPr>
                        </m:sSubPr>
                        <m:e>
                          <m:r>
                            <a:rPr lang="es-CR" sz="2000" i="1">
                              <a:latin typeface="Cambria Math" panose="02040503050406030204" pitchFamily="18" charset="0"/>
                            </a:rPr>
                            <m:t>𝑢</m:t>
                          </m:r>
                        </m:e>
                        <m:sub>
                          <m:r>
                            <a:rPr lang="es-CR" sz="2000" i="1">
                              <a:latin typeface="Cambria Math" panose="02040503050406030204" pitchFamily="18" charset="0"/>
                            </a:rPr>
                            <m:t>𝑡</m:t>
                          </m:r>
                          <m:r>
                            <a:rPr lang="es-CR" sz="2000" b="0" i="1" smtClean="0">
                              <a:latin typeface="Cambria Math" panose="02040503050406030204" pitchFamily="18" charset="0"/>
                            </a:rPr>
                            <m:t>−1</m:t>
                          </m:r>
                        </m:sub>
                      </m:sSub>
                    </m:oMath>
                  </m:oMathPara>
                </a14:m>
                <a:endParaRPr lang="es-CR" sz="2000" dirty="0"/>
              </a:p>
              <a:p>
                <a:pPr marL="0" indent="0">
                  <a:buNone/>
                </a:pPr>
                <a:endParaRPr lang="es-CR" sz="2000" dirty="0"/>
              </a:p>
              <a:p>
                <a:pPr marL="0" indent="0">
                  <a:buNone/>
                </a:pPr>
                <a14:m>
                  <m:oMathPara xmlns:m="http://schemas.openxmlformats.org/officeDocument/2006/math">
                    <m:oMathParaPr>
                      <m:jc m:val="left"/>
                    </m:oMathParaPr>
                    <m:oMath xmlns:m="http://schemas.openxmlformats.org/officeDocument/2006/math">
                      <m:sSub>
                        <m:sSubPr>
                          <m:ctrlPr>
                            <a:rPr lang="es-CR" sz="2000" i="1">
                              <a:latin typeface="Cambria Math"/>
                            </a:rPr>
                          </m:ctrlPr>
                        </m:sSubPr>
                        <m:e>
                          <m:acc>
                            <m:accPr>
                              <m:chr m:val="̂"/>
                              <m:ctrlPr>
                                <a:rPr lang="es-CR" sz="2000" i="1" smtClean="0">
                                  <a:latin typeface="Cambria Math"/>
                                </a:rPr>
                              </m:ctrlPr>
                            </m:accPr>
                            <m:e>
                              <m:r>
                                <a:rPr lang="es-CR" sz="2000" i="1">
                                  <a:latin typeface="Cambria Math" panose="02040503050406030204" pitchFamily="18" charset="0"/>
                                </a:rPr>
                                <m:t>𝑦</m:t>
                              </m:r>
                            </m:e>
                          </m:acc>
                        </m:e>
                        <m:sub>
                          <m:r>
                            <a:rPr lang="es-CR" sz="2000" i="1">
                              <a:latin typeface="Cambria Math" panose="02040503050406030204" pitchFamily="18" charset="0"/>
                            </a:rPr>
                            <m:t>𝑇</m:t>
                          </m:r>
                          <m:r>
                            <a:rPr lang="es-CR" sz="2000" i="1">
                              <a:latin typeface="Cambria Math" panose="02040503050406030204" pitchFamily="18" charset="0"/>
                            </a:rPr>
                            <m:t>+1|</m:t>
                          </m:r>
                          <m:r>
                            <a:rPr lang="es-CR" sz="2000" b="0" i="1" smtClean="0">
                              <a:latin typeface="Cambria Math" panose="02040503050406030204" pitchFamily="18" charset="0"/>
                            </a:rPr>
                            <m:t>𝑇</m:t>
                          </m:r>
                        </m:sub>
                      </m:sSub>
                      <m:r>
                        <a:rPr lang="es-CR" sz="2000" b="0" i="1" smtClean="0">
                          <a:latin typeface="Cambria Math" panose="02040503050406030204" pitchFamily="18" charset="0"/>
                        </a:rPr>
                        <m:t>=</m:t>
                      </m:r>
                      <m:d>
                        <m:dPr>
                          <m:ctrlPr>
                            <a:rPr lang="es-CR" sz="2000" b="0" i="1" smtClean="0">
                              <a:latin typeface="Cambria Math"/>
                            </a:rPr>
                          </m:ctrlPr>
                        </m:dPr>
                        <m:e>
                          <m:r>
                            <a:rPr lang="es-CR" sz="2000" b="0" i="1" smtClean="0">
                              <a:latin typeface="Cambria Math" panose="02040503050406030204" pitchFamily="18" charset="0"/>
                            </a:rPr>
                            <m:t>1+</m:t>
                          </m:r>
                          <m:sSub>
                            <m:sSubPr>
                              <m:ctrlPr>
                                <a:rPr lang="es-CR" sz="2000" b="0" i="1" smtClean="0">
                                  <a:latin typeface="Cambria Math"/>
                                </a:rPr>
                              </m:ctrlPr>
                            </m:sSubPr>
                            <m:e>
                              <m:acc>
                                <m:accPr>
                                  <m:chr m:val="̂"/>
                                  <m:ctrlPr>
                                    <a:rPr lang="es-CR" sz="2000" b="0" i="1" smtClean="0">
                                      <a:latin typeface="Cambria Math"/>
                                    </a:rPr>
                                  </m:ctrlPr>
                                </m:accPr>
                                <m:e>
                                  <m:r>
                                    <a:rPr lang="es-CR" sz="2000" i="1">
                                      <a:latin typeface="Cambria Math" panose="02040503050406030204" pitchFamily="18" charset="0"/>
                                      <a:ea typeface="Cambria Math" panose="02040503050406030204" pitchFamily="18" charset="0"/>
                                    </a:rPr>
                                    <m:t>𝜙</m:t>
                                  </m:r>
                                </m:e>
                              </m:acc>
                            </m:e>
                            <m:sub>
                              <m:r>
                                <a:rPr lang="es-CR" sz="2000" b="0" i="1" smtClean="0">
                                  <a:latin typeface="Cambria Math" panose="02040503050406030204" pitchFamily="18" charset="0"/>
                                </a:rPr>
                                <m:t>1</m:t>
                              </m:r>
                            </m:sub>
                          </m:sSub>
                        </m:e>
                      </m:d>
                      <m:sSub>
                        <m:sSubPr>
                          <m:ctrlPr>
                            <a:rPr lang="es-CR" sz="2000" b="0" i="1" smtClean="0">
                              <a:latin typeface="Cambria Math"/>
                            </a:rPr>
                          </m:ctrlPr>
                        </m:sSubPr>
                        <m:e>
                          <m:r>
                            <a:rPr lang="es-CR" sz="2000" b="0" i="1" smtClean="0">
                              <a:latin typeface="Cambria Math" panose="02040503050406030204" pitchFamily="18" charset="0"/>
                            </a:rPr>
                            <m:t>𝑦</m:t>
                          </m:r>
                        </m:e>
                        <m:sub>
                          <m:r>
                            <a:rPr lang="es-CR" sz="2000" b="0" i="1" smtClean="0">
                              <a:latin typeface="Cambria Math" panose="02040503050406030204" pitchFamily="18" charset="0"/>
                            </a:rPr>
                            <m:t>𝑇</m:t>
                          </m:r>
                        </m:sub>
                      </m:sSub>
                      <m:r>
                        <a:rPr lang="es-CR" sz="2000" b="0" i="1" smtClean="0">
                          <a:latin typeface="Cambria Math" panose="02040503050406030204" pitchFamily="18" charset="0"/>
                        </a:rPr>
                        <m:t>−</m:t>
                      </m:r>
                      <m:d>
                        <m:dPr>
                          <m:ctrlPr>
                            <a:rPr lang="es-CR" sz="2000" i="1">
                              <a:latin typeface="Cambria Math"/>
                            </a:rPr>
                          </m:ctrlPr>
                        </m:dPr>
                        <m:e>
                          <m:sSub>
                            <m:sSubPr>
                              <m:ctrlPr>
                                <a:rPr lang="es-CR" sz="2000" i="1">
                                  <a:latin typeface="Cambria Math"/>
                                </a:rPr>
                              </m:ctrlPr>
                            </m:sSubPr>
                            <m:e>
                              <m:acc>
                                <m:accPr>
                                  <m:chr m:val="̂"/>
                                  <m:ctrlPr>
                                    <a:rPr lang="es-CR" sz="2000" i="1">
                                      <a:latin typeface="Cambria Math"/>
                                    </a:rPr>
                                  </m:ctrlPr>
                                </m:accPr>
                                <m:e>
                                  <m:r>
                                    <a:rPr lang="es-CR" sz="2000" i="1">
                                      <a:latin typeface="Cambria Math" panose="02040503050406030204" pitchFamily="18" charset="0"/>
                                      <a:ea typeface="Cambria Math" panose="02040503050406030204" pitchFamily="18" charset="0"/>
                                    </a:rPr>
                                    <m:t>𝜙</m:t>
                                  </m:r>
                                </m:e>
                              </m:acc>
                            </m:e>
                            <m:sub>
                              <m:r>
                                <a:rPr lang="es-CR" sz="2000" i="1">
                                  <a:latin typeface="Cambria Math" panose="02040503050406030204" pitchFamily="18" charset="0"/>
                                </a:rPr>
                                <m:t>1</m:t>
                              </m:r>
                            </m:sub>
                          </m:sSub>
                          <m:r>
                            <a:rPr lang="es-CR" sz="2000" b="0" i="1" smtClean="0">
                              <a:latin typeface="Cambria Math" panose="02040503050406030204" pitchFamily="18" charset="0"/>
                            </a:rPr>
                            <m:t>−</m:t>
                          </m:r>
                          <m:sSub>
                            <m:sSubPr>
                              <m:ctrlPr>
                                <a:rPr lang="es-CR" sz="2000" i="1">
                                  <a:latin typeface="Cambria Math"/>
                                </a:rPr>
                              </m:ctrlPr>
                            </m:sSubPr>
                            <m:e>
                              <m:acc>
                                <m:accPr>
                                  <m:chr m:val="̂"/>
                                  <m:ctrlPr>
                                    <a:rPr lang="es-CR" sz="2000" i="1">
                                      <a:latin typeface="Cambria Math"/>
                                    </a:rPr>
                                  </m:ctrlPr>
                                </m:accPr>
                                <m:e>
                                  <m:r>
                                    <a:rPr lang="es-CR" sz="2000" i="1">
                                      <a:latin typeface="Cambria Math" panose="02040503050406030204" pitchFamily="18" charset="0"/>
                                      <a:ea typeface="Cambria Math" panose="02040503050406030204" pitchFamily="18" charset="0"/>
                                    </a:rPr>
                                    <m:t>𝜙</m:t>
                                  </m:r>
                                </m:e>
                              </m:acc>
                            </m:e>
                            <m:sub>
                              <m:r>
                                <a:rPr lang="es-CR" sz="2000" b="0" i="1" smtClean="0">
                                  <a:latin typeface="Cambria Math" panose="02040503050406030204" pitchFamily="18" charset="0"/>
                                  <a:ea typeface="Cambria Math" panose="02040503050406030204" pitchFamily="18" charset="0"/>
                                </a:rPr>
                                <m:t>2</m:t>
                              </m:r>
                            </m:sub>
                          </m:sSub>
                        </m:e>
                      </m:d>
                      <m:sSub>
                        <m:sSubPr>
                          <m:ctrlPr>
                            <a:rPr lang="es-CR" sz="2000" i="1">
                              <a:latin typeface="Cambria Math"/>
                            </a:rPr>
                          </m:ctrlPr>
                        </m:sSubPr>
                        <m:e>
                          <m:r>
                            <a:rPr lang="es-CR" sz="2000" i="1">
                              <a:latin typeface="Cambria Math" panose="02040503050406030204" pitchFamily="18" charset="0"/>
                            </a:rPr>
                            <m:t>𝑦</m:t>
                          </m:r>
                        </m:e>
                        <m:sub>
                          <m:r>
                            <a:rPr lang="es-CR" sz="2000" i="1">
                              <a:latin typeface="Cambria Math" panose="02040503050406030204" pitchFamily="18" charset="0"/>
                            </a:rPr>
                            <m:t>𝑇</m:t>
                          </m:r>
                          <m:r>
                            <a:rPr lang="es-CR" sz="2000" b="0" i="1" smtClean="0">
                              <a:latin typeface="Cambria Math" panose="02040503050406030204" pitchFamily="18" charset="0"/>
                            </a:rPr>
                            <m:t>−1</m:t>
                          </m:r>
                        </m:sub>
                      </m:sSub>
                      <m:r>
                        <a:rPr lang="es-CR" sz="2000" i="1">
                          <a:latin typeface="Cambria Math" panose="02040503050406030204" pitchFamily="18" charset="0"/>
                        </a:rPr>
                        <m:t>−</m:t>
                      </m:r>
                      <m:d>
                        <m:dPr>
                          <m:ctrlPr>
                            <a:rPr lang="es-CR" sz="2000" i="1">
                              <a:latin typeface="Cambria Math"/>
                            </a:rPr>
                          </m:ctrlPr>
                        </m:dPr>
                        <m:e>
                          <m:sSub>
                            <m:sSubPr>
                              <m:ctrlPr>
                                <a:rPr lang="es-CR" sz="2000" i="1">
                                  <a:latin typeface="Cambria Math"/>
                                </a:rPr>
                              </m:ctrlPr>
                            </m:sSubPr>
                            <m:e>
                              <m:acc>
                                <m:accPr>
                                  <m:chr m:val="̂"/>
                                  <m:ctrlPr>
                                    <a:rPr lang="es-CR" sz="2000" i="1">
                                      <a:latin typeface="Cambria Math"/>
                                    </a:rPr>
                                  </m:ctrlPr>
                                </m:accPr>
                                <m:e>
                                  <m:r>
                                    <a:rPr lang="es-CR" sz="2000" i="1">
                                      <a:latin typeface="Cambria Math" panose="02040503050406030204" pitchFamily="18" charset="0"/>
                                      <a:ea typeface="Cambria Math" panose="02040503050406030204" pitchFamily="18" charset="0"/>
                                    </a:rPr>
                                    <m:t>𝜙</m:t>
                                  </m:r>
                                </m:e>
                              </m:acc>
                            </m:e>
                            <m:sub>
                              <m:r>
                                <a:rPr lang="es-CR" sz="2000" b="0" i="1" smtClean="0">
                                  <a:latin typeface="Cambria Math" panose="02040503050406030204" pitchFamily="18" charset="0"/>
                                  <a:ea typeface="Cambria Math" panose="02040503050406030204" pitchFamily="18" charset="0"/>
                                </a:rPr>
                                <m:t>2</m:t>
                              </m:r>
                            </m:sub>
                          </m:sSub>
                          <m:r>
                            <a:rPr lang="es-CR" sz="2000" i="1">
                              <a:latin typeface="Cambria Math" panose="02040503050406030204" pitchFamily="18" charset="0"/>
                            </a:rPr>
                            <m:t>−</m:t>
                          </m:r>
                          <m:sSub>
                            <m:sSubPr>
                              <m:ctrlPr>
                                <a:rPr lang="es-CR" sz="2000" i="1">
                                  <a:latin typeface="Cambria Math"/>
                                </a:rPr>
                              </m:ctrlPr>
                            </m:sSubPr>
                            <m:e>
                              <m:acc>
                                <m:accPr>
                                  <m:chr m:val="̂"/>
                                  <m:ctrlPr>
                                    <a:rPr lang="es-CR" sz="2000" i="1">
                                      <a:latin typeface="Cambria Math"/>
                                    </a:rPr>
                                  </m:ctrlPr>
                                </m:accPr>
                                <m:e>
                                  <m:r>
                                    <a:rPr lang="es-CR" sz="2000" i="1">
                                      <a:latin typeface="Cambria Math" panose="02040503050406030204" pitchFamily="18" charset="0"/>
                                      <a:ea typeface="Cambria Math" panose="02040503050406030204" pitchFamily="18" charset="0"/>
                                    </a:rPr>
                                    <m:t>𝜙</m:t>
                                  </m:r>
                                </m:e>
                              </m:acc>
                            </m:e>
                            <m:sub>
                              <m:r>
                                <a:rPr lang="es-CR" sz="2000" b="0" i="1" smtClean="0">
                                  <a:latin typeface="Cambria Math" panose="02040503050406030204" pitchFamily="18" charset="0"/>
                                  <a:ea typeface="Cambria Math" panose="02040503050406030204" pitchFamily="18" charset="0"/>
                                </a:rPr>
                                <m:t>3</m:t>
                              </m:r>
                            </m:sub>
                          </m:sSub>
                        </m:e>
                      </m:d>
                      <m:sSub>
                        <m:sSubPr>
                          <m:ctrlPr>
                            <a:rPr lang="es-CR" sz="2000" i="1">
                              <a:latin typeface="Cambria Math"/>
                            </a:rPr>
                          </m:ctrlPr>
                        </m:sSubPr>
                        <m:e>
                          <m:r>
                            <a:rPr lang="es-CR" sz="2000" i="1">
                              <a:latin typeface="Cambria Math" panose="02040503050406030204" pitchFamily="18" charset="0"/>
                            </a:rPr>
                            <m:t>𝑦</m:t>
                          </m:r>
                        </m:e>
                        <m:sub>
                          <m:r>
                            <a:rPr lang="es-CR" sz="2000" i="1">
                              <a:latin typeface="Cambria Math" panose="02040503050406030204" pitchFamily="18" charset="0"/>
                            </a:rPr>
                            <m:t>𝑇</m:t>
                          </m:r>
                          <m:r>
                            <a:rPr lang="es-CR" sz="2000" i="1">
                              <a:latin typeface="Cambria Math" panose="02040503050406030204" pitchFamily="18" charset="0"/>
                            </a:rPr>
                            <m:t>−2</m:t>
                          </m:r>
                        </m:sub>
                      </m:sSub>
                      <m:r>
                        <a:rPr lang="es-CR" sz="2000" b="0" i="1" smtClean="0">
                          <a:latin typeface="Cambria Math" panose="02040503050406030204" pitchFamily="18" charset="0"/>
                        </a:rPr>
                        <m:t>−</m:t>
                      </m:r>
                      <m:sSub>
                        <m:sSubPr>
                          <m:ctrlPr>
                            <a:rPr lang="es-CR" sz="2000" i="1">
                              <a:latin typeface="Cambria Math"/>
                            </a:rPr>
                          </m:ctrlPr>
                        </m:sSubPr>
                        <m:e>
                          <m:acc>
                            <m:accPr>
                              <m:chr m:val="̂"/>
                              <m:ctrlPr>
                                <a:rPr lang="es-CR" sz="2000" i="1">
                                  <a:latin typeface="Cambria Math"/>
                                </a:rPr>
                              </m:ctrlPr>
                            </m:accPr>
                            <m:e>
                              <m:r>
                                <a:rPr lang="es-CR" sz="2000" i="1">
                                  <a:latin typeface="Cambria Math" panose="02040503050406030204" pitchFamily="18" charset="0"/>
                                  <a:ea typeface="Cambria Math" panose="02040503050406030204" pitchFamily="18" charset="0"/>
                                </a:rPr>
                                <m:t>𝜙</m:t>
                              </m:r>
                            </m:e>
                          </m:acc>
                        </m:e>
                        <m:sub>
                          <m:r>
                            <a:rPr lang="es-CR" sz="2000" b="0" i="1" smtClean="0">
                              <a:latin typeface="Cambria Math" panose="02040503050406030204" pitchFamily="18" charset="0"/>
                              <a:ea typeface="Cambria Math" panose="02040503050406030204" pitchFamily="18" charset="0"/>
                            </a:rPr>
                            <m:t>3</m:t>
                          </m:r>
                        </m:sub>
                      </m:sSub>
                      <m:sSub>
                        <m:sSubPr>
                          <m:ctrlPr>
                            <a:rPr lang="es-CR" sz="2000" i="1">
                              <a:latin typeface="Cambria Math"/>
                            </a:rPr>
                          </m:ctrlPr>
                        </m:sSubPr>
                        <m:e>
                          <m:r>
                            <a:rPr lang="es-CR" sz="2000" i="1">
                              <a:latin typeface="Cambria Math" panose="02040503050406030204" pitchFamily="18" charset="0"/>
                            </a:rPr>
                            <m:t>𝑦</m:t>
                          </m:r>
                        </m:e>
                        <m:sub>
                          <m:r>
                            <a:rPr lang="es-CR" sz="2000" i="1">
                              <a:latin typeface="Cambria Math" panose="02040503050406030204" pitchFamily="18" charset="0"/>
                            </a:rPr>
                            <m:t>𝑇</m:t>
                          </m:r>
                          <m:r>
                            <a:rPr lang="es-CR" sz="2000" i="1">
                              <a:latin typeface="Cambria Math" panose="02040503050406030204" pitchFamily="18" charset="0"/>
                            </a:rPr>
                            <m:t>−3</m:t>
                          </m:r>
                        </m:sub>
                      </m:sSub>
                      <m:r>
                        <a:rPr lang="es-CR" sz="2000" b="0" i="1" smtClean="0">
                          <a:latin typeface="Cambria Math" panose="02040503050406030204" pitchFamily="18" charset="0"/>
                        </a:rPr>
                        <m:t>+</m:t>
                      </m:r>
                      <m:sSub>
                        <m:sSubPr>
                          <m:ctrlPr>
                            <a:rPr lang="es-CR" sz="2000" b="0" i="1" smtClean="0">
                              <a:latin typeface="Cambria Math"/>
                            </a:rPr>
                          </m:ctrlPr>
                        </m:sSubPr>
                        <m:e>
                          <m:acc>
                            <m:accPr>
                              <m:chr m:val="̂"/>
                              <m:ctrlPr>
                                <a:rPr lang="es-CR" sz="2000" b="0" i="1" smtClean="0">
                                  <a:latin typeface="Cambria Math"/>
                                </a:rPr>
                              </m:ctrlPr>
                            </m:accPr>
                            <m:e>
                              <m:r>
                                <a:rPr lang="es-CR" sz="2000" i="1">
                                  <a:latin typeface="Cambria Math" panose="02040503050406030204" pitchFamily="18" charset="0"/>
                                  <a:ea typeface="Cambria Math" panose="02040503050406030204" pitchFamily="18" charset="0"/>
                                </a:rPr>
                                <m:t>𝜃</m:t>
                              </m:r>
                            </m:e>
                          </m:acc>
                        </m:e>
                        <m:sub>
                          <m:r>
                            <a:rPr lang="es-CR" sz="2000" b="0" i="1" smtClean="0">
                              <a:latin typeface="Cambria Math" panose="02040503050406030204" pitchFamily="18" charset="0"/>
                              <a:ea typeface="Cambria Math" panose="02040503050406030204" pitchFamily="18" charset="0"/>
                            </a:rPr>
                            <m:t>1</m:t>
                          </m:r>
                        </m:sub>
                      </m:sSub>
                      <m:sSub>
                        <m:sSubPr>
                          <m:ctrlPr>
                            <a:rPr lang="es-CR" sz="2000" i="1">
                              <a:latin typeface="Cambria Math"/>
                            </a:rPr>
                          </m:ctrlPr>
                        </m:sSubPr>
                        <m:e>
                          <m:r>
                            <a:rPr lang="es-CR" sz="2000" i="1">
                              <a:latin typeface="Cambria Math" panose="02040503050406030204" pitchFamily="18" charset="0"/>
                            </a:rPr>
                            <m:t>𝑢</m:t>
                          </m:r>
                        </m:e>
                        <m:sub>
                          <m:r>
                            <a:rPr lang="es-CR" sz="2000" i="1">
                              <a:latin typeface="Cambria Math" panose="02040503050406030204" pitchFamily="18" charset="0"/>
                            </a:rPr>
                            <m:t>𝑡</m:t>
                          </m:r>
                        </m:sub>
                      </m:sSub>
                    </m:oMath>
                  </m:oMathPara>
                </a14:m>
                <a:endParaRPr lang="es-CR" sz="2000" b="1" dirty="0"/>
              </a:p>
              <a:p>
                <a:pPr marL="0" indent="0">
                  <a:buNone/>
                </a:pPr>
                <a:endParaRPr lang="es-CR" sz="2000" b="1" dirty="0"/>
              </a:p>
              <a:p>
                <a:pPr marL="0" indent="0">
                  <a:buNone/>
                </a:pPr>
                <a14:m>
                  <m:oMathPara xmlns:m="http://schemas.openxmlformats.org/officeDocument/2006/math">
                    <m:oMathParaPr>
                      <m:jc m:val="left"/>
                    </m:oMathParaPr>
                    <m:oMath xmlns:m="http://schemas.openxmlformats.org/officeDocument/2006/math">
                      <m:sSub>
                        <m:sSubPr>
                          <m:ctrlPr>
                            <a:rPr lang="es-CR" sz="2000" i="1">
                              <a:latin typeface="Cambria Math"/>
                            </a:rPr>
                          </m:ctrlPr>
                        </m:sSubPr>
                        <m:e>
                          <m:acc>
                            <m:accPr>
                              <m:chr m:val="̂"/>
                              <m:ctrlPr>
                                <a:rPr lang="es-CR" sz="2000" i="1">
                                  <a:latin typeface="Cambria Math"/>
                                </a:rPr>
                              </m:ctrlPr>
                            </m:accPr>
                            <m:e>
                              <m:r>
                                <a:rPr lang="es-CR" sz="2000" i="1">
                                  <a:latin typeface="Cambria Math" panose="02040503050406030204" pitchFamily="18" charset="0"/>
                                </a:rPr>
                                <m:t>𝑦</m:t>
                              </m:r>
                            </m:e>
                          </m:acc>
                        </m:e>
                        <m:sub>
                          <m:r>
                            <a:rPr lang="es-CR" sz="2000" i="1">
                              <a:latin typeface="Cambria Math" panose="02040503050406030204" pitchFamily="18" charset="0"/>
                            </a:rPr>
                            <m:t>𝑇</m:t>
                          </m:r>
                          <m:r>
                            <a:rPr lang="es-CR" sz="2000" i="1">
                              <a:latin typeface="Cambria Math" panose="02040503050406030204" pitchFamily="18" charset="0"/>
                            </a:rPr>
                            <m:t>+2|</m:t>
                          </m:r>
                          <m:r>
                            <a:rPr lang="es-CR" sz="2000" b="0" i="1" smtClean="0">
                              <a:latin typeface="Cambria Math" panose="02040503050406030204" pitchFamily="18" charset="0"/>
                            </a:rPr>
                            <m:t>𝑇</m:t>
                          </m:r>
                        </m:sub>
                      </m:sSub>
                      <m:r>
                        <a:rPr lang="es-CR" sz="2000" i="1">
                          <a:latin typeface="Cambria Math" panose="02040503050406030204" pitchFamily="18" charset="0"/>
                        </a:rPr>
                        <m:t>=</m:t>
                      </m:r>
                      <m:d>
                        <m:dPr>
                          <m:ctrlPr>
                            <a:rPr lang="es-CR" sz="2000" i="1">
                              <a:latin typeface="Cambria Math"/>
                            </a:rPr>
                          </m:ctrlPr>
                        </m:dPr>
                        <m:e>
                          <m:r>
                            <a:rPr lang="es-CR" sz="2000" i="1">
                              <a:latin typeface="Cambria Math" panose="02040503050406030204" pitchFamily="18" charset="0"/>
                            </a:rPr>
                            <m:t>1+</m:t>
                          </m:r>
                          <m:sSub>
                            <m:sSubPr>
                              <m:ctrlPr>
                                <a:rPr lang="es-CR" sz="2000" i="1">
                                  <a:latin typeface="Cambria Math"/>
                                </a:rPr>
                              </m:ctrlPr>
                            </m:sSubPr>
                            <m:e>
                              <m:acc>
                                <m:accPr>
                                  <m:chr m:val="̂"/>
                                  <m:ctrlPr>
                                    <a:rPr lang="es-CR" sz="2000" i="1">
                                      <a:latin typeface="Cambria Math"/>
                                    </a:rPr>
                                  </m:ctrlPr>
                                </m:accPr>
                                <m:e>
                                  <m:r>
                                    <a:rPr lang="es-CR" sz="2000" i="1">
                                      <a:latin typeface="Cambria Math" panose="02040503050406030204" pitchFamily="18" charset="0"/>
                                      <a:ea typeface="Cambria Math" panose="02040503050406030204" pitchFamily="18" charset="0"/>
                                    </a:rPr>
                                    <m:t>𝜙</m:t>
                                  </m:r>
                                </m:e>
                              </m:acc>
                            </m:e>
                            <m:sub>
                              <m:r>
                                <a:rPr lang="es-CR" sz="2000" i="1">
                                  <a:latin typeface="Cambria Math" panose="02040503050406030204" pitchFamily="18" charset="0"/>
                                </a:rPr>
                                <m:t>1</m:t>
                              </m:r>
                            </m:sub>
                          </m:sSub>
                        </m:e>
                      </m:d>
                      <m:sSub>
                        <m:sSubPr>
                          <m:ctrlPr>
                            <a:rPr lang="es-CR" sz="2000" i="1">
                              <a:latin typeface="Cambria Math"/>
                            </a:rPr>
                          </m:ctrlPr>
                        </m:sSubPr>
                        <m:e>
                          <m:r>
                            <a:rPr lang="es-CR" sz="2000" i="1">
                              <a:latin typeface="Cambria Math" panose="02040503050406030204" pitchFamily="18" charset="0"/>
                            </a:rPr>
                            <m:t>𝑦</m:t>
                          </m:r>
                        </m:e>
                        <m:sub>
                          <m:r>
                            <a:rPr lang="es-CR" sz="2000" i="1">
                              <a:latin typeface="Cambria Math" panose="02040503050406030204" pitchFamily="18" charset="0"/>
                            </a:rPr>
                            <m:t>𝑇</m:t>
                          </m:r>
                          <m:r>
                            <a:rPr lang="es-CR" sz="2000" b="0" i="1" smtClean="0">
                              <a:latin typeface="Cambria Math" panose="02040503050406030204" pitchFamily="18" charset="0"/>
                            </a:rPr>
                            <m:t>+1|</m:t>
                          </m:r>
                          <m:r>
                            <a:rPr lang="es-CR" sz="2000" b="0" i="1" smtClean="0">
                              <a:latin typeface="Cambria Math" panose="02040503050406030204" pitchFamily="18" charset="0"/>
                            </a:rPr>
                            <m:t>𝑇</m:t>
                          </m:r>
                        </m:sub>
                      </m:sSub>
                      <m:r>
                        <a:rPr lang="es-CR" sz="2000" i="1">
                          <a:latin typeface="Cambria Math" panose="02040503050406030204" pitchFamily="18" charset="0"/>
                        </a:rPr>
                        <m:t>−</m:t>
                      </m:r>
                      <m:d>
                        <m:dPr>
                          <m:ctrlPr>
                            <a:rPr lang="es-CR" sz="2000" i="1">
                              <a:latin typeface="Cambria Math"/>
                            </a:rPr>
                          </m:ctrlPr>
                        </m:dPr>
                        <m:e>
                          <m:sSub>
                            <m:sSubPr>
                              <m:ctrlPr>
                                <a:rPr lang="es-CR" sz="2000" i="1">
                                  <a:latin typeface="Cambria Math"/>
                                </a:rPr>
                              </m:ctrlPr>
                            </m:sSubPr>
                            <m:e>
                              <m:acc>
                                <m:accPr>
                                  <m:chr m:val="̂"/>
                                  <m:ctrlPr>
                                    <a:rPr lang="es-CR" sz="2000" i="1">
                                      <a:latin typeface="Cambria Math"/>
                                    </a:rPr>
                                  </m:ctrlPr>
                                </m:accPr>
                                <m:e>
                                  <m:r>
                                    <a:rPr lang="es-CR" sz="2000" i="1">
                                      <a:latin typeface="Cambria Math" panose="02040503050406030204" pitchFamily="18" charset="0"/>
                                      <a:ea typeface="Cambria Math" panose="02040503050406030204" pitchFamily="18" charset="0"/>
                                    </a:rPr>
                                    <m:t>𝜙</m:t>
                                  </m:r>
                                </m:e>
                              </m:acc>
                            </m:e>
                            <m:sub>
                              <m:r>
                                <a:rPr lang="es-CR" sz="2000" i="1">
                                  <a:latin typeface="Cambria Math" panose="02040503050406030204" pitchFamily="18" charset="0"/>
                                </a:rPr>
                                <m:t>1</m:t>
                              </m:r>
                            </m:sub>
                          </m:sSub>
                          <m:r>
                            <a:rPr lang="es-CR" sz="2000" i="1">
                              <a:latin typeface="Cambria Math" panose="02040503050406030204" pitchFamily="18" charset="0"/>
                            </a:rPr>
                            <m:t>−</m:t>
                          </m:r>
                          <m:sSub>
                            <m:sSubPr>
                              <m:ctrlPr>
                                <a:rPr lang="es-CR" sz="2000" i="1">
                                  <a:latin typeface="Cambria Math"/>
                                </a:rPr>
                              </m:ctrlPr>
                            </m:sSubPr>
                            <m:e>
                              <m:acc>
                                <m:accPr>
                                  <m:chr m:val="̂"/>
                                  <m:ctrlPr>
                                    <a:rPr lang="es-CR" sz="2000" i="1">
                                      <a:latin typeface="Cambria Math"/>
                                    </a:rPr>
                                  </m:ctrlPr>
                                </m:accPr>
                                <m:e>
                                  <m:r>
                                    <a:rPr lang="es-CR" sz="2000" i="1">
                                      <a:latin typeface="Cambria Math" panose="02040503050406030204" pitchFamily="18" charset="0"/>
                                      <a:ea typeface="Cambria Math" panose="02040503050406030204" pitchFamily="18" charset="0"/>
                                    </a:rPr>
                                    <m:t>𝜙</m:t>
                                  </m:r>
                                </m:e>
                              </m:acc>
                            </m:e>
                            <m:sub>
                              <m:r>
                                <a:rPr lang="es-CR" sz="2000" i="1">
                                  <a:latin typeface="Cambria Math" panose="02040503050406030204" pitchFamily="18" charset="0"/>
                                  <a:ea typeface="Cambria Math" panose="02040503050406030204" pitchFamily="18" charset="0"/>
                                </a:rPr>
                                <m:t>2</m:t>
                              </m:r>
                            </m:sub>
                          </m:sSub>
                        </m:e>
                      </m:d>
                      <m:sSub>
                        <m:sSubPr>
                          <m:ctrlPr>
                            <a:rPr lang="es-CR" sz="2000" i="1">
                              <a:latin typeface="Cambria Math"/>
                            </a:rPr>
                          </m:ctrlPr>
                        </m:sSubPr>
                        <m:e>
                          <m:r>
                            <a:rPr lang="es-CR" sz="2000" i="1">
                              <a:latin typeface="Cambria Math" panose="02040503050406030204" pitchFamily="18" charset="0"/>
                            </a:rPr>
                            <m:t>𝑦</m:t>
                          </m:r>
                        </m:e>
                        <m:sub>
                          <m:r>
                            <a:rPr lang="es-CR" sz="2000" i="1">
                              <a:latin typeface="Cambria Math" panose="02040503050406030204" pitchFamily="18" charset="0"/>
                            </a:rPr>
                            <m:t>𝑇</m:t>
                          </m:r>
                        </m:sub>
                      </m:sSub>
                      <m:r>
                        <a:rPr lang="es-CR" sz="2000" i="1">
                          <a:latin typeface="Cambria Math" panose="02040503050406030204" pitchFamily="18" charset="0"/>
                        </a:rPr>
                        <m:t>−</m:t>
                      </m:r>
                      <m:d>
                        <m:dPr>
                          <m:ctrlPr>
                            <a:rPr lang="es-CR" sz="2000" i="1">
                              <a:latin typeface="Cambria Math"/>
                            </a:rPr>
                          </m:ctrlPr>
                        </m:dPr>
                        <m:e>
                          <m:sSub>
                            <m:sSubPr>
                              <m:ctrlPr>
                                <a:rPr lang="es-CR" sz="2000" i="1">
                                  <a:latin typeface="Cambria Math"/>
                                </a:rPr>
                              </m:ctrlPr>
                            </m:sSubPr>
                            <m:e>
                              <m:acc>
                                <m:accPr>
                                  <m:chr m:val="̂"/>
                                  <m:ctrlPr>
                                    <a:rPr lang="es-CR" sz="2000" i="1">
                                      <a:latin typeface="Cambria Math"/>
                                    </a:rPr>
                                  </m:ctrlPr>
                                </m:accPr>
                                <m:e>
                                  <m:r>
                                    <a:rPr lang="es-CR" sz="2000" i="1">
                                      <a:latin typeface="Cambria Math" panose="02040503050406030204" pitchFamily="18" charset="0"/>
                                      <a:ea typeface="Cambria Math" panose="02040503050406030204" pitchFamily="18" charset="0"/>
                                    </a:rPr>
                                    <m:t>𝜙</m:t>
                                  </m:r>
                                </m:e>
                              </m:acc>
                            </m:e>
                            <m:sub>
                              <m:r>
                                <a:rPr lang="es-CR" sz="2000" i="1">
                                  <a:latin typeface="Cambria Math" panose="02040503050406030204" pitchFamily="18" charset="0"/>
                                  <a:ea typeface="Cambria Math" panose="02040503050406030204" pitchFamily="18" charset="0"/>
                                </a:rPr>
                                <m:t>2</m:t>
                              </m:r>
                            </m:sub>
                          </m:sSub>
                          <m:r>
                            <a:rPr lang="es-CR" sz="2000" i="1">
                              <a:latin typeface="Cambria Math" panose="02040503050406030204" pitchFamily="18" charset="0"/>
                            </a:rPr>
                            <m:t>−</m:t>
                          </m:r>
                          <m:sSub>
                            <m:sSubPr>
                              <m:ctrlPr>
                                <a:rPr lang="es-CR" sz="2000" i="1">
                                  <a:latin typeface="Cambria Math"/>
                                </a:rPr>
                              </m:ctrlPr>
                            </m:sSubPr>
                            <m:e>
                              <m:acc>
                                <m:accPr>
                                  <m:chr m:val="̂"/>
                                  <m:ctrlPr>
                                    <a:rPr lang="es-CR" sz="2000" i="1">
                                      <a:latin typeface="Cambria Math"/>
                                    </a:rPr>
                                  </m:ctrlPr>
                                </m:accPr>
                                <m:e>
                                  <m:r>
                                    <a:rPr lang="es-CR" sz="2000" i="1">
                                      <a:latin typeface="Cambria Math" panose="02040503050406030204" pitchFamily="18" charset="0"/>
                                      <a:ea typeface="Cambria Math" panose="02040503050406030204" pitchFamily="18" charset="0"/>
                                    </a:rPr>
                                    <m:t>𝜙</m:t>
                                  </m:r>
                                </m:e>
                              </m:acc>
                            </m:e>
                            <m:sub>
                              <m:r>
                                <a:rPr lang="es-CR" sz="2000" i="1">
                                  <a:latin typeface="Cambria Math" panose="02040503050406030204" pitchFamily="18" charset="0"/>
                                  <a:ea typeface="Cambria Math" panose="02040503050406030204" pitchFamily="18" charset="0"/>
                                </a:rPr>
                                <m:t>3</m:t>
                              </m:r>
                            </m:sub>
                          </m:sSub>
                        </m:e>
                      </m:d>
                      <m:sSub>
                        <m:sSubPr>
                          <m:ctrlPr>
                            <a:rPr lang="es-CR" sz="2000" i="1">
                              <a:latin typeface="Cambria Math"/>
                            </a:rPr>
                          </m:ctrlPr>
                        </m:sSubPr>
                        <m:e>
                          <m:r>
                            <a:rPr lang="es-CR" sz="2000" i="1">
                              <a:latin typeface="Cambria Math" panose="02040503050406030204" pitchFamily="18" charset="0"/>
                            </a:rPr>
                            <m:t>𝑦</m:t>
                          </m:r>
                        </m:e>
                        <m:sub>
                          <m:r>
                            <a:rPr lang="es-CR" sz="2000" i="1">
                              <a:latin typeface="Cambria Math" panose="02040503050406030204" pitchFamily="18" charset="0"/>
                            </a:rPr>
                            <m:t>𝑇</m:t>
                          </m:r>
                          <m:r>
                            <a:rPr lang="es-CR" sz="2000" b="0" i="1" smtClean="0">
                              <a:latin typeface="Cambria Math" panose="02040503050406030204" pitchFamily="18" charset="0"/>
                            </a:rPr>
                            <m:t>−1</m:t>
                          </m:r>
                        </m:sub>
                      </m:sSub>
                      <m:r>
                        <a:rPr lang="es-CR" sz="2000" i="1">
                          <a:latin typeface="Cambria Math" panose="02040503050406030204" pitchFamily="18" charset="0"/>
                        </a:rPr>
                        <m:t>−</m:t>
                      </m:r>
                      <m:sSub>
                        <m:sSubPr>
                          <m:ctrlPr>
                            <a:rPr lang="es-CR" sz="2000" i="1">
                              <a:latin typeface="Cambria Math"/>
                            </a:rPr>
                          </m:ctrlPr>
                        </m:sSubPr>
                        <m:e>
                          <m:acc>
                            <m:accPr>
                              <m:chr m:val="̂"/>
                              <m:ctrlPr>
                                <a:rPr lang="es-CR" sz="2000" i="1">
                                  <a:latin typeface="Cambria Math"/>
                                </a:rPr>
                              </m:ctrlPr>
                            </m:accPr>
                            <m:e>
                              <m:r>
                                <a:rPr lang="es-CR" sz="2000" i="1">
                                  <a:latin typeface="Cambria Math" panose="02040503050406030204" pitchFamily="18" charset="0"/>
                                  <a:ea typeface="Cambria Math" panose="02040503050406030204" pitchFamily="18" charset="0"/>
                                </a:rPr>
                                <m:t>𝜙</m:t>
                              </m:r>
                            </m:e>
                          </m:acc>
                        </m:e>
                        <m:sub>
                          <m:r>
                            <a:rPr lang="es-CR" sz="2000" i="1">
                              <a:latin typeface="Cambria Math" panose="02040503050406030204" pitchFamily="18" charset="0"/>
                              <a:ea typeface="Cambria Math" panose="02040503050406030204" pitchFamily="18" charset="0"/>
                            </a:rPr>
                            <m:t>3</m:t>
                          </m:r>
                        </m:sub>
                      </m:sSub>
                      <m:sSub>
                        <m:sSubPr>
                          <m:ctrlPr>
                            <a:rPr lang="es-CR" sz="2000" i="1">
                              <a:latin typeface="Cambria Math"/>
                            </a:rPr>
                          </m:ctrlPr>
                        </m:sSubPr>
                        <m:e>
                          <m:r>
                            <a:rPr lang="es-CR" sz="2000" i="1">
                              <a:latin typeface="Cambria Math" panose="02040503050406030204" pitchFamily="18" charset="0"/>
                            </a:rPr>
                            <m:t>𝑦</m:t>
                          </m:r>
                        </m:e>
                        <m:sub>
                          <m:r>
                            <a:rPr lang="es-CR" sz="2000" i="1">
                              <a:latin typeface="Cambria Math" panose="02040503050406030204" pitchFamily="18" charset="0"/>
                            </a:rPr>
                            <m:t>𝑇</m:t>
                          </m:r>
                          <m:r>
                            <a:rPr lang="es-CR" sz="2000" i="1">
                              <a:latin typeface="Cambria Math" panose="02040503050406030204" pitchFamily="18" charset="0"/>
                            </a:rPr>
                            <m:t>−2</m:t>
                          </m:r>
                        </m:sub>
                      </m:sSub>
                      <m:r>
                        <a:rPr lang="es-CR" sz="2000" i="1">
                          <a:latin typeface="Cambria Math" panose="02040503050406030204" pitchFamily="18" charset="0"/>
                        </a:rPr>
                        <m:t>+</m:t>
                      </m:r>
                      <m:sSub>
                        <m:sSubPr>
                          <m:ctrlPr>
                            <a:rPr lang="es-CR" sz="2000" i="1">
                              <a:latin typeface="Cambria Math"/>
                            </a:rPr>
                          </m:ctrlPr>
                        </m:sSubPr>
                        <m:e>
                          <m:acc>
                            <m:accPr>
                              <m:chr m:val="̂"/>
                              <m:ctrlPr>
                                <a:rPr lang="es-CR" sz="2000" i="1">
                                  <a:latin typeface="Cambria Math"/>
                                </a:rPr>
                              </m:ctrlPr>
                            </m:accPr>
                            <m:e>
                              <m:r>
                                <a:rPr lang="es-CR" sz="2000" i="1">
                                  <a:latin typeface="Cambria Math" panose="02040503050406030204" pitchFamily="18" charset="0"/>
                                  <a:ea typeface="Cambria Math" panose="02040503050406030204" pitchFamily="18" charset="0"/>
                                </a:rPr>
                                <m:t>𝜃</m:t>
                              </m:r>
                            </m:e>
                          </m:acc>
                        </m:e>
                        <m:sub>
                          <m:r>
                            <a:rPr lang="es-CR" sz="2000" i="1">
                              <a:latin typeface="Cambria Math" panose="02040503050406030204" pitchFamily="18" charset="0"/>
                              <a:ea typeface="Cambria Math" panose="02040503050406030204" pitchFamily="18" charset="0"/>
                            </a:rPr>
                            <m:t>1</m:t>
                          </m:r>
                        </m:sub>
                      </m:sSub>
                      <m:sSub>
                        <m:sSubPr>
                          <m:ctrlPr>
                            <a:rPr lang="es-CR" sz="2000" i="1">
                              <a:latin typeface="Cambria Math"/>
                            </a:rPr>
                          </m:ctrlPr>
                        </m:sSubPr>
                        <m:e>
                          <m:r>
                            <a:rPr lang="es-CR" sz="2000" i="1">
                              <a:latin typeface="Cambria Math" panose="02040503050406030204" pitchFamily="18" charset="0"/>
                            </a:rPr>
                            <m:t>𝑢</m:t>
                          </m:r>
                        </m:e>
                        <m:sub>
                          <m:r>
                            <a:rPr lang="es-CR" sz="2000" i="1">
                              <a:latin typeface="Cambria Math" panose="02040503050406030204" pitchFamily="18" charset="0"/>
                            </a:rPr>
                            <m:t>𝑡</m:t>
                          </m:r>
                        </m:sub>
                      </m:sSub>
                      <m:r>
                        <a:rPr lang="es-CR" sz="2000" i="1">
                          <a:latin typeface="Cambria Math" panose="02040503050406030204" pitchFamily="18" charset="0"/>
                        </a:rPr>
                        <m:t>…</m:t>
                      </m:r>
                    </m:oMath>
                  </m:oMathPara>
                </a14:m>
                <a:endParaRPr lang="es-CR" sz="2000" b="1" dirty="0"/>
              </a:p>
              <a:p>
                <a:pPr marL="0" indent="0">
                  <a:buNone/>
                </a:pPr>
                <a:endParaRPr lang="es-CR" sz="2000" b="1" dirty="0"/>
              </a:p>
              <a:p>
                <a:pPr marL="0" indent="0">
                  <a:buNone/>
                </a:pPr>
                <a:r>
                  <a:rPr lang="es-CR" sz="2000" dirty="0"/>
                  <a:t>¿Por qué en última ecuación no poseemos términos de perturbación?</a:t>
                </a:r>
              </a:p>
              <a:p>
                <a:pPr marL="0" indent="0">
                  <a:buNone/>
                </a:pPr>
                <a:endParaRPr lang="es-CR" sz="2000" dirty="0"/>
              </a:p>
              <a:p>
                <a:pPr marL="0" indent="0">
                  <a:buNone/>
                </a:pPr>
                <a:r>
                  <a:rPr lang="es-CR" sz="2000" dirty="0"/>
                  <a:t>El proceso continúa de esta manera para todos los períodos de tiempo futuros. De esta manera, se puede obtener cualquier número de pronósticos de puntos para encontrar residuos.</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0" y="1049769"/>
                <a:ext cx="12192000" cy="5808231"/>
              </a:xfrm>
              <a:blipFill>
                <a:blip r:embed="rId2"/>
                <a:stretch>
                  <a:fillRect l="-500" t="-1049"/>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4" name="Título 1"/>
              <p:cNvSpPr txBox="1">
                <a:spLocks/>
              </p:cNvSpPr>
              <p:nvPr/>
            </p:nvSpPr>
            <p:spPr>
              <a:xfrm>
                <a:off x="0" y="17585"/>
                <a:ext cx="12192000" cy="7297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Pronósticos del </a:t>
                </a:r>
                <a14:m>
                  <m:oMath xmlns:m="http://schemas.openxmlformats.org/officeDocument/2006/math">
                    <m:r>
                      <a:rPr lang="es-CR" i="1" dirty="0">
                        <a:latin typeface="Cambria Math" panose="02040503050406030204" pitchFamily="18" charset="0"/>
                      </a:rPr>
                      <m:t>𝐴𝑅𝐼𝑀𝐴</m:t>
                    </m:r>
                    <m:d>
                      <m:dPr>
                        <m:ctrlPr>
                          <a:rPr lang="es-CR" i="1" dirty="0">
                            <a:latin typeface="Cambria Math"/>
                          </a:rPr>
                        </m:ctrlPr>
                      </m:dPr>
                      <m:e>
                        <m:r>
                          <a:rPr lang="es-CR" i="1" dirty="0" err="1">
                            <a:latin typeface="Cambria Math" panose="02040503050406030204" pitchFamily="18" charset="0"/>
                          </a:rPr>
                          <m:t>𝑝</m:t>
                        </m:r>
                        <m:r>
                          <a:rPr lang="es-CR" i="1" dirty="0" err="1">
                            <a:latin typeface="Cambria Math" panose="02040503050406030204" pitchFamily="18" charset="0"/>
                          </a:rPr>
                          <m:t>,</m:t>
                        </m:r>
                        <m:r>
                          <a:rPr lang="es-CR" i="1" dirty="0" err="1">
                            <a:latin typeface="Cambria Math" panose="02040503050406030204" pitchFamily="18" charset="0"/>
                          </a:rPr>
                          <m:t>𝑑</m:t>
                        </m:r>
                        <m:r>
                          <a:rPr lang="es-CR" i="1" dirty="0" err="1">
                            <a:latin typeface="Cambria Math" panose="02040503050406030204" pitchFamily="18" charset="0"/>
                          </a:rPr>
                          <m:t>,</m:t>
                        </m:r>
                        <m:r>
                          <a:rPr lang="es-CR" i="1" dirty="0" err="1">
                            <a:latin typeface="Cambria Math" panose="02040503050406030204" pitchFamily="18" charset="0"/>
                          </a:rPr>
                          <m:t>𝑞</m:t>
                        </m:r>
                      </m:e>
                    </m:d>
                    <m:sSub>
                      <m:sSubPr>
                        <m:ctrlPr>
                          <a:rPr lang="es-CR" i="1" dirty="0">
                            <a:latin typeface="Cambria Math"/>
                          </a:rPr>
                        </m:ctrlPr>
                      </m:sSubPr>
                      <m:e>
                        <m:d>
                          <m:dPr>
                            <m:ctrlPr>
                              <a:rPr lang="es-CR" i="1" dirty="0">
                                <a:latin typeface="Cambria Math"/>
                              </a:rPr>
                            </m:ctrlPr>
                          </m:dPr>
                          <m:e>
                            <m:r>
                              <a:rPr lang="es-CR" i="1" dirty="0">
                                <a:latin typeface="Cambria Math" panose="02040503050406030204" pitchFamily="18" charset="0"/>
                              </a:rPr>
                              <m:t>𝑃</m:t>
                            </m:r>
                            <m:r>
                              <a:rPr lang="es-CR" i="1" dirty="0">
                                <a:latin typeface="Cambria Math" panose="02040503050406030204" pitchFamily="18" charset="0"/>
                              </a:rPr>
                              <m:t>,</m:t>
                            </m:r>
                            <m:r>
                              <a:rPr lang="es-CR" i="1" dirty="0">
                                <a:latin typeface="Cambria Math" panose="02040503050406030204" pitchFamily="18" charset="0"/>
                              </a:rPr>
                              <m:t>𝐷</m:t>
                            </m:r>
                            <m:r>
                              <a:rPr lang="es-CR" i="1" dirty="0">
                                <a:latin typeface="Cambria Math" panose="02040503050406030204" pitchFamily="18" charset="0"/>
                              </a:rPr>
                              <m:t>,</m:t>
                            </m:r>
                            <m:r>
                              <a:rPr lang="es-CR" i="1" dirty="0">
                                <a:latin typeface="Cambria Math" panose="02040503050406030204" pitchFamily="18" charset="0"/>
                              </a:rPr>
                              <m:t>𝑄</m:t>
                            </m:r>
                          </m:e>
                        </m:d>
                      </m:e>
                      <m:sub>
                        <m:r>
                          <a:rPr lang="es-CR" i="1" dirty="0">
                            <a:latin typeface="Cambria Math" panose="02040503050406030204" pitchFamily="18" charset="0"/>
                          </a:rPr>
                          <m:t>𝑠</m:t>
                        </m:r>
                      </m:sub>
                    </m:sSub>
                  </m:oMath>
                </a14:m>
                <a:endParaRPr lang="es-CR" dirty="0"/>
              </a:p>
            </p:txBody>
          </p:sp>
        </mc:Choice>
        <mc:Fallback xmlns="">
          <p:sp>
            <p:nvSpPr>
              <p:cNvPr id="4" name="Título 1"/>
              <p:cNvSpPr txBox="1">
                <a:spLocks noRot="1" noChangeAspect="1" noMove="1" noResize="1" noEditPoints="1" noAdjustHandles="1" noChangeArrowheads="1" noChangeShapeType="1" noTextEdit="1"/>
              </p:cNvSpPr>
              <p:nvPr/>
            </p:nvSpPr>
            <p:spPr>
              <a:xfrm>
                <a:off x="0" y="17585"/>
                <a:ext cx="12192000" cy="729762"/>
              </a:xfrm>
              <a:prstGeom prst="rect">
                <a:avLst/>
              </a:prstGeom>
              <a:blipFill>
                <a:blip r:embed="rId3"/>
                <a:stretch>
                  <a:fillRect t="-24167" b="-37500"/>
                </a:stretch>
              </a:blipFill>
            </p:spPr>
            <p:txBody>
              <a:bodyPr/>
              <a:lstStyle/>
              <a:p>
                <a:r>
                  <a:rPr lang="es-CR">
                    <a:noFill/>
                  </a:rPr>
                  <a:t> </a:t>
                </a:r>
              </a:p>
            </p:txBody>
          </p:sp>
        </mc:Fallback>
      </mc:AlternateContent>
    </p:spTree>
    <p:extLst>
      <p:ext uri="{BB962C8B-B14F-4D97-AF65-F5344CB8AC3E}">
        <p14:creationId xmlns:p14="http://schemas.microsoft.com/office/powerpoint/2010/main" val="1432192801"/>
      </p:ext>
    </p:extLst>
  </p:cSld>
  <p:clrMapOvr>
    <a:masterClrMapping/>
  </p:clrMapOvr>
  <p:transition spd="slow">
    <p:wip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ítulo 1"/>
              <p:cNvSpPr txBox="1">
                <a:spLocks/>
              </p:cNvSpPr>
              <p:nvPr/>
            </p:nvSpPr>
            <p:spPr>
              <a:xfrm>
                <a:off x="0" y="17585"/>
                <a:ext cx="12192000" cy="7297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Pronósticos del </a:t>
                </a:r>
                <a14:m>
                  <m:oMath xmlns:m="http://schemas.openxmlformats.org/officeDocument/2006/math">
                    <m:r>
                      <a:rPr lang="es-CR" i="1" dirty="0">
                        <a:latin typeface="Cambria Math" panose="02040503050406030204" pitchFamily="18" charset="0"/>
                      </a:rPr>
                      <m:t>𝐴𝑅𝐼𝑀𝐴</m:t>
                    </m:r>
                    <m:d>
                      <m:dPr>
                        <m:ctrlPr>
                          <a:rPr lang="es-CR" i="1" dirty="0">
                            <a:latin typeface="Cambria Math"/>
                          </a:rPr>
                        </m:ctrlPr>
                      </m:dPr>
                      <m:e>
                        <m:r>
                          <a:rPr lang="es-CR" i="1" dirty="0" err="1">
                            <a:latin typeface="Cambria Math" panose="02040503050406030204" pitchFamily="18" charset="0"/>
                          </a:rPr>
                          <m:t>𝑝</m:t>
                        </m:r>
                        <m:r>
                          <a:rPr lang="es-CR" i="1" dirty="0" err="1">
                            <a:latin typeface="Cambria Math" panose="02040503050406030204" pitchFamily="18" charset="0"/>
                          </a:rPr>
                          <m:t>,</m:t>
                        </m:r>
                        <m:r>
                          <a:rPr lang="es-CR" i="1" dirty="0" err="1">
                            <a:latin typeface="Cambria Math" panose="02040503050406030204" pitchFamily="18" charset="0"/>
                          </a:rPr>
                          <m:t>𝑑</m:t>
                        </m:r>
                        <m:r>
                          <a:rPr lang="es-CR" i="1" dirty="0" err="1">
                            <a:latin typeface="Cambria Math" panose="02040503050406030204" pitchFamily="18" charset="0"/>
                          </a:rPr>
                          <m:t>,</m:t>
                        </m:r>
                        <m:r>
                          <a:rPr lang="es-CR" i="1" dirty="0" err="1">
                            <a:latin typeface="Cambria Math" panose="02040503050406030204" pitchFamily="18" charset="0"/>
                          </a:rPr>
                          <m:t>𝑞</m:t>
                        </m:r>
                      </m:e>
                    </m:d>
                    <m:sSub>
                      <m:sSubPr>
                        <m:ctrlPr>
                          <a:rPr lang="es-CR" i="1" dirty="0">
                            <a:latin typeface="Cambria Math"/>
                          </a:rPr>
                        </m:ctrlPr>
                      </m:sSubPr>
                      <m:e>
                        <m:d>
                          <m:dPr>
                            <m:ctrlPr>
                              <a:rPr lang="es-CR" i="1" dirty="0">
                                <a:latin typeface="Cambria Math"/>
                              </a:rPr>
                            </m:ctrlPr>
                          </m:dPr>
                          <m:e>
                            <m:r>
                              <a:rPr lang="es-CR" i="1" dirty="0">
                                <a:latin typeface="Cambria Math" panose="02040503050406030204" pitchFamily="18" charset="0"/>
                              </a:rPr>
                              <m:t>𝑃</m:t>
                            </m:r>
                            <m:r>
                              <a:rPr lang="es-CR" i="1" dirty="0">
                                <a:latin typeface="Cambria Math" panose="02040503050406030204" pitchFamily="18" charset="0"/>
                              </a:rPr>
                              <m:t>,</m:t>
                            </m:r>
                            <m:r>
                              <a:rPr lang="es-CR" i="1" dirty="0">
                                <a:latin typeface="Cambria Math" panose="02040503050406030204" pitchFamily="18" charset="0"/>
                              </a:rPr>
                              <m:t>𝐷</m:t>
                            </m:r>
                            <m:r>
                              <a:rPr lang="es-CR" i="1" dirty="0">
                                <a:latin typeface="Cambria Math" panose="02040503050406030204" pitchFamily="18" charset="0"/>
                              </a:rPr>
                              <m:t>,</m:t>
                            </m:r>
                            <m:r>
                              <a:rPr lang="es-CR" i="1" dirty="0">
                                <a:latin typeface="Cambria Math" panose="02040503050406030204" pitchFamily="18" charset="0"/>
                              </a:rPr>
                              <m:t>𝑄</m:t>
                            </m:r>
                          </m:e>
                        </m:d>
                      </m:e>
                      <m:sub>
                        <m:r>
                          <a:rPr lang="es-CR" i="1" dirty="0">
                            <a:latin typeface="Cambria Math" panose="02040503050406030204" pitchFamily="18" charset="0"/>
                          </a:rPr>
                          <m:t>𝑠</m:t>
                        </m:r>
                      </m:sub>
                    </m:sSub>
                  </m:oMath>
                </a14:m>
                <a:endParaRPr lang="es-CR" dirty="0"/>
              </a:p>
            </p:txBody>
          </p:sp>
        </mc:Choice>
        <mc:Fallback xmlns="">
          <p:sp>
            <p:nvSpPr>
              <p:cNvPr id="5" name="Título 1"/>
              <p:cNvSpPr txBox="1">
                <a:spLocks noRot="1" noChangeAspect="1" noMove="1" noResize="1" noEditPoints="1" noAdjustHandles="1" noChangeArrowheads="1" noChangeShapeType="1" noTextEdit="1"/>
              </p:cNvSpPr>
              <p:nvPr/>
            </p:nvSpPr>
            <p:spPr>
              <a:xfrm>
                <a:off x="0" y="17585"/>
                <a:ext cx="12192000" cy="729762"/>
              </a:xfrm>
              <a:prstGeom prst="rect">
                <a:avLst/>
              </a:prstGeom>
              <a:blipFill>
                <a:blip r:embed="rId2"/>
                <a:stretch>
                  <a:fillRect t="-24167" b="-37500"/>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6" name="Marcador de contenido 2"/>
              <p:cNvSpPr>
                <a:spLocks noGrp="1"/>
              </p:cNvSpPr>
              <p:nvPr>
                <p:ph idx="1"/>
              </p:nvPr>
            </p:nvSpPr>
            <p:spPr>
              <a:xfrm>
                <a:off x="0" y="735745"/>
                <a:ext cx="12192000" cy="6122255"/>
              </a:xfrm>
            </p:spPr>
            <p:txBody>
              <a:bodyPr>
                <a:normAutofit lnSpcReduction="10000"/>
              </a:bodyPr>
              <a:lstStyle/>
              <a:p>
                <a:pPr marL="0" indent="0">
                  <a:buNone/>
                </a:pPr>
                <a:r>
                  <a:rPr lang="es-CR" sz="2000" b="1" dirty="0"/>
                  <a:t>Estimación por intervalos</a:t>
                </a:r>
              </a:p>
              <a:p>
                <a:pPr marL="0" indent="0">
                  <a:buNone/>
                </a:pPr>
                <a:r>
                  <a:rPr lang="es-CR" sz="2000" dirty="0"/>
                  <a:t>El cálculo de los intervalos de predicción de ARIMA es algo más complejo. Sabemos que por la </a:t>
                </a:r>
                <a:r>
                  <a:rPr lang="es-CR" sz="2000" dirty="0" err="1"/>
                  <a:t>ecucación</a:t>
                </a:r>
                <a:r>
                  <a:rPr lang="es-CR" sz="2000" dirty="0"/>
                  <a:t> de Wold:</a:t>
                </a:r>
              </a:p>
              <a:p>
                <a:pPr marL="0" indent="0">
                  <a:buNone/>
                </a:pPr>
                <a14:m>
                  <m:oMath xmlns:m="http://schemas.openxmlformats.org/officeDocument/2006/math">
                    <m:sSub>
                      <m:sSubPr>
                        <m:ctrlPr>
                          <a:rPr lang="es-CR" sz="2000" b="0" i="1" smtClean="0">
                            <a:latin typeface="Cambria Math"/>
                          </a:rPr>
                        </m:ctrlPr>
                      </m:sSubPr>
                      <m:e>
                        <m:r>
                          <a:rPr lang="es-CR" sz="2000" b="0" i="1" smtClean="0">
                            <a:latin typeface="Cambria Math" panose="02040503050406030204" pitchFamily="18" charset="0"/>
                          </a:rPr>
                          <m:t>𝑦</m:t>
                        </m:r>
                      </m:e>
                      <m:sub>
                        <m:r>
                          <a:rPr lang="es-CR" sz="2000" b="0" i="1" smtClean="0">
                            <a:latin typeface="Cambria Math" panose="02040503050406030204" pitchFamily="18" charset="0"/>
                          </a:rPr>
                          <m:t>𝑡</m:t>
                        </m:r>
                      </m:sub>
                    </m:sSub>
                    <m:r>
                      <a:rPr lang="es-CR" sz="2000" b="0" i="1" smtClean="0">
                        <a:latin typeface="Cambria Math" panose="02040503050406030204" pitchFamily="18" charset="0"/>
                      </a:rPr>
                      <m:t>=</m:t>
                    </m:r>
                    <m:sSub>
                      <m:sSubPr>
                        <m:ctrlPr>
                          <a:rPr lang="es-CR" sz="2000" b="0" i="1" smtClean="0">
                            <a:latin typeface="Cambria Math"/>
                            <a:ea typeface="Cambria Math" panose="02040503050406030204" pitchFamily="18" charset="0"/>
                          </a:rPr>
                        </m:ctrlPr>
                      </m:sSubPr>
                      <m:e>
                        <m:r>
                          <a:rPr lang="es-CR" sz="2000" b="0" i="1" smtClean="0">
                            <a:latin typeface="Cambria Math" panose="02040503050406030204" pitchFamily="18" charset="0"/>
                            <a:ea typeface="Cambria Math" panose="02040503050406030204" pitchFamily="18" charset="0"/>
                          </a:rPr>
                          <m:t>𝜀</m:t>
                        </m:r>
                      </m:e>
                      <m:sub>
                        <m:r>
                          <a:rPr lang="es-CR" sz="2000" b="0" i="1" smtClean="0">
                            <a:latin typeface="Cambria Math" panose="02040503050406030204" pitchFamily="18" charset="0"/>
                            <a:ea typeface="Cambria Math" panose="02040503050406030204" pitchFamily="18" charset="0"/>
                          </a:rPr>
                          <m:t>𝑡</m:t>
                        </m:r>
                      </m:sub>
                    </m:sSub>
                    <m:r>
                      <a:rPr lang="es-CR" sz="2000" b="0" i="1" smtClean="0">
                        <a:latin typeface="Cambria Math" panose="02040503050406030204" pitchFamily="18" charset="0"/>
                        <a:ea typeface="Cambria Math" panose="02040503050406030204" pitchFamily="18" charset="0"/>
                      </a:rPr>
                      <m:t>+</m:t>
                    </m:r>
                    <m:nary>
                      <m:naryPr>
                        <m:chr m:val="∑"/>
                        <m:ctrlPr>
                          <a:rPr lang="es-CR" sz="2000" b="0" i="1" smtClean="0">
                            <a:latin typeface="Cambria Math"/>
                            <a:ea typeface="Cambria Math" panose="02040503050406030204" pitchFamily="18" charset="0"/>
                          </a:rPr>
                        </m:ctrlPr>
                      </m:naryPr>
                      <m:sub>
                        <m:r>
                          <m:rPr>
                            <m:brk m:alnAt="23"/>
                          </m:rPr>
                          <a:rPr lang="es-CR" sz="2000" b="0" i="1" smtClean="0">
                            <a:latin typeface="Cambria Math" panose="02040503050406030204" pitchFamily="18" charset="0"/>
                            <a:ea typeface="Cambria Math" panose="02040503050406030204" pitchFamily="18" charset="0"/>
                          </a:rPr>
                          <m:t>𝑖</m:t>
                        </m:r>
                        <m:r>
                          <a:rPr lang="es-CR" sz="2000" b="0" i="1" smtClean="0">
                            <a:latin typeface="Cambria Math" panose="02040503050406030204" pitchFamily="18" charset="0"/>
                            <a:ea typeface="Cambria Math" panose="02040503050406030204" pitchFamily="18" charset="0"/>
                          </a:rPr>
                          <m:t>=1</m:t>
                        </m:r>
                      </m:sub>
                      <m:sup>
                        <m:r>
                          <a:rPr lang="es-CR" sz="2000" b="0" i="1" smtClean="0">
                            <a:latin typeface="Cambria Math" panose="02040503050406030204" pitchFamily="18" charset="0"/>
                            <a:ea typeface="Cambria Math" panose="02040503050406030204" pitchFamily="18" charset="0"/>
                          </a:rPr>
                          <m:t>𝑞</m:t>
                        </m:r>
                      </m:sup>
                      <m:e>
                        <m:sSub>
                          <m:sSubPr>
                            <m:ctrlPr>
                              <a:rPr lang="es-CR" sz="2000" b="0" i="1" smtClean="0">
                                <a:latin typeface="Cambria Math"/>
                                <a:ea typeface="Cambria Math" panose="02040503050406030204" pitchFamily="18" charset="0"/>
                              </a:rPr>
                            </m:ctrlPr>
                          </m:sSubPr>
                          <m:e>
                            <m:r>
                              <a:rPr lang="es-CR" sz="2000" b="0" i="1" smtClean="0">
                                <a:latin typeface="Cambria Math" panose="02040503050406030204" pitchFamily="18" charset="0"/>
                                <a:ea typeface="Cambria Math" panose="02040503050406030204" pitchFamily="18" charset="0"/>
                              </a:rPr>
                              <m:t>𝜃</m:t>
                            </m:r>
                          </m:e>
                          <m:sub>
                            <m:r>
                              <a:rPr lang="es-CR" sz="2000" b="0" i="1" smtClean="0">
                                <a:latin typeface="Cambria Math" panose="02040503050406030204" pitchFamily="18" charset="0"/>
                                <a:ea typeface="Cambria Math" panose="02040503050406030204" pitchFamily="18" charset="0"/>
                              </a:rPr>
                              <m:t>𝑖</m:t>
                            </m:r>
                          </m:sub>
                        </m:sSub>
                      </m:e>
                    </m:nary>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𝜀</m:t>
                        </m:r>
                      </m:e>
                      <m:sub>
                        <m:r>
                          <a:rPr lang="es-CR" sz="2000" i="1">
                            <a:latin typeface="Cambria Math" panose="02040503050406030204" pitchFamily="18" charset="0"/>
                            <a:ea typeface="Cambria Math" panose="02040503050406030204" pitchFamily="18" charset="0"/>
                          </a:rPr>
                          <m:t>𝑡</m:t>
                        </m:r>
                        <m:r>
                          <a:rPr lang="es-CR" sz="2000" b="0" i="1" smtClean="0">
                            <a:latin typeface="Cambria Math" panose="02040503050406030204" pitchFamily="18" charset="0"/>
                            <a:ea typeface="Cambria Math" panose="02040503050406030204" pitchFamily="18" charset="0"/>
                          </a:rPr>
                          <m:t>−</m:t>
                        </m:r>
                        <m:r>
                          <a:rPr lang="es-CR" sz="2000" b="0" i="1" smtClean="0">
                            <a:latin typeface="Cambria Math" panose="02040503050406030204" pitchFamily="18" charset="0"/>
                            <a:ea typeface="Cambria Math" panose="02040503050406030204" pitchFamily="18" charset="0"/>
                          </a:rPr>
                          <m:t>𝑖</m:t>
                        </m:r>
                      </m:sub>
                    </m:sSub>
                  </m:oMath>
                </a14:m>
                <a:r>
                  <a:rPr lang="es-CR" sz="2000" dirty="0"/>
                  <a:t>  , a partir de esto, la estimación de variabilidad en el tiempo está dada por:</a:t>
                </a:r>
                <a:br>
                  <a:rPr lang="es-CR" sz="2000" dirty="0"/>
                </a:br>
                <a:endParaRPr lang="es-CR" sz="2000" dirty="0"/>
              </a:p>
              <a:p>
                <a:pPr marL="0" indent="0">
                  <a:buNone/>
                </a:pPr>
                <a14:m>
                  <m:oMathPara xmlns:m="http://schemas.openxmlformats.org/officeDocument/2006/math">
                    <m:oMathParaPr>
                      <m:jc m:val="left"/>
                    </m:oMathParaPr>
                    <m:oMath xmlns:m="http://schemas.openxmlformats.org/officeDocument/2006/math">
                      <m:sSub>
                        <m:sSubPr>
                          <m:ctrlPr>
                            <a:rPr lang="es-CR" sz="2000" b="0" i="1" smtClean="0">
                              <a:latin typeface="Cambria Math"/>
                              <a:ea typeface="Cambria Math" panose="02040503050406030204" pitchFamily="18" charset="0"/>
                            </a:rPr>
                          </m:ctrlPr>
                        </m:sSubPr>
                        <m:e>
                          <m:acc>
                            <m:accPr>
                              <m:chr m:val="̂"/>
                              <m:ctrlPr>
                                <a:rPr lang="es-CR" sz="2000" b="0" i="1" smtClean="0">
                                  <a:latin typeface="Cambria Math"/>
                                  <a:ea typeface="Cambria Math" panose="02040503050406030204" pitchFamily="18" charset="0"/>
                                </a:rPr>
                              </m:ctrlPr>
                            </m:accPr>
                            <m:e>
                              <m:r>
                                <a:rPr lang="es-CR" sz="2000" i="1">
                                  <a:latin typeface="Cambria Math" panose="02040503050406030204" pitchFamily="18" charset="0"/>
                                  <a:ea typeface="Cambria Math" panose="02040503050406030204" pitchFamily="18" charset="0"/>
                                </a:rPr>
                                <m:t>𝜎</m:t>
                              </m:r>
                            </m:e>
                          </m:acc>
                        </m:e>
                        <m:sub>
                          <m:r>
                            <a:rPr lang="es-CR" sz="2000" b="0" i="1" smtClean="0">
                              <a:latin typeface="Cambria Math" panose="02040503050406030204" pitchFamily="18" charset="0"/>
                              <a:ea typeface="Cambria Math" panose="02040503050406030204" pitchFamily="18" charset="0"/>
                            </a:rPr>
                            <m:t>h</m:t>
                          </m:r>
                        </m:sub>
                      </m:sSub>
                      <m:r>
                        <a:rPr lang="es-CR" sz="2000" b="0" i="1" smtClean="0">
                          <a:latin typeface="Cambria Math" panose="02040503050406030204" pitchFamily="18" charset="0"/>
                          <a:ea typeface="Cambria Math" panose="02040503050406030204" pitchFamily="18" charset="0"/>
                        </a:rPr>
                        <m:t>=</m:t>
                      </m:r>
                      <m:sSup>
                        <m:sSupPr>
                          <m:ctrlPr>
                            <a:rPr lang="es-CR" sz="2000" b="0" i="1" smtClean="0">
                              <a:latin typeface="Cambria Math"/>
                              <a:ea typeface="Cambria Math" panose="02040503050406030204" pitchFamily="18" charset="0"/>
                            </a:rPr>
                          </m:ctrlPr>
                        </m:sSupPr>
                        <m:e>
                          <m:acc>
                            <m:accPr>
                              <m:chr m:val="̂"/>
                              <m:ctrlPr>
                                <a:rPr lang="es-CR" sz="2000" i="1">
                                  <a:latin typeface="Cambria Math"/>
                                  <a:ea typeface="Cambria Math" panose="02040503050406030204" pitchFamily="18" charset="0"/>
                                </a:rPr>
                              </m:ctrlPr>
                            </m:accPr>
                            <m:e>
                              <m:r>
                                <a:rPr lang="es-CR" sz="2000" i="1">
                                  <a:latin typeface="Cambria Math" panose="02040503050406030204" pitchFamily="18" charset="0"/>
                                  <a:ea typeface="Cambria Math" panose="02040503050406030204" pitchFamily="18" charset="0"/>
                                </a:rPr>
                                <m:t>𝜎</m:t>
                              </m:r>
                            </m:e>
                          </m:acc>
                        </m:e>
                        <m:sup>
                          <m:r>
                            <a:rPr lang="es-CR" sz="2000" b="0" i="1" smtClean="0">
                              <a:latin typeface="Cambria Math" panose="02040503050406030204" pitchFamily="18" charset="0"/>
                              <a:ea typeface="Cambria Math" panose="02040503050406030204" pitchFamily="18" charset="0"/>
                            </a:rPr>
                            <m:t>2</m:t>
                          </m:r>
                        </m:sup>
                      </m:sSup>
                      <m:d>
                        <m:dPr>
                          <m:begChr m:val="["/>
                          <m:endChr m:val="]"/>
                          <m:ctrlPr>
                            <a:rPr lang="es-CR" sz="2000" b="0" i="1" smtClean="0">
                              <a:latin typeface="Cambria Math"/>
                              <a:ea typeface="Cambria Math" panose="02040503050406030204" pitchFamily="18" charset="0"/>
                            </a:rPr>
                          </m:ctrlPr>
                        </m:dPr>
                        <m:e>
                          <m:r>
                            <a:rPr lang="es-CR" sz="2000" b="0" i="1" smtClean="0">
                              <a:latin typeface="Cambria Math" panose="02040503050406030204" pitchFamily="18" charset="0"/>
                              <a:ea typeface="Cambria Math" panose="02040503050406030204" pitchFamily="18" charset="0"/>
                            </a:rPr>
                            <m:t>1+</m:t>
                          </m:r>
                          <m:nary>
                            <m:naryPr>
                              <m:chr m:val="∑"/>
                              <m:ctrlPr>
                                <a:rPr lang="es-CR" sz="2000" b="0" i="1" smtClean="0">
                                  <a:latin typeface="Cambria Math"/>
                                  <a:ea typeface="Cambria Math" panose="02040503050406030204" pitchFamily="18" charset="0"/>
                                </a:rPr>
                              </m:ctrlPr>
                            </m:naryPr>
                            <m:sub>
                              <m:r>
                                <m:rPr>
                                  <m:brk m:alnAt="23"/>
                                </m:rPr>
                                <a:rPr lang="es-CR" sz="2000" b="0" i="1" smtClean="0">
                                  <a:latin typeface="Cambria Math" panose="02040503050406030204" pitchFamily="18" charset="0"/>
                                  <a:ea typeface="Cambria Math" panose="02040503050406030204" pitchFamily="18" charset="0"/>
                                </a:rPr>
                                <m:t>𝑖</m:t>
                              </m:r>
                              <m:r>
                                <a:rPr lang="es-CR" sz="2000" b="0" i="1" smtClean="0">
                                  <a:latin typeface="Cambria Math" panose="02040503050406030204" pitchFamily="18" charset="0"/>
                                  <a:ea typeface="Cambria Math" panose="02040503050406030204" pitchFamily="18" charset="0"/>
                                </a:rPr>
                                <m:t>=1</m:t>
                              </m:r>
                            </m:sub>
                            <m:sup>
                              <m:r>
                                <a:rPr lang="es-CR" sz="2000" b="0" i="1" smtClean="0">
                                  <a:latin typeface="Cambria Math" panose="02040503050406030204" pitchFamily="18" charset="0"/>
                                  <a:ea typeface="Cambria Math" panose="02040503050406030204" pitchFamily="18" charset="0"/>
                                </a:rPr>
                                <m:t>h</m:t>
                              </m:r>
                              <m:r>
                                <a:rPr lang="es-CR" sz="2000" b="0" i="1" smtClean="0">
                                  <a:latin typeface="Cambria Math" panose="02040503050406030204" pitchFamily="18" charset="0"/>
                                  <a:ea typeface="Cambria Math" panose="02040503050406030204" pitchFamily="18" charset="0"/>
                                </a:rPr>
                                <m:t>−1</m:t>
                              </m:r>
                            </m:sup>
                            <m:e>
                              <m:sSubSup>
                                <m:sSubSupPr>
                                  <m:ctrlPr>
                                    <a:rPr lang="es-CR" sz="2000" b="0" i="1" smtClean="0">
                                      <a:latin typeface="Cambria Math"/>
                                      <a:ea typeface="Cambria Math" panose="02040503050406030204" pitchFamily="18" charset="0"/>
                                    </a:rPr>
                                  </m:ctrlPr>
                                </m:sSubSupPr>
                                <m:e>
                                  <m:acc>
                                    <m:accPr>
                                      <m:chr m:val="̂"/>
                                      <m:ctrlPr>
                                        <a:rPr lang="es-CR" sz="2000" b="0" i="1" smtClean="0">
                                          <a:latin typeface="Cambria Math"/>
                                          <a:ea typeface="Cambria Math" panose="02040503050406030204" pitchFamily="18" charset="0"/>
                                        </a:rPr>
                                      </m:ctrlPr>
                                    </m:accPr>
                                    <m:e>
                                      <m:r>
                                        <a:rPr lang="es-CR" sz="2000" i="1">
                                          <a:latin typeface="Cambria Math" panose="02040503050406030204" pitchFamily="18" charset="0"/>
                                          <a:ea typeface="Cambria Math" panose="02040503050406030204" pitchFamily="18" charset="0"/>
                                        </a:rPr>
                                        <m:t>𝜃</m:t>
                                      </m:r>
                                    </m:e>
                                  </m:acc>
                                </m:e>
                                <m:sub>
                                  <m:r>
                                    <a:rPr lang="es-CR" sz="2000" b="0" i="1" smtClean="0">
                                      <a:latin typeface="Cambria Math" panose="02040503050406030204" pitchFamily="18" charset="0"/>
                                      <a:ea typeface="Cambria Math" panose="02040503050406030204" pitchFamily="18" charset="0"/>
                                    </a:rPr>
                                    <m:t>𝑖</m:t>
                                  </m:r>
                                </m:sub>
                                <m:sup>
                                  <m:r>
                                    <a:rPr lang="es-CR" sz="2000" b="0" i="1" smtClean="0">
                                      <a:latin typeface="Cambria Math" panose="02040503050406030204" pitchFamily="18" charset="0"/>
                                      <a:ea typeface="Cambria Math" panose="02040503050406030204" pitchFamily="18" charset="0"/>
                                    </a:rPr>
                                    <m:t>2</m:t>
                                  </m:r>
                                </m:sup>
                              </m:sSubSup>
                            </m:e>
                          </m:nary>
                        </m:e>
                      </m:d>
                      <m:r>
                        <a:rPr lang="es-CR" sz="2000" b="0" i="1" smtClean="0">
                          <a:latin typeface="Cambria Math" panose="02040503050406030204" pitchFamily="18" charset="0"/>
                          <a:ea typeface="Cambria Math" panose="02040503050406030204" pitchFamily="18" charset="0"/>
                        </a:rPr>
                        <m:t>,    </m:t>
                      </m:r>
                      <m:r>
                        <a:rPr lang="es-CR" sz="2000" b="0" i="1" smtClean="0">
                          <a:latin typeface="Cambria Math" panose="02040503050406030204" pitchFamily="18" charset="0"/>
                          <a:ea typeface="Cambria Math" panose="02040503050406030204" pitchFamily="18" charset="0"/>
                        </a:rPr>
                        <m:t>𝑝𝑎𝑟𝑎</m:t>
                      </m:r>
                      <m:r>
                        <a:rPr lang="es-CR" sz="2000" b="0" i="1" smtClean="0">
                          <a:latin typeface="Cambria Math" panose="02040503050406030204" pitchFamily="18" charset="0"/>
                          <a:ea typeface="Cambria Math" panose="02040503050406030204" pitchFamily="18" charset="0"/>
                        </a:rPr>
                        <m:t> </m:t>
                      </m:r>
                      <m:r>
                        <a:rPr lang="es-CR" sz="2000" b="0" i="1" smtClean="0">
                          <a:latin typeface="Cambria Math" panose="02040503050406030204" pitchFamily="18" charset="0"/>
                          <a:ea typeface="Cambria Math" panose="02040503050406030204" pitchFamily="18" charset="0"/>
                        </a:rPr>
                        <m:t>h</m:t>
                      </m:r>
                      <m:r>
                        <a:rPr lang="es-CR" sz="2000" b="0" i="1" smtClean="0">
                          <a:latin typeface="Cambria Math" panose="02040503050406030204" pitchFamily="18" charset="0"/>
                          <a:ea typeface="Cambria Math" panose="02040503050406030204" pitchFamily="18" charset="0"/>
                        </a:rPr>
                        <m:t>=2,3,…</m:t>
                      </m:r>
                    </m:oMath>
                  </m:oMathPara>
                </a14:m>
                <a:endParaRPr lang="es-CR" sz="2000" b="0" dirty="0">
                  <a:ea typeface="Cambria Math" panose="02040503050406030204" pitchFamily="18" charset="0"/>
                </a:endParaRPr>
              </a:p>
              <a:p>
                <a:pPr marL="0" indent="0">
                  <a:buNone/>
                </a:pPr>
                <a:r>
                  <a:rPr lang="es-CR" sz="2000" dirty="0"/>
                  <a:t>El intervalo de predicción está dado por </a:t>
                </a:r>
                <a14:m>
                  <m:oMath xmlns:m="http://schemas.openxmlformats.org/officeDocument/2006/math">
                    <m:sSub>
                      <m:sSubPr>
                        <m:ctrlPr>
                          <a:rPr lang="es-CR" sz="2000" i="1">
                            <a:latin typeface="Cambria Math"/>
                          </a:rPr>
                        </m:ctrlPr>
                      </m:sSubPr>
                      <m:e>
                        <m:acc>
                          <m:accPr>
                            <m:chr m:val="̂"/>
                            <m:ctrlPr>
                              <a:rPr lang="es-CR" sz="2000" i="1">
                                <a:latin typeface="Cambria Math"/>
                              </a:rPr>
                            </m:ctrlPr>
                          </m:accPr>
                          <m:e>
                            <m:r>
                              <a:rPr lang="es-CR" sz="2000">
                                <a:latin typeface="Cambria Math" panose="02040503050406030204" pitchFamily="18" charset="0"/>
                              </a:rPr>
                              <m:t>𝑦</m:t>
                            </m:r>
                          </m:e>
                        </m:acc>
                      </m:e>
                      <m:sub>
                        <m:r>
                          <m:rPr>
                            <m:sty m:val="p"/>
                          </m:rPr>
                          <a:rPr lang="es-CR" sz="2000">
                            <a:latin typeface="Cambria Math" panose="02040503050406030204" pitchFamily="18" charset="0"/>
                          </a:rPr>
                          <m:t>T</m:t>
                        </m:r>
                        <m:r>
                          <a:rPr lang="es-CR" sz="2000">
                            <a:latin typeface="Cambria Math" panose="02040503050406030204" pitchFamily="18" charset="0"/>
                          </a:rPr>
                          <m:t>+</m:t>
                        </m:r>
                        <m:r>
                          <a:rPr lang="es-CR" sz="2000">
                            <a:latin typeface="Cambria Math" panose="02040503050406030204" pitchFamily="18" charset="0"/>
                          </a:rPr>
                          <m:t>h</m:t>
                        </m:r>
                        <m:r>
                          <a:rPr lang="es-CR" sz="2000">
                            <a:latin typeface="Cambria Math" panose="02040503050406030204" pitchFamily="18" charset="0"/>
                          </a:rPr>
                          <m:t>|</m:t>
                        </m:r>
                        <m:r>
                          <a:rPr lang="es-CR" sz="2000" i="1">
                            <a:latin typeface="Cambria Math" panose="02040503050406030204" pitchFamily="18" charset="0"/>
                          </a:rPr>
                          <m:t>𝑇</m:t>
                        </m:r>
                      </m:sub>
                    </m:sSub>
                    <m:r>
                      <a:rPr lang="es-CR" sz="2000" i="1" smtClean="0">
                        <a:latin typeface="Cambria Math" panose="02040503050406030204" pitchFamily="18" charset="0"/>
                        <a:ea typeface="Cambria Math" panose="02040503050406030204" pitchFamily="18" charset="0"/>
                      </a:rPr>
                      <m:t>±</m:t>
                    </m:r>
                    <m:r>
                      <a:rPr lang="es-CR" sz="2000" b="0" i="1" smtClean="0">
                        <a:latin typeface="Cambria Math" panose="02040503050406030204" pitchFamily="18" charset="0"/>
                        <a:ea typeface="Cambria Math" panose="02040503050406030204" pitchFamily="18" charset="0"/>
                      </a:rPr>
                      <m:t>1.96</m:t>
                    </m:r>
                    <m:rad>
                      <m:radPr>
                        <m:degHide m:val="on"/>
                        <m:ctrlPr>
                          <a:rPr lang="es-CR" sz="2000" b="0" i="1" smtClean="0">
                            <a:latin typeface="Cambria Math"/>
                            <a:ea typeface="Cambria Math" panose="02040503050406030204" pitchFamily="18" charset="0"/>
                          </a:rPr>
                        </m:ctrlPr>
                      </m:radPr>
                      <m:deg/>
                      <m:e>
                        <m:sSub>
                          <m:sSubPr>
                            <m:ctrlPr>
                              <a:rPr lang="es-CR" sz="2000" i="1">
                                <a:latin typeface="Cambria Math"/>
                                <a:ea typeface="Cambria Math" panose="02040503050406030204" pitchFamily="18" charset="0"/>
                              </a:rPr>
                            </m:ctrlPr>
                          </m:sSubPr>
                          <m:e>
                            <m:acc>
                              <m:accPr>
                                <m:chr m:val="̂"/>
                                <m:ctrlPr>
                                  <a:rPr lang="es-CR" sz="2000" i="1">
                                    <a:latin typeface="Cambria Math"/>
                                    <a:ea typeface="Cambria Math" panose="02040503050406030204" pitchFamily="18" charset="0"/>
                                  </a:rPr>
                                </m:ctrlPr>
                              </m:accPr>
                              <m:e>
                                <m:r>
                                  <a:rPr lang="es-CR" sz="2000" i="1">
                                    <a:latin typeface="Cambria Math" panose="02040503050406030204" pitchFamily="18" charset="0"/>
                                    <a:ea typeface="Cambria Math" panose="02040503050406030204" pitchFamily="18" charset="0"/>
                                  </a:rPr>
                                  <m:t>𝜎</m:t>
                                </m:r>
                              </m:e>
                            </m:acc>
                          </m:e>
                          <m:sub>
                            <m:r>
                              <a:rPr lang="es-CR" sz="2000" i="1">
                                <a:latin typeface="Cambria Math" panose="02040503050406030204" pitchFamily="18" charset="0"/>
                                <a:ea typeface="Cambria Math" panose="02040503050406030204" pitchFamily="18" charset="0"/>
                              </a:rPr>
                              <m:t>h</m:t>
                            </m:r>
                          </m:sub>
                        </m:sSub>
                      </m:e>
                    </m:rad>
                  </m:oMath>
                </a14:m>
                <a:endParaRPr lang="es-CR" sz="2000" dirty="0"/>
              </a:p>
              <a:p>
                <a:pPr marL="0" indent="0">
                  <a:buNone/>
                </a:pPr>
                <a:endParaRPr lang="es-CR" sz="2000" dirty="0"/>
              </a:p>
              <a:p>
                <a:pPr marL="0" indent="0" algn="just">
                  <a:buNone/>
                </a:pPr>
                <a:r>
                  <a:rPr lang="es-CR" sz="2000" dirty="0"/>
                  <a:t>Los intervalos de predicción para los modelos ARIMA se basan en suposiciones de que los residuos no están correlacionados y están normalmente se distribuyen. Si alguna de estas suposiciones no se cumple, entonces los intervalos de predicción pueden ser incorrectos. Por este motivo, siempre hay que analizar el ACF y el histograma de los residuos para verificar los supuestos antes de producir intervalos de predicción. En general, los intervalos de predicción de los modelos ARIMA aumentan a medida que aumenta el horizonte de pronóstico. Para los modelos estacionarios, convergerán, de modo que los intervalos de predicción para horizontes largos son esencialmente los mismos. Para el caso </a:t>
                </a:r>
                <a14:m>
                  <m:oMath xmlns:m="http://schemas.openxmlformats.org/officeDocument/2006/math">
                    <m:r>
                      <a:rPr lang="es-CR" sz="2000" b="0" i="1" smtClean="0">
                        <a:latin typeface="Cambria Math" panose="02040503050406030204" pitchFamily="18" charset="0"/>
                      </a:rPr>
                      <m:t>𝑑</m:t>
                    </m:r>
                    <m:r>
                      <a:rPr lang="es-CR" sz="2000" b="0" i="1" smtClean="0">
                        <a:latin typeface="Cambria Math" panose="02040503050406030204" pitchFamily="18" charset="0"/>
                      </a:rPr>
                      <m:t>&gt;1</m:t>
                    </m:r>
                  </m:oMath>
                </a14:m>
                <a:r>
                  <a:rPr lang="es-CR" sz="2000" dirty="0"/>
                  <a:t>, los intervalos de predicción continuarán creciendo en el futuro. Al igual que con la mayoría de los cálculos de intervalo de predicción, los intervalos basados en ARIMA tienden a ser demasiado estrechos. Esto ocurre porque solo se ha tenido en cuenta la variación en los errores. También existe una variación en las estimaciones de los parámetros y en el orden del modelo, que no se ha incluido en el cálculo. Finalmente, el cálculo supone que los patrones históricos que se han modelado continuarán en el período de pronóstico.</a:t>
                </a:r>
              </a:p>
            </p:txBody>
          </p:sp>
        </mc:Choice>
        <mc:Fallback xmlns="">
          <p:sp>
            <p:nvSpPr>
              <p:cNvPr id="6" name="Marcador de contenido 2"/>
              <p:cNvSpPr>
                <a:spLocks noGrp="1" noRot="1" noChangeAspect="1" noMove="1" noResize="1" noEditPoints="1" noAdjustHandles="1" noChangeArrowheads="1" noChangeShapeType="1" noTextEdit="1"/>
              </p:cNvSpPr>
              <p:nvPr>
                <p:ph idx="1"/>
              </p:nvPr>
            </p:nvSpPr>
            <p:spPr>
              <a:xfrm>
                <a:off x="0" y="735745"/>
                <a:ext cx="12192000" cy="6122255"/>
              </a:xfrm>
              <a:blipFill>
                <a:blip r:embed="rId3"/>
                <a:stretch>
                  <a:fillRect l="-500" t="-1494" r="-500"/>
                </a:stretch>
              </a:blipFill>
            </p:spPr>
            <p:txBody>
              <a:bodyPr/>
              <a:lstStyle/>
              <a:p>
                <a:r>
                  <a:rPr lang="es-CR">
                    <a:noFill/>
                  </a:rPr>
                  <a:t> </a:t>
                </a:r>
              </a:p>
            </p:txBody>
          </p:sp>
        </mc:Fallback>
      </mc:AlternateContent>
    </p:spTree>
    <p:extLst>
      <p:ext uri="{BB962C8B-B14F-4D97-AF65-F5344CB8AC3E}">
        <p14:creationId xmlns:p14="http://schemas.microsoft.com/office/powerpoint/2010/main" val="2203757076"/>
      </p:ext>
    </p:extLst>
  </p:cSld>
  <p:clrMapOvr>
    <a:masterClrMapping/>
  </p:clrMapOvr>
  <p:transition spd="slow">
    <p:wip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ítulo 1"/>
              <p:cNvSpPr txBox="1">
                <a:spLocks/>
              </p:cNvSpPr>
              <p:nvPr/>
            </p:nvSpPr>
            <p:spPr>
              <a:xfrm>
                <a:off x="0" y="17585"/>
                <a:ext cx="12192000" cy="7297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Pronósticos del </a:t>
                </a:r>
                <a14:m>
                  <m:oMath xmlns:m="http://schemas.openxmlformats.org/officeDocument/2006/math">
                    <m:r>
                      <a:rPr lang="es-CR" i="1" dirty="0">
                        <a:latin typeface="Cambria Math" panose="02040503050406030204" pitchFamily="18" charset="0"/>
                      </a:rPr>
                      <m:t>𝐴𝑅𝐼𝑀𝐴</m:t>
                    </m:r>
                    <m:d>
                      <m:dPr>
                        <m:ctrlPr>
                          <a:rPr lang="es-CR" i="1" dirty="0">
                            <a:latin typeface="Cambria Math"/>
                          </a:rPr>
                        </m:ctrlPr>
                      </m:dPr>
                      <m:e>
                        <m:r>
                          <a:rPr lang="es-CR" i="1" dirty="0" err="1">
                            <a:latin typeface="Cambria Math" panose="02040503050406030204" pitchFamily="18" charset="0"/>
                          </a:rPr>
                          <m:t>𝑝</m:t>
                        </m:r>
                        <m:r>
                          <a:rPr lang="es-CR" i="1" dirty="0" err="1">
                            <a:latin typeface="Cambria Math" panose="02040503050406030204" pitchFamily="18" charset="0"/>
                          </a:rPr>
                          <m:t>,</m:t>
                        </m:r>
                        <m:r>
                          <a:rPr lang="es-CR" i="1" dirty="0" err="1">
                            <a:latin typeface="Cambria Math" panose="02040503050406030204" pitchFamily="18" charset="0"/>
                          </a:rPr>
                          <m:t>𝑑</m:t>
                        </m:r>
                        <m:r>
                          <a:rPr lang="es-CR" i="1" dirty="0" err="1">
                            <a:latin typeface="Cambria Math" panose="02040503050406030204" pitchFamily="18" charset="0"/>
                          </a:rPr>
                          <m:t>,</m:t>
                        </m:r>
                        <m:r>
                          <a:rPr lang="es-CR" i="1" dirty="0" err="1">
                            <a:latin typeface="Cambria Math" panose="02040503050406030204" pitchFamily="18" charset="0"/>
                          </a:rPr>
                          <m:t>𝑞</m:t>
                        </m:r>
                      </m:e>
                    </m:d>
                    <m:sSub>
                      <m:sSubPr>
                        <m:ctrlPr>
                          <a:rPr lang="es-CR" i="1" dirty="0">
                            <a:latin typeface="Cambria Math"/>
                          </a:rPr>
                        </m:ctrlPr>
                      </m:sSubPr>
                      <m:e>
                        <m:d>
                          <m:dPr>
                            <m:ctrlPr>
                              <a:rPr lang="es-CR" i="1" dirty="0">
                                <a:latin typeface="Cambria Math"/>
                              </a:rPr>
                            </m:ctrlPr>
                          </m:dPr>
                          <m:e>
                            <m:r>
                              <a:rPr lang="es-CR" i="1" dirty="0">
                                <a:latin typeface="Cambria Math" panose="02040503050406030204" pitchFamily="18" charset="0"/>
                              </a:rPr>
                              <m:t>𝑃</m:t>
                            </m:r>
                            <m:r>
                              <a:rPr lang="es-CR" i="1" dirty="0">
                                <a:latin typeface="Cambria Math" panose="02040503050406030204" pitchFamily="18" charset="0"/>
                              </a:rPr>
                              <m:t>,</m:t>
                            </m:r>
                            <m:r>
                              <a:rPr lang="es-CR" i="1" dirty="0">
                                <a:latin typeface="Cambria Math" panose="02040503050406030204" pitchFamily="18" charset="0"/>
                              </a:rPr>
                              <m:t>𝐷</m:t>
                            </m:r>
                            <m:r>
                              <a:rPr lang="es-CR" i="1" dirty="0">
                                <a:latin typeface="Cambria Math" panose="02040503050406030204" pitchFamily="18" charset="0"/>
                              </a:rPr>
                              <m:t>,</m:t>
                            </m:r>
                            <m:r>
                              <a:rPr lang="es-CR" i="1" dirty="0">
                                <a:latin typeface="Cambria Math" panose="02040503050406030204" pitchFamily="18" charset="0"/>
                              </a:rPr>
                              <m:t>𝑄</m:t>
                            </m:r>
                          </m:e>
                        </m:d>
                      </m:e>
                      <m:sub>
                        <m:r>
                          <a:rPr lang="es-CR" i="1" dirty="0">
                            <a:latin typeface="Cambria Math" panose="02040503050406030204" pitchFamily="18" charset="0"/>
                          </a:rPr>
                          <m:t>𝑠</m:t>
                        </m:r>
                      </m:sub>
                    </m:sSub>
                  </m:oMath>
                </a14:m>
                <a:endParaRPr lang="es-CR" dirty="0"/>
              </a:p>
            </p:txBody>
          </p:sp>
        </mc:Choice>
        <mc:Fallback xmlns="">
          <p:sp>
            <p:nvSpPr>
              <p:cNvPr id="5" name="Título 1"/>
              <p:cNvSpPr txBox="1">
                <a:spLocks noRot="1" noChangeAspect="1" noMove="1" noResize="1" noEditPoints="1" noAdjustHandles="1" noChangeArrowheads="1" noChangeShapeType="1" noTextEdit="1"/>
              </p:cNvSpPr>
              <p:nvPr/>
            </p:nvSpPr>
            <p:spPr>
              <a:xfrm>
                <a:off x="0" y="17585"/>
                <a:ext cx="12192000" cy="729762"/>
              </a:xfrm>
              <a:prstGeom prst="rect">
                <a:avLst/>
              </a:prstGeom>
              <a:blipFill>
                <a:blip r:embed="rId2"/>
                <a:stretch>
                  <a:fillRect t="-24167" b="-37500"/>
                </a:stretch>
              </a:blipFill>
            </p:spPr>
            <p:txBody>
              <a:bodyPr/>
              <a:lstStyle/>
              <a:p>
                <a:r>
                  <a:rPr lang="es-CR">
                    <a:noFill/>
                  </a:rPr>
                  <a:t> </a:t>
                </a:r>
              </a:p>
            </p:txBody>
          </p:sp>
        </mc:Fallback>
      </mc:AlternateContent>
      <p:sp>
        <p:nvSpPr>
          <p:cNvPr id="6" name="Marcador de contenido 2"/>
          <p:cNvSpPr>
            <a:spLocks noGrp="1"/>
          </p:cNvSpPr>
          <p:nvPr>
            <p:ph idx="1"/>
          </p:nvPr>
        </p:nvSpPr>
        <p:spPr>
          <a:xfrm>
            <a:off x="108525" y="913336"/>
            <a:ext cx="11566237" cy="1545648"/>
          </a:xfrm>
        </p:spPr>
        <p:txBody>
          <a:bodyPr>
            <a:normAutofit/>
          </a:bodyPr>
          <a:lstStyle/>
          <a:p>
            <a:pPr marL="0" indent="0">
              <a:buNone/>
            </a:pPr>
            <a:r>
              <a:rPr lang="es-CR" sz="2000" dirty="0"/>
              <a:t>Veamos los pronósticos para el ejemplo del modelo estimado de </a:t>
            </a:r>
            <a:r>
              <a:rPr lang="es-CR" sz="2000" b="1" i="1" dirty="0" err="1"/>
              <a:t>unem</a:t>
            </a:r>
            <a:r>
              <a:rPr lang="es-CR" sz="2000" dirty="0"/>
              <a:t>. ¿Qué podemos decir?</a:t>
            </a:r>
          </a:p>
        </p:txBody>
      </p:sp>
      <p:pic>
        <p:nvPicPr>
          <p:cNvPr id="7" name="Imagen 6"/>
          <p:cNvPicPr>
            <a:picLocks noChangeAspect="1"/>
          </p:cNvPicPr>
          <p:nvPr/>
        </p:nvPicPr>
        <p:blipFill>
          <a:blip r:embed="rId3"/>
          <a:stretch>
            <a:fillRect/>
          </a:stretch>
        </p:blipFill>
        <p:spPr>
          <a:xfrm>
            <a:off x="2251077" y="1408204"/>
            <a:ext cx="7281131" cy="5375902"/>
          </a:xfrm>
          <a:prstGeom prst="rect">
            <a:avLst/>
          </a:prstGeom>
        </p:spPr>
      </p:pic>
    </p:spTree>
    <p:extLst>
      <p:ext uri="{BB962C8B-B14F-4D97-AF65-F5344CB8AC3E}">
        <p14:creationId xmlns:p14="http://schemas.microsoft.com/office/powerpoint/2010/main" val="2824308634"/>
      </p:ext>
    </p:extLst>
  </p:cSld>
  <p:clrMapOvr>
    <a:masterClrMapping/>
  </p:clrMapOvr>
  <p:transition spd="slow">
    <p:wip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ítulo 1"/>
              <p:cNvSpPr txBox="1">
                <a:spLocks/>
              </p:cNvSpPr>
              <p:nvPr/>
            </p:nvSpPr>
            <p:spPr>
              <a:xfrm>
                <a:off x="0" y="17585"/>
                <a:ext cx="12192000" cy="7297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Pronósticos del </a:t>
                </a:r>
                <a14:m>
                  <m:oMath xmlns:m="http://schemas.openxmlformats.org/officeDocument/2006/math">
                    <m:r>
                      <a:rPr lang="es-CR" i="1" dirty="0">
                        <a:latin typeface="Cambria Math" panose="02040503050406030204" pitchFamily="18" charset="0"/>
                      </a:rPr>
                      <m:t>𝐴𝑅𝐼𝑀𝐴</m:t>
                    </m:r>
                    <m:d>
                      <m:dPr>
                        <m:ctrlPr>
                          <a:rPr lang="es-CR" i="1" dirty="0">
                            <a:latin typeface="Cambria Math"/>
                          </a:rPr>
                        </m:ctrlPr>
                      </m:dPr>
                      <m:e>
                        <m:r>
                          <a:rPr lang="es-CR" i="1" dirty="0" err="1">
                            <a:latin typeface="Cambria Math" panose="02040503050406030204" pitchFamily="18" charset="0"/>
                          </a:rPr>
                          <m:t>𝑝</m:t>
                        </m:r>
                        <m:r>
                          <a:rPr lang="es-CR" i="1" dirty="0" err="1">
                            <a:latin typeface="Cambria Math" panose="02040503050406030204" pitchFamily="18" charset="0"/>
                          </a:rPr>
                          <m:t>,</m:t>
                        </m:r>
                        <m:r>
                          <a:rPr lang="es-CR" i="1" dirty="0" err="1">
                            <a:latin typeface="Cambria Math" panose="02040503050406030204" pitchFamily="18" charset="0"/>
                          </a:rPr>
                          <m:t>𝑑</m:t>
                        </m:r>
                        <m:r>
                          <a:rPr lang="es-CR" i="1" dirty="0" err="1">
                            <a:latin typeface="Cambria Math" panose="02040503050406030204" pitchFamily="18" charset="0"/>
                          </a:rPr>
                          <m:t>,</m:t>
                        </m:r>
                        <m:r>
                          <a:rPr lang="es-CR" i="1" dirty="0" err="1">
                            <a:latin typeface="Cambria Math" panose="02040503050406030204" pitchFamily="18" charset="0"/>
                          </a:rPr>
                          <m:t>𝑞</m:t>
                        </m:r>
                      </m:e>
                    </m:d>
                    <m:sSub>
                      <m:sSubPr>
                        <m:ctrlPr>
                          <a:rPr lang="es-CR" i="1" dirty="0">
                            <a:latin typeface="Cambria Math"/>
                          </a:rPr>
                        </m:ctrlPr>
                      </m:sSubPr>
                      <m:e>
                        <m:d>
                          <m:dPr>
                            <m:ctrlPr>
                              <a:rPr lang="es-CR" i="1" dirty="0">
                                <a:latin typeface="Cambria Math"/>
                              </a:rPr>
                            </m:ctrlPr>
                          </m:dPr>
                          <m:e>
                            <m:r>
                              <a:rPr lang="es-CR" i="1" dirty="0">
                                <a:latin typeface="Cambria Math" panose="02040503050406030204" pitchFamily="18" charset="0"/>
                              </a:rPr>
                              <m:t>𝑃</m:t>
                            </m:r>
                            <m:r>
                              <a:rPr lang="es-CR" i="1" dirty="0">
                                <a:latin typeface="Cambria Math" panose="02040503050406030204" pitchFamily="18" charset="0"/>
                              </a:rPr>
                              <m:t>,</m:t>
                            </m:r>
                            <m:r>
                              <a:rPr lang="es-CR" i="1" dirty="0">
                                <a:latin typeface="Cambria Math" panose="02040503050406030204" pitchFamily="18" charset="0"/>
                              </a:rPr>
                              <m:t>𝐷</m:t>
                            </m:r>
                            <m:r>
                              <a:rPr lang="es-CR" i="1" dirty="0">
                                <a:latin typeface="Cambria Math" panose="02040503050406030204" pitchFamily="18" charset="0"/>
                              </a:rPr>
                              <m:t>,</m:t>
                            </m:r>
                            <m:r>
                              <a:rPr lang="es-CR" i="1" dirty="0">
                                <a:latin typeface="Cambria Math" panose="02040503050406030204" pitchFamily="18" charset="0"/>
                              </a:rPr>
                              <m:t>𝑄</m:t>
                            </m:r>
                          </m:e>
                        </m:d>
                      </m:e>
                      <m:sub>
                        <m:r>
                          <a:rPr lang="es-CR" i="1" dirty="0">
                            <a:latin typeface="Cambria Math" panose="02040503050406030204" pitchFamily="18" charset="0"/>
                          </a:rPr>
                          <m:t>𝑠</m:t>
                        </m:r>
                      </m:sub>
                    </m:sSub>
                  </m:oMath>
                </a14:m>
                <a:endParaRPr lang="es-CR" dirty="0"/>
              </a:p>
            </p:txBody>
          </p:sp>
        </mc:Choice>
        <mc:Fallback xmlns="">
          <p:sp>
            <p:nvSpPr>
              <p:cNvPr id="4" name="Título 1"/>
              <p:cNvSpPr txBox="1">
                <a:spLocks noRot="1" noChangeAspect="1" noMove="1" noResize="1" noEditPoints="1" noAdjustHandles="1" noChangeArrowheads="1" noChangeShapeType="1" noTextEdit="1"/>
              </p:cNvSpPr>
              <p:nvPr/>
            </p:nvSpPr>
            <p:spPr>
              <a:xfrm>
                <a:off x="0" y="17585"/>
                <a:ext cx="12192000" cy="729762"/>
              </a:xfrm>
              <a:prstGeom prst="rect">
                <a:avLst/>
              </a:prstGeom>
              <a:blipFill>
                <a:blip r:embed="rId2"/>
                <a:stretch>
                  <a:fillRect t="-24167" b="-37500"/>
                </a:stretch>
              </a:blipFill>
            </p:spPr>
            <p:txBody>
              <a:bodyPr/>
              <a:lstStyle/>
              <a:p>
                <a:r>
                  <a:rPr lang="es-CR">
                    <a:noFill/>
                  </a:rPr>
                  <a:t> </a:t>
                </a:r>
              </a:p>
            </p:txBody>
          </p:sp>
        </mc:Fallback>
      </mc:AlternateContent>
      <p:sp>
        <p:nvSpPr>
          <p:cNvPr id="5" name="Marcador de contenido 2"/>
          <p:cNvSpPr>
            <a:spLocks noGrp="1"/>
          </p:cNvSpPr>
          <p:nvPr>
            <p:ph idx="1"/>
          </p:nvPr>
        </p:nvSpPr>
        <p:spPr>
          <a:xfrm>
            <a:off x="108525" y="913336"/>
            <a:ext cx="11566237" cy="1545648"/>
          </a:xfrm>
        </p:spPr>
        <p:txBody>
          <a:bodyPr>
            <a:normAutofit/>
          </a:bodyPr>
          <a:lstStyle/>
          <a:p>
            <a:pPr marL="0" indent="0">
              <a:buNone/>
            </a:pPr>
            <a:r>
              <a:rPr lang="es-CR" sz="2000" dirty="0"/>
              <a:t>Veamos los pronósticos para el ejemplo del modelo estimado de </a:t>
            </a:r>
            <a:r>
              <a:rPr lang="es-CR" sz="2000" b="1" i="1" dirty="0" err="1"/>
              <a:t>birth</a:t>
            </a:r>
            <a:r>
              <a:rPr lang="es-CR" sz="2000" dirty="0"/>
              <a:t>. ¿Qué podemos decir?</a:t>
            </a:r>
          </a:p>
        </p:txBody>
      </p:sp>
      <p:pic>
        <p:nvPicPr>
          <p:cNvPr id="6" name="Imagen 5"/>
          <p:cNvPicPr>
            <a:picLocks noChangeAspect="1"/>
          </p:cNvPicPr>
          <p:nvPr/>
        </p:nvPicPr>
        <p:blipFill>
          <a:blip r:embed="rId3"/>
          <a:stretch>
            <a:fillRect/>
          </a:stretch>
        </p:blipFill>
        <p:spPr>
          <a:xfrm>
            <a:off x="2381825" y="1596997"/>
            <a:ext cx="7019636" cy="5182831"/>
          </a:xfrm>
          <a:prstGeom prst="rect">
            <a:avLst/>
          </a:prstGeom>
        </p:spPr>
      </p:pic>
    </p:spTree>
    <p:extLst>
      <p:ext uri="{BB962C8B-B14F-4D97-AF65-F5344CB8AC3E}">
        <p14:creationId xmlns:p14="http://schemas.microsoft.com/office/powerpoint/2010/main" val="3122456411"/>
      </p:ext>
    </p:extLst>
  </p:cSld>
  <p:clrMapOvr>
    <a:masterClrMapping/>
  </p:clrMapOvr>
  <p:transition spd="slow">
    <p:wip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ítulo 1"/>
              <p:cNvSpPr txBox="1">
                <a:spLocks/>
              </p:cNvSpPr>
              <p:nvPr/>
            </p:nvSpPr>
            <p:spPr>
              <a:xfrm>
                <a:off x="0" y="17585"/>
                <a:ext cx="12192000" cy="7297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Pronósticos del </a:t>
                </a:r>
                <a14:m>
                  <m:oMath xmlns:m="http://schemas.openxmlformats.org/officeDocument/2006/math">
                    <m:r>
                      <a:rPr lang="es-CR" i="1" dirty="0">
                        <a:latin typeface="Cambria Math" panose="02040503050406030204" pitchFamily="18" charset="0"/>
                      </a:rPr>
                      <m:t>𝐴𝑅𝐼𝑀𝐴</m:t>
                    </m:r>
                    <m:d>
                      <m:dPr>
                        <m:ctrlPr>
                          <a:rPr lang="es-CR" i="1" dirty="0">
                            <a:latin typeface="Cambria Math"/>
                          </a:rPr>
                        </m:ctrlPr>
                      </m:dPr>
                      <m:e>
                        <m:r>
                          <a:rPr lang="es-CR" i="1" dirty="0" err="1">
                            <a:latin typeface="Cambria Math" panose="02040503050406030204" pitchFamily="18" charset="0"/>
                          </a:rPr>
                          <m:t>𝑝</m:t>
                        </m:r>
                        <m:r>
                          <a:rPr lang="es-CR" i="1" dirty="0" err="1">
                            <a:latin typeface="Cambria Math" panose="02040503050406030204" pitchFamily="18" charset="0"/>
                          </a:rPr>
                          <m:t>,</m:t>
                        </m:r>
                        <m:r>
                          <a:rPr lang="es-CR" i="1" dirty="0" err="1">
                            <a:latin typeface="Cambria Math" panose="02040503050406030204" pitchFamily="18" charset="0"/>
                          </a:rPr>
                          <m:t>𝑑</m:t>
                        </m:r>
                        <m:r>
                          <a:rPr lang="es-CR" i="1" dirty="0" err="1">
                            <a:latin typeface="Cambria Math" panose="02040503050406030204" pitchFamily="18" charset="0"/>
                          </a:rPr>
                          <m:t>,</m:t>
                        </m:r>
                        <m:r>
                          <a:rPr lang="es-CR" i="1" dirty="0" err="1">
                            <a:latin typeface="Cambria Math" panose="02040503050406030204" pitchFamily="18" charset="0"/>
                          </a:rPr>
                          <m:t>𝑞</m:t>
                        </m:r>
                      </m:e>
                    </m:d>
                    <m:sSub>
                      <m:sSubPr>
                        <m:ctrlPr>
                          <a:rPr lang="es-CR" i="1" dirty="0">
                            <a:latin typeface="Cambria Math"/>
                          </a:rPr>
                        </m:ctrlPr>
                      </m:sSubPr>
                      <m:e>
                        <m:d>
                          <m:dPr>
                            <m:ctrlPr>
                              <a:rPr lang="es-CR" i="1" dirty="0">
                                <a:latin typeface="Cambria Math"/>
                              </a:rPr>
                            </m:ctrlPr>
                          </m:dPr>
                          <m:e>
                            <m:r>
                              <a:rPr lang="es-CR" i="1" dirty="0">
                                <a:latin typeface="Cambria Math" panose="02040503050406030204" pitchFamily="18" charset="0"/>
                              </a:rPr>
                              <m:t>𝑃</m:t>
                            </m:r>
                            <m:r>
                              <a:rPr lang="es-CR" i="1" dirty="0">
                                <a:latin typeface="Cambria Math" panose="02040503050406030204" pitchFamily="18" charset="0"/>
                              </a:rPr>
                              <m:t>,</m:t>
                            </m:r>
                            <m:r>
                              <a:rPr lang="es-CR" i="1" dirty="0">
                                <a:latin typeface="Cambria Math" panose="02040503050406030204" pitchFamily="18" charset="0"/>
                              </a:rPr>
                              <m:t>𝐷</m:t>
                            </m:r>
                            <m:r>
                              <a:rPr lang="es-CR" i="1" dirty="0">
                                <a:latin typeface="Cambria Math" panose="02040503050406030204" pitchFamily="18" charset="0"/>
                              </a:rPr>
                              <m:t>,</m:t>
                            </m:r>
                            <m:r>
                              <a:rPr lang="es-CR" i="1" dirty="0">
                                <a:latin typeface="Cambria Math" panose="02040503050406030204" pitchFamily="18" charset="0"/>
                              </a:rPr>
                              <m:t>𝑄</m:t>
                            </m:r>
                          </m:e>
                        </m:d>
                      </m:e>
                      <m:sub>
                        <m:r>
                          <a:rPr lang="es-CR" i="1" dirty="0">
                            <a:latin typeface="Cambria Math" panose="02040503050406030204" pitchFamily="18" charset="0"/>
                          </a:rPr>
                          <m:t>𝑠</m:t>
                        </m:r>
                      </m:sub>
                    </m:sSub>
                  </m:oMath>
                </a14:m>
                <a:endParaRPr lang="es-CR" dirty="0"/>
              </a:p>
            </p:txBody>
          </p:sp>
        </mc:Choice>
        <mc:Fallback xmlns="">
          <p:sp>
            <p:nvSpPr>
              <p:cNvPr id="5" name="Título 1"/>
              <p:cNvSpPr txBox="1">
                <a:spLocks noRot="1" noChangeAspect="1" noMove="1" noResize="1" noEditPoints="1" noAdjustHandles="1" noChangeArrowheads="1" noChangeShapeType="1" noTextEdit="1"/>
              </p:cNvSpPr>
              <p:nvPr/>
            </p:nvSpPr>
            <p:spPr>
              <a:xfrm>
                <a:off x="0" y="17585"/>
                <a:ext cx="12192000" cy="729762"/>
              </a:xfrm>
              <a:prstGeom prst="rect">
                <a:avLst/>
              </a:prstGeom>
              <a:blipFill>
                <a:blip r:embed="rId2"/>
                <a:stretch>
                  <a:fillRect t="-24167" b="-37500"/>
                </a:stretch>
              </a:blipFill>
            </p:spPr>
            <p:txBody>
              <a:bodyPr/>
              <a:lstStyle/>
              <a:p>
                <a:r>
                  <a:rPr lang="es-CR">
                    <a:noFill/>
                  </a:rPr>
                  <a:t> </a:t>
                </a:r>
              </a:p>
            </p:txBody>
          </p:sp>
        </mc:Fallback>
      </mc:AlternateContent>
      <p:sp>
        <p:nvSpPr>
          <p:cNvPr id="6" name="Marcador de contenido 2"/>
          <p:cNvSpPr>
            <a:spLocks noGrp="1"/>
          </p:cNvSpPr>
          <p:nvPr>
            <p:ph idx="1"/>
          </p:nvPr>
        </p:nvSpPr>
        <p:spPr>
          <a:xfrm>
            <a:off x="108525" y="913336"/>
            <a:ext cx="11566237" cy="1545648"/>
          </a:xfrm>
        </p:spPr>
        <p:txBody>
          <a:bodyPr>
            <a:normAutofit/>
          </a:bodyPr>
          <a:lstStyle/>
          <a:p>
            <a:pPr marL="0" indent="0">
              <a:buNone/>
            </a:pPr>
            <a:r>
              <a:rPr lang="es-CR" sz="2000" dirty="0"/>
              <a:t>Veamos los pronósticos para el ejemplo del modelo estimado de </a:t>
            </a:r>
            <a:r>
              <a:rPr lang="es-CR" sz="2000" b="1" dirty="0"/>
              <a:t>a10</a:t>
            </a:r>
            <a:r>
              <a:rPr lang="es-CR" sz="2000" dirty="0"/>
              <a:t>. ¿Qué podemos decir?</a:t>
            </a:r>
          </a:p>
        </p:txBody>
      </p:sp>
      <p:pic>
        <p:nvPicPr>
          <p:cNvPr id="7" name="Imagen 6"/>
          <p:cNvPicPr>
            <a:picLocks noChangeAspect="1"/>
          </p:cNvPicPr>
          <p:nvPr/>
        </p:nvPicPr>
        <p:blipFill>
          <a:blip r:embed="rId3"/>
          <a:stretch>
            <a:fillRect/>
          </a:stretch>
        </p:blipFill>
        <p:spPr>
          <a:xfrm>
            <a:off x="2480453" y="1408207"/>
            <a:ext cx="7231093" cy="5338957"/>
          </a:xfrm>
          <a:prstGeom prst="rect">
            <a:avLst/>
          </a:prstGeom>
        </p:spPr>
      </p:pic>
    </p:spTree>
    <p:extLst>
      <p:ext uri="{BB962C8B-B14F-4D97-AF65-F5344CB8AC3E}">
        <p14:creationId xmlns:p14="http://schemas.microsoft.com/office/powerpoint/2010/main" val="503511388"/>
      </p:ext>
    </p:extLst>
  </p:cSld>
  <p:clrMapOvr>
    <a:masterClrMapping/>
  </p:clrMapOvr>
  <p:transition spd="slow">
    <p:wip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767858" y="31018"/>
            <a:ext cx="10515600" cy="936137"/>
          </a:xfrm>
        </p:spPr>
        <p:txBody>
          <a:bodyPr/>
          <a:lstStyle/>
          <a:p>
            <a:pPr algn="ctr"/>
            <a:r>
              <a:rPr lang="es-CR" dirty="0"/>
              <a:t>Índice</a:t>
            </a:r>
          </a:p>
        </p:txBody>
      </p:sp>
      <p:sp>
        <p:nvSpPr>
          <p:cNvPr id="5" name="Elipse 4"/>
          <p:cNvSpPr/>
          <p:nvPr/>
        </p:nvSpPr>
        <p:spPr>
          <a:xfrm>
            <a:off x="483578" y="1283678"/>
            <a:ext cx="852854" cy="84406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Rectángulo redondeado 5"/>
          <p:cNvSpPr/>
          <p:nvPr/>
        </p:nvSpPr>
        <p:spPr>
          <a:xfrm>
            <a:off x="1855178" y="1222131"/>
            <a:ext cx="2681653" cy="967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Fundamentos del método Box-Jenkins</a:t>
            </a:r>
          </a:p>
        </p:txBody>
      </p:sp>
      <p:sp>
        <p:nvSpPr>
          <p:cNvPr id="7" name="Elipse 6"/>
          <p:cNvSpPr/>
          <p:nvPr/>
        </p:nvSpPr>
        <p:spPr>
          <a:xfrm>
            <a:off x="483578" y="3344009"/>
            <a:ext cx="852854" cy="84406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8" name="Rectángulo redondeado 7"/>
          <p:cNvSpPr/>
          <p:nvPr/>
        </p:nvSpPr>
        <p:spPr>
          <a:xfrm>
            <a:off x="1855178" y="3282462"/>
            <a:ext cx="2681653" cy="967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La estacionaridad y las pruebas de raíz unitaria</a:t>
            </a:r>
          </a:p>
        </p:txBody>
      </p:sp>
      <p:sp>
        <p:nvSpPr>
          <p:cNvPr id="9" name="Elipse 8"/>
          <p:cNvSpPr/>
          <p:nvPr/>
        </p:nvSpPr>
        <p:spPr>
          <a:xfrm>
            <a:off x="483578" y="5342793"/>
            <a:ext cx="852854" cy="84406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10" name="Rectángulo redondeado 9"/>
          <p:cNvSpPr/>
          <p:nvPr/>
        </p:nvSpPr>
        <p:spPr>
          <a:xfrm>
            <a:off x="1855178" y="5281246"/>
            <a:ext cx="2681653" cy="967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Identificación y estimación de un proceso ARIMA</a:t>
            </a:r>
          </a:p>
        </p:txBody>
      </p:sp>
      <p:sp>
        <p:nvSpPr>
          <p:cNvPr id="11" name="Elipse 10"/>
          <p:cNvSpPr/>
          <p:nvPr/>
        </p:nvSpPr>
        <p:spPr>
          <a:xfrm>
            <a:off x="7502770" y="1283678"/>
            <a:ext cx="852854" cy="84406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p>
        </p:txBody>
      </p:sp>
      <p:sp>
        <p:nvSpPr>
          <p:cNvPr id="12" name="Rectángulo redondeado 11"/>
          <p:cNvSpPr/>
          <p:nvPr/>
        </p:nvSpPr>
        <p:spPr>
          <a:xfrm>
            <a:off x="8874370" y="1222131"/>
            <a:ext cx="2681653" cy="967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Diagnósticos / bondad y ajuste del modelo ARIMA</a:t>
            </a:r>
          </a:p>
        </p:txBody>
      </p:sp>
      <p:sp>
        <p:nvSpPr>
          <p:cNvPr id="13" name="Elipse 12"/>
          <p:cNvSpPr/>
          <p:nvPr/>
        </p:nvSpPr>
        <p:spPr>
          <a:xfrm>
            <a:off x="7502770" y="3344009"/>
            <a:ext cx="852854" cy="84406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5</a:t>
            </a:r>
          </a:p>
        </p:txBody>
      </p:sp>
      <mc:AlternateContent xmlns:mc="http://schemas.openxmlformats.org/markup-compatibility/2006" xmlns:a14="http://schemas.microsoft.com/office/drawing/2010/main">
        <mc:Choice Requires="a14">
          <p:sp>
            <p:nvSpPr>
              <p:cNvPr id="14" name="Rectángulo redondeado 13"/>
              <p:cNvSpPr/>
              <p:nvPr/>
            </p:nvSpPr>
            <p:spPr>
              <a:xfrm>
                <a:off x="8874370" y="3282462"/>
                <a:ext cx="2681653" cy="967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Pronósticos del</a:t>
                </a:r>
                <a:br>
                  <a:rPr lang="es-CR" dirty="0"/>
                </a:br>
                <a14:m>
                  <m:oMathPara xmlns:m="http://schemas.openxmlformats.org/officeDocument/2006/math">
                    <m:oMathParaPr>
                      <m:jc m:val="centerGroup"/>
                    </m:oMathParaPr>
                    <m:oMath xmlns:m="http://schemas.openxmlformats.org/officeDocument/2006/math">
                      <m:r>
                        <a:rPr lang="es-CR" b="0" i="1" smtClean="0">
                          <a:latin typeface="Cambria Math" panose="02040503050406030204" pitchFamily="18" charset="0"/>
                        </a:rPr>
                        <m:t>𝐴𝑅𝐼𝑀𝐴</m:t>
                      </m:r>
                      <m:r>
                        <a:rPr lang="es-CR" b="0" i="1" smtClean="0">
                          <a:latin typeface="Cambria Math" panose="02040503050406030204" pitchFamily="18" charset="0"/>
                        </a:rPr>
                        <m:t>(</m:t>
                      </m:r>
                      <m:r>
                        <a:rPr lang="es-CR" b="0" i="1" smtClean="0">
                          <a:latin typeface="Cambria Math" panose="02040503050406030204" pitchFamily="18" charset="0"/>
                        </a:rPr>
                        <m:t>𝑝</m:t>
                      </m:r>
                      <m:r>
                        <a:rPr lang="es-CR" b="0" i="1" smtClean="0">
                          <a:latin typeface="Cambria Math" panose="02040503050406030204" pitchFamily="18" charset="0"/>
                        </a:rPr>
                        <m:t>,</m:t>
                      </m:r>
                      <m:r>
                        <a:rPr lang="es-CR" b="0" i="1" smtClean="0">
                          <a:latin typeface="Cambria Math" panose="02040503050406030204" pitchFamily="18" charset="0"/>
                        </a:rPr>
                        <m:t>𝑑</m:t>
                      </m:r>
                      <m:r>
                        <a:rPr lang="es-CR" b="0" i="1" smtClean="0">
                          <a:latin typeface="Cambria Math" panose="02040503050406030204" pitchFamily="18" charset="0"/>
                        </a:rPr>
                        <m:t>,</m:t>
                      </m:r>
                      <m:r>
                        <a:rPr lang="es-CR" b="0" i="1" smtClean="0">
                          <a:latin typeface="Cambria Math" panose="02040503050406030204" pitchFamily="18" charset="0"/>
                        </a:rPr>
                        <m:t>𝑞</m:t>
                      </m:r>
                      <m:r>
                        <a:rPr lang="es-CR" b="0" i="1" smtClean="0">
                          <a:latin typeface="Cambria Math" panose="02040503050406030204" pitchFamily="18" charset="0"/>
                        </a:rPr>
                        <m:t>)(</m:t>
                      </m:r>
                      <m:r>
                        <a:rPr lang="es-CR" b="0" i="1" smtClean="0">
                          <a:latin typeface="Cambria Math" panose="02040503050406030204" pitchFamily="18" charset="0"/>
                        </a:rPr>
                        <m:t>𝑃</m:t>
                      </m:r>
                      <m:r>
                        <a:rPr lang="es-CR" b="0" i="1" smtClean="0">
                          <a:latin typeface="Cambria Math" panose="02040503050406030204" pitchFamily="18" charset="0"/>
                        </a:rPr>
                        <m:t>,</m:t>
                      </m:r>
                      <m:r>
                        <a:rPr lang="es-CR" b="0" i="1" smtClean="0">
                          <a:latin typeface="Cambria Math" panose="02040503050406030204" pitchFamily="18" charset="0"/>
                        </a:rPr>
                        <m:t>𝐷</m:t>
                      </m:r>
                      <m:r>
                        <a:rPr lang="es-CR" b="0" i="1" smtClean="0">
                          <a:latin typeface="Cambria Math" panose="02040503050406030204" pitchFamily="18" charset="0"/>
                        </a:rPr>
                        <m:t>,</m:t>
                      </m:r>
                      <m:r>
                        <a:rPr lang="es-CR" b="0" i="1" smtClean="0">
                          <a:latin typeface="Cambria Math" panose="02040503050406030204" pitchFamily="18" charset="0"/>
                        </a:rPr>
                        <m:t>𝑄</m:t>
                      </m:r>
                      <m:r>
                        <a:rPr lang="es-CR" b="0" i="1" smtClean="0">
                          <a:latin typeface="Cambria Math" panose="02040503050406030204" pitchFamily="18" charset="0"/>
                        </a:rPr>
                        <m:t>)</m:t>
                      </m:r>
                    </m:oMath>
                  </m:oMathPara>
                </a14:m>
                <a:endParaRPr lang="es-CR" dirty="0"/>
              </a:p>
            </p:txBody>
          </p:sp>
        </mc:Choice>
        <mc:Fallback xmlns="">
          <p:sp>
            <p:nvSpPr>
              <p:cNvPr id="14" name="Rectángulo redondeado 13"/>
              <p:cNvSpPr>
                <a:spLocks noRot="1" noChangeAspect="1" noMove="1" noResize="1" noEditPoints="1" noAdjustHandles="1" noChangeArrowheads="1" noChangeShapeType="1" noTextEdit="1"/>
              </p:cNvSpPr>
              <p:nvPr/>
            </p:nvSpPr>
            <p:spPr>
              <a:xfrm>
                <a:off x="8874370" y="3282462"/>
                <a:ext cx="2681653" cy="967154"/>
              </a:xfrm>
              <a:prstGeom prst="roundRect">
                <a:avLst/>
              </a:prstGeom>
              <a:blipFill>
                <a:blip r:embed="rId2"/>
                <a:stretch>
                  <a:fillRect/>
                </a:stretch>
              </a:blipFill>
            </p:spPr>
            <p:txBody>
              <a:bodyPr/>
              <a:lstStyle/>
              <a:p>
                <a:r>
                  <a:rPr lang="es-CR">
                    <a:noFill/>
                  </a:rPr>
                  <a:t> </a:t>
                </a:r>
              </a:p>
            </p:txBody>
          </p:sp>
        </mc:Fallback>
      </mc:AlternateContent>
      <p:sp>
        <p:nvSpPr>
          <p:cNvPr id="15" name="Elipse 14"/>
          <p:cNvSpPr/>
          <p:nvPr/>
        </p:nvSpPr>
        <p:spPr>
          <a:xfrm>
            <a:off x="7502770" y="5342793"/>
            <a:ext cx="852854" cy="84406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6</a:t>
            </a:r>
          </a:p>
        </p:txBody>
      </p:sp>
      <p:sp>
        <p:nvSpPr>
          <p:cNvPr id="16" name="Rectángulo redondeado 15"/>
          <p:cNvSpPr/>
          <p:nvPr/>
        </p:nvSpPr>
        <p:spPr>
          <a:xfrm>
            <a:off x="8874370" y="5281246"/>
            <a:ext cx="2681653" cy="967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 </a:t>
            </a:r>
            <a:r>
              <a:rPr lang="es-CR" dirty="0" err="1"/>
              <a:t>auto.arima</a:t>
            </a:r>
            <a:r>
              <a:rPr lang="es-CR" dirty="0"/>
              <a:t>() ?</a:t>
            </a:r>
          </a:p>
        </p:txBody>
      </p:sp>
    </p:spTree>
    <p:extLst>
      <p:ext uri="{BB962C8B-B14F-4D97-AF65-F5344CB8AC3E}">
        <p14:creationId xmlns:p14="http://schemas.microsoft.com/office/powerpoint/2010/main" val="1537358308"/>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a:spLocks noGrp="1"/>
          </p:cNvSpPr>
          <p:nvPr>
            <p:ph type="title"/>
          </p:nvPr>
        </p:nvSpPr>
        <p:spPr>
          <a:xfrm>
            <a:off x="0" y="22226"/>
            <a:ext cx="12192000" cy="857006"/>
          </a:xfrm>
        </p:spPr>
        <p:txBody>
          <a:bodyPr>
            <a:normAutofit fontScale="90000"/>
          </a:bodyPr>
          <a:lstStyle/>
          <a:p>
            <a:pPr algn="ctr"/>
            <a:r>
              <a:rPr lang="es-CR" sz="3600" dirty="0"/>
              <a:t>Fundamentos de la metodología de Box-Jenkins:  la serie cronológica</a:t>
            </a:r>
          </a:p>
        </p:txBody>
      </p:sp>
      <mc:AlternateContent xmlns:mc="http://schemas.openxmlformats.org/markup-compatibility/2006" xmlns:a14="http://schemas.microsoft.com/office/drawing/2010/main">
        <mc:Choice Requires="a14">
          <p:sp>
            <p:nvSpPr>
              <p:cNvPr id="6" name="2 Marcador de contenido"/>
              <p:cNvSpPr>
                <a:spLocks noGrp="1"/>
              </p:cNvSpPr>
              <p:nvPr>
                <p:ph idx="1"/>
              </p:nvPr>
            </p:nvSpPr>
            <p:spPr>
              <a:xfrm>
                <a:off x="35496" y="908720"/>
                <a:ext cx="11623104" cy="5832648"/>
              </a:xfrm>
            </p:spPr>
            <p:txBody>
              <a:bodyPr>
                <a:normAutofit/>
              </a:bodyPr>
              <a:lstStyle/>
              <a:p>
                <a:pPr marL="0" indent="0" algn="just">
                  <a:buNone/>
                </a:pPr>
                <a:r>
                  <a:rPr lang="es-CR" sz="2400" dirty="0"/>
                  <a:t>Utilizamos aquí la noción de convergencia en probabilidad (o límite en probabilidad) ya que, recordemos, los términos </a:t>
                </a:r>
                <a14:m>
                  <m:oMath xmlns:m="http://schemas.openxmlformats.org/officeDocument/2006/math">
                    <m:d>
                      <m:dPr>
                        <m:begChr m:val="{"/>
                        <m:endChr m:val="}"/>
                        <m:ctrlPr>
                          <a:rPr lang="es-CR" sz="2400" i="1" smtClean="0">
                            <a:latin typeface="Cambria Math"/>
                          </a:rPr>
                        </m:ctrlPr>
                      </m:dPr>
                      <m:e>
                        <m:sSubSup>
                          <m:sSubSupPr>
                            <m:ctrlPr>
                              <a:rPr lang="es-CR" sz="2400" i="1" smtClean="0">
                                <a:latin typeface="Cambria Math"/>
                              </a:rPr>
                            </m:ctrlPr>
                          </m:sSubSupPr>
                          <m:e>
                            <m:sSub>
                              <m:sSubPr>
                                <m:ctrlPr>
                                  <a:rPr lang="es-CR" sz="2400" b="0" i="1" smtClean="0">
                                    <a:latin typeface="Cambria Math"/>
                                  </a:rPr>
                                </m:ctrlPr>
                              </m:sSubPr>
                              <m:e>
                                <m:r>
                                  <a:rPr lang="es-CR" sz="2400" b="0" i="1" smtClean="0">
                                    <a:latin typeface="Cambria Math"/>
                                  </a:rPr>
                                  <m:t>𝑦</m:t>
                                </m:r>
                              </m:e>
                              <m:sub>
                                <m:r>
                                  <a:rPr lang="es-CR" sz="2400" b="0" i="1" smtClean="0">
                                    <a:latin typeface="Cambria Math"/>
                                  </a:rPr>
                                  <m:t>𝑡</m:t>
                                </m:r>
                              </m:sub>
                            </m:sSub>
                          </m:e>
                          <m:sub/>
                          <m:sup>
                            <m:r>
                              <a:rPr lang="es-CR" sz="2400" b="0" i="1" smtClean="0">
                                <a:latin typeface="Cambria Math"/>
                              </a:rPr>
                              <m:t>𝑖</m:t>
                            </m:r>
                          </m:sup>
                        </m:sSubSup>
                      </m:e>
                    </m:d>
                  </m:oMath>
                </a14:m>
                <a:r>
                  <a:rPr lang="es-CR" sz="2400" dirty="0"/>
                  <a:t> son realizaciones de una variable aleatoria, por lo que la suma de estos términos es en sí una variable aleatoria.</a:t>
                </a:r>
              </a:p>
              <a:p>
                <a:pPr algn="just"/>
                <a:endParaRPr lang="es-CR" sz="2400" dirty="0"/>
              </a:p>
              <a:p>
                <a:pPr marL="0" indent="0" algn="just">
                  <a:buNone/>
                </a:pPr>
                <a:r>
                  <a:rPr lang="es-CR" sz="2400" dirty="0"/>
                  <a:t>Para nuestro interés, cuando las variables </a:t>
                </a:r>
                <a14:m>
                  <m:oMath xmlns:m="http://schemas.openxmlformats.org/officeDocument/2006/math">
                    <m:sSub>
                      <m:sSubPr>
                        <m:ctrlPr>
                          <a:rPr lang="es-CR" sz="2400" i="1">
                            <a:latin typeface="Cambria Math"/>
                          </a:rPr>
                        </m:ctrlPr>
                      </m:sSubPr>
                      <m:e>
                        <m:r>
                          <a:rPr lang="es-CR" sz="2400" b="0" i="1" smtClean="0">
                            <a:latin typeface="Cambria Math" panose="02040503050406030204" pitchFamily="18" charset="0"/>
                          </a:rPr>
                          <m:t>𝑦</m:t>
                        </m:r>
                      </m:e>
                      <m:sub>
                        <m:r>
                          <a:rPr lang="es-CR" sz="2400" i="1">
                            <a:latin typeface="Cambria Math"/>
                          </a:rPr>
                          <m:t>𝑡</m:t>
                        </m:r>
                      </m:sub>
                    </m:sSub>
                  </m:oMath>
                </a14:m>
                <a:r>
                  <a:rPr lang="es-CR" sz="2400" dirty="0"/>
                  <a:t>, ∀ t ∈ Z, son independientemente e idénticamente distribuidas (</a:t>
                </a:r>
                <a:r>
                  <a:rPr lang="es-CR" sz="2400" i="1" dirty="0" err="1"/>
                  <a:t>i.i.d</a:t>
                </a:r>
                <a:r>
                  <a:rPr lang="es-CR" sz="2400" dirty="0"/>
                  <a:t>), entonces podemos determinar la esperanza </a:t>
                </a:r>
                <a14:m>
                  <m:oMath xmlns:m="http://schemas.openxmlformats.org/officeDocument/2006/math">
                    <m:r>
                      <a:rPr lang="es-CR" sz="2400" b="0" i="1" smtClean="0">
                        <a:latin typeface="Cambria Math"/>
                      </a:rPr>
                      <m:t>𝐸</m:t>
                    </m:r>
                    <m:r>
                      <a:rPr lang="es-CR" sz="2400" b="0" i="1" smtClean="0">
                        <a:latin typeface="Cambria Math"/>
                      </a:rPr>
                      <m:t>(</m:t>
                    </m:r>
                    <m:sSub>
                      <m:sSubPr>
                        <m:ctrlPr>
                          <a:rPr lang="es-CR" sz="2400" b="0" i="1" smtClean="0">
                            <a:latin typeface="Cambria Math"/>
                          </a:rPr>
                        </m:ctrlPr>
                      </m:sSubPr>
                      <m:e>
                        <m:r>
                          <a:rPr lang="es-CR" sz="2400" b="0" i="1" smtClean="0">
                            <a:latin typeface="Cambria Math"/>
                          </a:rPr>
                          <m:t>𝑌</m:t>
                        </m:r>
                      </m:e>
                      <m:sub>
                        <m:r>
                          <a:rPr lang="es-CR" sz="2400" b="0" i="1" smtClean="0">
                            <a:latin typeface="Cambria Math"/>
                          </a:rPr>
                          <m:t>𝑡</m:t>
                        </m:r>
                      </m:sub>
                    </m:sSub>
                    <m:r>
                      <a:rPr lang="es-CR" sz="2400" b="0" i="1" smtClean="0">
                        <a:latin typeface="Cambria Math"/>
                      </a:rPr>
                      <m:t>)</m:t>
                    </m:r>
                  </m:oMath>
                </a14:m>
                <a:r>
                  <a:rPr lang="es-CR" sz="2400" dirty="0"/>
                  <a:t> no sólo de las realizaciones de esta variable denominada </a:t>
                </a:r>
                <a14:m>
                  <m:oMath xmlns:m="http://schemas.openxmlformats.org/officeDocument/2006/math">
                    <m:d>
                      <m:dPr>
                        <m:begChr m:val="{"/>
                        <m:endChr m:val="}"/>
                        <m:ctrlPr>
                          <a:rPr lang="es-CR" sz="2400" i="1">
                            <a:latin typeface="Cambria Math"/>
                          </a:rPr>
                        </m:ctrlPr>
                      </m:dPr>
                      <m:e>
                        <m:sSubSup>
                          <m:sSubSupPr>
                            <m:ctrlPr>
                              <a:rPr lang="es-CR" sz="2400" i="1">
                                <a:latin typeface="Cambria Math"/>
                              </a:rPr>
                            </m:ctrlPr>
                          </m:sSubSupPr>
                          <m:e>
                            <m:sSub>
                              <m:sSubPr>
                                <m:ctrlPr>
                                  <a:rPr lang="es-CR" sz="2400" i="1">
                                    <a:latin typeface="Cambria Math"/>
                                  </a:rPr>
                                </m:ctrlPr>
                              </m:sSubPr>
                              <m:e>
                                <m:r>
                                  <a:rPr lang="es-CR" sz="2400" i="1">
                                    <a:latin typeface="Cambria Math"/>
                                  </a:rPr>
                                  <m:t>𝑦</m:t>
                                </m:r>
                              </m:e>
                              <m:sub>
                                <m:r>
                                  <a:rPr lang="es-CR" sz="2400" i="1">
                                    <a:latin typeface="Cambria Math"/>
                                  </a:rPr>
                                  <m:t>𝑡</m:t>
                                </m:r>
                              </m:sub>
                            </m:sSub>
                          </m:e>
                          <m:sub/>
                          <m:sup>
                            <m:r>
                              <a:rPr lang="es-CR" sz="2400" i="1">
                                <a:latin typeface="Cambria Math"/>
                              </a:rPr>
                              <m:t>𝑖</m:t>
                            </m:r>
                          </m:sup>
                        </m:sSubSup>
                      </m:e>
                    </m:d>
                  </m:oMath>
                </a14:m>
                <a:r>
                  <a:rPr lang="es-CR" sz="2400" dirty="0"/>
                  <a:t>, sino también simplemente a partir de las realizaciones de las variables </a:t>
                </a:r>
                <a14:m>
                  <m:oMath xmlns:m="http://schemas.openxmlformats.org/officeDocument/2006/math">
                    <m:sSub>
                      <m:sSubPr>
                        <m:ctrlPr>
                          <a:rPr lang="es-CR" sz="2400" b="0" i="1" dirty="0" smtClean="0">
                            <a:latin typeface="Cambria Math"/>
                          </a:rPr>
                        </m:ctrlPr>
                      </m:sSubPr>
                      <m:e>
                        <m:r>
                          <a:rPr lang="es-CR" sz="2400" b="0" i="1" dirty="0" smtClean="0">
                            <a:latin typeface="Cambria Math"/>
                          </a:rPr>
                          <m:t>𝑦</m:t>
                        </m:r>
                      </m:e>
                      <m:sub>
                        <m:r>
                          <a:rPr lang="es-CR" sz="2400" b="0" i="1" dirty="0" smtClean="0">
                            <a:latin typeface="Cambria Math"/>
                          </a:rPr>
                          <m:t>1</m:t>
                        </m:r>
                      </m:sub>
                    </m:sSub>
                    <m:r>
                      <a:rPr lang="es-CR" sz="2400" i="1" dirty="0" smtClean="0">
                        <a:latin typeface="Cambria Math"/>
                      </a:rPr>
                      <m:t>,</m:t>
                    </m:r>
                    <m:sSub>
                      <m:sSubPr>
                        <m:ctrlPr>
                          <a:rPr lang="es-CR" sz="2400" b="0" i="1" dirty="0" smtClean="0">
                            <a:latin typeface="Cambria Math"/>
                          </a:rPr>
                        </m:ctrlPr>
                      </m:sSubPr>
                      <m:e>
                        <m:r>
                          <a:rPr lang="es-CR" sz="2400" b="0" i="1" dirty="0" smtClean="0">
                            <a:latin typeface="Cambria Math"/>
                          </a:rPr>
                          <m:t>𝑦</m:t>
                        </m:r>
                      </m:e>
                      <m:sub>
                        <m:r>
                          <a:rPr lang="es-CR" sz="2400" b="0" i="1" dirty="0" smtClean="0">
                            <a:latin typeface="Cambria Math"/>
                          </a:rPr>
                          <m:t>2</m:t>
                        </m:r>
                      </m:sub>
                    </m:sSub>
                  </m:oMath>
                </a14:m>
                <a:r>
                  <a:rPr lang="es-CR" sz="2400" dirty="0"/>
                  <a:t>, ..., denotadas </a:t>
                </a:r>
                <a14:m>
                  <m:oMath xmlns:m="http://schemas.openxmlformats.org/officeDocument/2006/math">
                    <m:sSubSup>
                      <m:sSubSupPr>
                        <m:ctrlPr>
                          <a:rPr lang="es-CR" sz="2400" i="1" smtClean="0">
                            <a:latin typeface="Cambria Math"/>
                          </a:rPr>
                        </m:ctrlPr>
                      </m:sSubSupPr>
                      <m:e>
                        <m:d>
                          <m:dPr>
                            <m:begChr m:val="{"/>
                            <m:endChr m:val="}"/>
                            <m:ctrlPr>
                              <a:rPr lang="es-CR" sz="2400" i="1">
                                <a:latin typeface="Cambria Math"/>
                              </a:rPr>
                            </m:ctrlPr>
                          </m:dPr>
                          <m:e>
                            <m:sSub>
                              <m:sSubPr>
                                <m:ctrlPr>
                                  <a:rPr lang="es-CR" sz="2400" i="1">
                                    <a:latin typeface="Cambria Math"/>
                                  </a:rPr>
                                </m:ctrlPr>
                              </m:sSubPr>
                              <m:e>
                                <m:r>
                                  <a:rPr lang="es-CR" sz="2400" i="1">
                                    <a:latin typeface="Cambria Math"/>
                                  </a:rPr>
                                  <m:t>𝑦</m:t>
                                </m:r>
                              </m:e>
                              <m:sub>
                                <m:r>
                                  <a:rPr lang="es-CR" sz="2400" i="1">
                                    <a:latin typeface="Cambria Math"/>
                                  </a:rPr>
                                  <m:t>𝑡</m:t>
                                </m:r>
                              </m:sub>
                            </m:sSub>
                          </m:e>
                        </m:d>
                      </m:e>
                      <m:sub>
                        <m:r>
                          <a:rPr lang="es-CR" sz="2400" b="0" i="1" smtClean="0">
                            <a:latin typeface="Cambria Math"/>
                          </a:rPr>
                          <m:t>𝑡</m:t>
                        </m:r>
                        <m:r>
                          <a:rPr lang="es-CR" sz="2400" b="0" i="1" smtClean="0">
                            <a:latin typeface="Cambria Math"/>
                          </a:rPr>
                          <m:t>=−∞</m:t>
                        </m:r>
                      </m:sub>
                      <m:sup/>
                    </m:sSubSup>
                  </m:oMath>
                </a14:m>
                <a:r>
                  <a:rPr lang="es-CR" sz="2400" dirty="0"/>
                  <a:t>.</a:t>
                </a:r>
              </a:p>
              <a:p>
                <a:pPr algn="just"/>
                <a:endParaRPr lang="es-CR" sz="2400" dirty="0"/>
              </a:p>
              <a:p>
                <a:pPr marL="0" indent="0" algn="just">
                  <a:buNone/>
                </a:pPr>
                <a:r>
                  <a:rPr lang="es-CR" sz="2400" dirty="0"/>
                  <a:t>De hecho, bajo la hipótesis </a:t>
                </a:r>
                <a:r>
                  <a:rPr lang="es-CR" sz="2400" dirty="0" err="1"/>
                  <a:t>i.i.d</a:t>
                </a:r>
                <a:r>
                  <a:rPr lang="es-CR" sz="2400" dirty="0"/>
                  <a:t>. estas diferentes variables tienen la misma distribución y en particular el mismo momento de orden uno. Por lo tanto, obtenemos la relación usual:</a:t>
                </a:r>
              </a:p>
            </p:txBody>
          </p:sp>
        </mc:Choice>
        <mc:Fallback xmlns="">
          <p:sp>
            <p:nvSpPr>
              <p:cNvPr id="6" name="2 Marcador de contenido"/>
              <p:cNvSpPr>
                <a:spLocks noGrp="1" noRot="1" noChangeAspect="1" noMove="1" noResize="1" noEditPoints="1" noAdjustHandles="1" noChangeArrowheads="1" noChangeShapeType="1" noTextEdit="1"/>
              </p:cNvSpPr>
              <p:nvPr>
                <p:ph idx="1"/>
              </p:nvPr>
            </p:nvSpPr>
            <p:spPr>
              <a:xfrm>
                <a:off x="35496" y="908720"/>
                <a:ext cx="11623104" cy="5832648"/>
              </a:xfrm>
              <a:blipFill rotWithShape="1">
                <a:blip r:embed="rId2"/>
                <a:stretch>
                  <a:fillRect l="-839" t="-1463" r="-787"/>
                </a:stretch>
              </a:blipFill>
            </p:spPr>
            <p:txBody>
              <a:bodyPr/>
              <a:lstStyle/>
              <a:p>
                <a:r>
                  <a:rPr lang="es-CR">
                    <a:noFill/>
                  </a:rPr>
                  <a:t> </a:t>
                </a:r>
              </a:p>
            </p:txBody>
          </p:sp>
        </mc:Fallback>
      </mc:AlternateContent>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84703" y="5671038"/>
            <a:ext cx="3761744" cy="9254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2581073"/>
      </p:ext>
    </p:extLst>
  </p:cSld>
  <p:clrMapOvr>
    <a:masterClrMapping/>
  </p:clrMapOvr>
  <p:transition spd="slow">
    <p:wip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0" y="1031298"/>
            <a:ext cx="12192000" cy="5826702"/>
          </a:xfrm>
        </p:spPr>
        <p:txBody>
          <a:bodyPr>
            <a:normAutofit/>
          </a:bodyPr>
          <a:lstStyle/>
          <a:p>
            <a:pPr marL="0" indent="0" algn="just">
              <a:buNone/>
            </a:pPr>
            <a:r>
              <a:rPr lang="es-CR" sz="2000" dirty="0"/>
              <a:t>La función </a:t>
            </a:r>
            <a:r>
              <a:rPr lang="es-CR" sz="2000" dirty="0" err="1"/>
              <a:t>auto.arima</a:t>
            </a:r>
            <a:r>
              <a:rPr lang="es-CR" sz="2000" dirty="0"/>
              <a:t> () en R utiliza una variación del algoritmo </a:t>
            </a:r>
            <a:r>
              <a:rPr lang="es-CR" sz="2000" dirty="0" err="1"/>
              <a:t>Hyndman-Khandakar</a:t>
            </a:r>
            <a:r>
              <a:rPr lang="es-CR" sz="2000" dirty="0"/>
              <a:t> (</a:t>
            </a:r>
            <a:r>
              <a:rPr lang="es-CR" sz="2000" dirty="0" err="1"/>
              <a:t>Hyndman</a:t>
            </a:r>
            <a:r>
              <a:rPr lang="es-CR" sz="2000" dirty="0"/>
              <a:t> &amp; </a:t>
            </a:r>
            <a:r>
              <a:rPr lang="es-CR" sz="2000" dirty="0" err="1"/>
              <a:t>Khandakar</a:t>
            </a:r>
            <a:r>
              <a:rPr lang="es-CR" sz="2000" dirty="0"/>
              <a:t>, 2008), que combina pruebas de raíz unitaria, minimización del </a:t>
            </a:r>
            <a:r>
              <a:rPr lang="es-CR" sz="2000" dirty="0" err="1"/>
              <a:t>AICc</a:t>
            </a:r>
            <a:r>
              <a:rPr lang="es-CR" sz="2000" dirty="0"/>
              <a:t> y de la MLE para obtener un modelo ARIMA. Los argumentos del </a:t>
            </a:r>
            <a:r>
              <a:rPr lang="es-CR" sz="2000" dirty="0" err="1"/>
              <a:t>auto.arima</a:t>
            </a:r>
            <a:r>
              <a:rPr lang="es-CR" sz="2000" dirty="0"/>
              <a:t> () proporcionan muchas variaciones en el algoritmo: lo que se describe aquí es el comportamiento predeterminado bajo ciertas restricciones en la función.</a:t>
            </a:r>
          </a:p>
        </p:txBody>
      </p:sp>
      <p:sp>
        <p:nvSpPr>
          <p:cNvPr id="4" name="Título 1"/>
          <p:cNvSpPr txBox="1">
            <a:spLocks/>
          </p:cNvSpPr>
          <p:nvPr/>
        </p:nvSpPr>
        <p:spPr>
          <a:xfrm>
            <a:off x="0" y="17585"/>
            <a:ext cx="12192000" cy="7297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La función </a:t>
            </a:r>
            <a:r>
              <a:rPr lang="es-CR" dirty="0" err="1"/>
              <a:t>auto.arima</a:t>
            </a:r>
            <a:r>
              <a:rPr lang="es-CR" dirty="0"/>
              <a:t>()</a:t>
            </a:r>
          </a:p>
        </p:txBody>
      </p:sp>
      <p:pic>
        <p:nvPicPr>
          <p:cNvPr id="5" name="Imagen 4"/>
          <p:cNvPicPr>
            <a:picLocks noChangeAspect="1"/>
          </p:cNvPicPr>
          <p:nvPr/>
        </p:nvPicPr>
        <p:blipFill>
          <a:blip r:embed="rId2"/>
          <a:stretch>
            <a:fillRect/>
          </a:stretch>
        </p:blipFill>
        <p:spPr>
          <a:xfrm>
            <a:off x="5874328" y="2258289"/>
            <a:ext cx="5892800" cy="4419601"/>
          </a:xfrm>
          <a:prstGeom prst="rect">
            <a:avLst/>
          </a:prstGeom>
        </p:spPr>
      </p:pic>
      <p:sp>
        <p:nvSpPr>
          <p:cNvPr id="6" name="CuadroTexto 5"/>
          <p:cNvSpPr txBox="1"/>
          <p:nvPr/>
        </p:nvSpPr>
        <p:spPr>
          <a:xfrm>
            <a:off x="73892" y="2586183"/>
            <a:ext cx="5375564" cy="4247317"/>
          </a:xfrm>
          <a:prstGeom prst="rect">
            <a:avLst/>
          </a:prstGeom>
          <a:noFill/>
        </p:spPr>
        <p:txBody>
          <a:bodyPr wrap="square" rtlCol="0">
            <a:spAutoFit/>
          </a:bodyPr>
          <a:lstStyle/>
          <a:p>
            <a:pPr algn="just"/>
            <a:r>
              <a:rPr lang="es-CR" dirty="0"/>
              <a:t>El procedimiento predeterminado utiliza algunas aproximaciones para acelerar la búsqueda... Estas aproximaciones se pueden evitar con el argumento </a:t>
            </a:r>
            <a:r>
              <a:rPr lang="es-CR" dirty="0" err="1"/>
              <a:t>approximation</a:t>
            </a:r>
            <a:r>
              <a:rPr lang="es-CR" dirty="0"/>
              <a:t>=FALSE. Es posible que el modelo </a:t>
            </a:r>
            <a:r>
              <a:rPr lang="es-CR" dirty="0" err="1"/>
              <a:t>AICc</a:t>
            </a:r>
            <a:r>
              <a:rPr lang="es-CR" dirty="0"/>
              <a:t> mínimo no se encuentre debido a estas aproximaciones, o debido al uso de un procedimiento </a:t>
            </a:r>
            <a:r>
              <a:rPr lang="es-CR" dirty="0" err="1"/>
              <a:t>stepwise</a:t>
            </a:r>
            <a:r>
              <a:rPr lang="es-CR" dirty="0"/>
              <a:t>. </a:t>
            </a:r>
          </a:p>
          <a:p>
            <a:pPr algn="just"/>
            <a:endParaRPr lang="es-CR" dirty="0"/>
          </a:p>
          <a:p>
            <a:pPr algn="just"/>
            <a:r>
              <a:rPr lang="es-CR" dirty="0"/>
              <a:t>Se buscará un conjunto mucho más grande de modelos si se usa el argumento </a:t>
            </a:r>
            <a:r>
              <a:rPr lang="es-CR" dirty="0" err="1"/>
              <a:t>stepwise</a:t>
            </a:r>
            <a:r>
              <a:rPr lang="es-CR" dirty="0"/>
              <a:t> = FALSE. </a:t>
            </a:r>
            <a:br>
              <a:rPr lang="es-CR" dirty="0"/>
            </a:br>
            <a:r>
              <a:rPr lang="es-CR" dirty="0"/>
              <a:t/>
            </a:r>
            <a:br>
              <a:rPr lang="es-CR" dirty="0"/>
            </a:br>
            <a:r>
              <a:rPr lang="es-CR" dirty="0"/>
              <a:t>En lo particular, considero que la función </a:t>
            </a:r>
            <a:r>
              <a:rPr lang="es-CR" dirty="0" err="1"/>
              <a:t>auto.arima</a:t>
            </a:r>
            <a:r>
              <a:rPr lang="es-CR" dirty="0"/>
              <a:t>() no siempre brinda los mejores resultados a causa de la forma de encontrar el proceso, pero si podría llegar a ser una buena guía.</a:t>
            </a:r>
          </a:p>
        </p:txBody>
      </p:sp>
    </p:spTree>
    <p:extLst>
      <p:ext uri="{BB962C8B-B14F-4D97-AF65-F5344CB8AC3E}">
        <p14:creationId xmlns:p14="http://schemas.microsoft.com/office/powerpoint/2010/main" val="2363719366"/>
      </p:ext>
    </p:extLst>
  </p:cSld>
  <p:clrMapOvr>
    <a:masterClrMapping/>
  </p:clrMapOvr>
  <p:transition spd="slow">
    <p:wip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73890" y="932596"/>
                <a:ext cx="12081165" cy="946604"/>
              </a:xfrm>
            </p:spPr>
            <p:txBody>
              <a:bodyPr>
                <a:normAutofit/>
              </a:bodyPr>
              <a:lstStyle/>
              <a:p>
                <a:pPr marL="0" indent="0">
                  <a:buNone/>
                </a:pPr>
                <a:r>
                  <a:rPr lang="es-CR" sz="2000" dirty="0"/>
                  <a:t>Para la serie </a:t>
                </a:r>
                <a:r>
                  <a:rPr lang="es-CR" sz="2000" b="1" i="1" dirty="0" err="1"/>
                  <a:t>unem</a:t>
                </a:r>
                <a:r>
                  <a:rPr lang="es-CR" sz="2000" b="1" i="1" dirty="0"/>
                  <a:t>,</a:t>
                </a:r>
                <a:r>
                  <a:rPr lang="es-CR" sz="2000" dirty="0"/>
                  <a:t>  comparemos los resultados del </a:t>
                </a:r>
                <a14:m>
                  <m:oMath xmlns:m="http://schemas.openxmlformats.org/officeDocument/2006/math">
                    <m:r>
                      <a:rPr lang="es-CR" sz="2000" i="1" dirty="0">
                        <a:latin typeface="Cambria Math" panose="02040503050406030204" pitchFamily="18" charset="0"/>
                      </a:rPr>
                      <m:t>𝐴𝑅𝐼𝑀𝐴</m:t>
                    </m:r>
                    <m:d>
                      <m:dPr>
                        <m:ctrlPr>
                          <a:rPr lang="es-CR" sz="2000" i="1" dirty="0">
                            <a:latin typeface="Cambria Math"/>
                          </a:rPr>
                        </m:ctrlPr>
                      </m:dPr>
                      <m:e>
                        <m:r>
                          <a:rPr lang="es-CR" sz="2000" b="0" i="1" dirty="0" smtClean="0">
                            <a:latin typeface="Cambria Math" panose="02040503050406030204" pitchFamily="18" charset="0"/>
                          </a:rPr>
                          <m:t>2</m:t>
                        </m:r>
                        <m:r>
                          <a:rPr lang="es-CR" sz="2000" i="1" dirty="0">
                            <a:latin typeface="Cambria Math" panose="02040503050406030204" pitchFamily="18" charset="0"/>
                          </a:rPr>
                          <m:t>,</m:t>
                        </m:r>
                        <m:r>
                          <a:rPr lang="es-CR" sz="2000" b="0" i="1" dirty="0" smtClean="0">
                            <a:latin typeface="Cambria Math" panose="02040503050406030204" pitchFamily="18" charset="0"/>
                          </a:rPr>
                          <m:t>1</m:t>
                        </m:r>
                        <m:r>
                          <a:rPr lang="es-CR" sz="2000" i="1" dirty="0">
                            <a:latin typeface="Cambria Math" panose="02040503050406030204" pitchFamily="18" charset="0"/>
                          </a:rPr>
                          <m:t>,</m:t>
                        </m:r>
                        <m:r>
                          <a:rPr lang="es-CR" sz="2000" b="0" i="1" dirty="0" smtClean="0">
                            <a:latin typeface="Cambria Math" panose="02040503050406030204" pitchFamily="18" charset="0"/>
                          </a:rPr>
                          <m:t>0</m:t>
                        </m:r>
                      </m:e>
                    </m:d>
                    <m:sSub>
                      <m:sSubPr>
                        <m:ctrlPr>
                          <a:rPr lang="es-CR" sz="2000" i="1" dirty="0">
                            <a:latin typeface="Cambria Math"/>
                          </a:rPr>
                        </m:ctrlPr>
                      </m:sSubPr>
                      <m:e>
                        <m:d>
                          <m:dPr>
                            <m:ctrlPr>
                              <a:rPr lang="es-CR" sz="2000" i="1" dirty="0">
                                <a:latin typeface="Cambria Math"/>
                              </a:rPr>
                            </m:ctrlPr>
                          </m:dPr>
                          <m:e>
                            <m:r>
                              <a:rPr lang="es-CR" sz="2000" b="0" i="1" dirty="0" smtClean="0">
                                <a:latin typeface="Cambria Math" panose="02040503050406030204" pitchFamily="18" charset="0"/>
                              </a:rPr>
                              <m:t>0</m:t>
                            </m:r>
                            <m:r>
                              <a:rPr lang="es-CR" sz="2000" i="1" dirty="0">
                                <a:latin typeface="Cambria Math" panose="02040503050406030204" pitchFamily="18" charset="0"/>
                              </a:rPr>
                              <m:t>,</m:t>
                            </m:r>
                            <m:r>
                              <a:rPr lang="es-CR" sz="2000" b="0" i="1" dirty="0" smtClean="0">
                                <a:latin typeface="Cambria Math" panose="02040503050406030204" pitchFamily="18" charset="0"/>
                              </a:rPr>
                              <m:t>1</m:t>
                            </m:r>
                            <m:r>
                              <a:rPr lang="es-CR" sz="2000" i="1" dirty="0">
                                <a:latin typeface="Cambria Math" panose="02040503050406030204" pitchFamily="18" charset="0"/>
                              </a:rPr>
                              <m:t>,</m:t>
                            </m:r>
                            <m:r>
                              <a:rPr lang="es-CR" sz="2000" b="0" i="1" dirty="0" smtClean="0">
                                <a:latin typeface="Cambria Math" panose="02040503050406030204" pitchFamily="18" charset="0"/>
                              </a:rPr>
                              <m:t>1</m:t>
                            </m:r>
                          </m:e>
                        </m:d>
                      </m:e>
                      <m:sub>
                        <m:r>
                          <a:rPr lang="es-CR" sz="2000" i="1" dirty="0">
                            <a:latin typeface="Cambria Math" panose="02040503050406030204" pitchFamily="18" charset="0"/>
                          </a:rPr>
                          <m:t>12</m:t>
                        </m:r>
                      </m:sub>
                    </m:sSub>
                  </m:oMath>
                </a14:m>
                <a:r>
                  <a:rPr lang="es-CR" sz="2000" dirty="0"/>
                  <a:t> con el </a:t>
                </a:r>
                <a:r>
                  <a:rPr lang="es-CR" sz="2000" dirty="0" err="1"/>
                  <a:t>auto.arima</a:t>
                </a:r>
                <a:r>
                  <a:rPr lang="es-CR" sz="2000" dirty="0"/>
                  <a:t>. ¿Qué podemos decir?</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73890" y="932596"/>
                <a:ext cx="12081165" cy="946604"/>
              </a:xfrm>
              <a:blipFill>
                <a:blip r:embed="rId2"/>
                <a:stretch>
                  <a:fillRect l="-505" t="-7097"/>
                </a:stretch>
              </a:blipFill>
            </p:spPr>
            <p:txBody>
              <a:bodyPr/>
              <a:lstStyle/>
              <a:p>
                <a:r>
                  <a:rPr lang="es-CR">
                    <a:noFill/>
                  </a:rPr>
                  <a:t> </a:t>
                </a:r>
              </a:p>
            </p:txBody>
          </p:sp>
        </mc:Fallback>
      </mc:AlternateContent>
      <p:sp>
        <p:nvSpPr>
          <p:cNvPr id="4" name="Título 1"/>
          <p:cNvSpPr txBox="1">
            <a:spLocks/>
          </p:cNvSpPr>
          <p:nvPr/>
        </p:nvSpPr>
        <p:spPr>
          <a:xfrm>
            <a:off x="0" y="17585"/>
            <a:ext cx="12192000" cy="7297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La función </a:t>
            </a:r>
            <a:r>
              <a:rPr lang="es-CR" dirty="0" err="1"/>
              <a:t>auto.arima</a:t>
            </a:r>
            <a:r>
              <a:rPr lang="es-CR" dirty="0"/>
              <a:t>()</a:t>
            </a: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0551" y="3011054"/>
            <a:ext cx="7854505" cy="36893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Imagen 1"/>
          <p:cNvPicPr>
            <a:picLocks noChangeAspect="1"/>
          </p:cNvPicPr>
          <p:nvPr/>
        </p:nvPicPr>
        <p:blipFill>
          <a:blip r:embed="rId4"/>
          <a:stretch>
            <a:fillRect/>
          </a:stretch>
        </p:blipFill>
        <p:spPr>
          <a:xfrm>
            <a:off x="397308" y="2271424"/>
            <a:ext cx="3399512" cy="1284576"/>
          </a:xfrm>
          <a:prstGeom prst="rect">
            <a:avLst/>
          </a:prstGeom>
        </p:spPr>
      </p:pic>
      <p:pic>
        <p:nvPicPr>
          <p:cNvPr id="5" name="Imagen 4"/>
          <p:cNvPicPr>
            <a:picLocks noChangeAspect="1"/>
          </p:cNvPicPr>
          <p:nvPr/>
        </p:nvPicPr>
        <p:blipFill>
          <a:blip r:embed="rId5"/>
          <a:stretch>
            <a:fillRect/>
          </a:stretch>
        </p:blipFill>
        <p:spPr>
          <a:xfrm>
            <a:off x="314108" y="4277951"/>
            <a:ext cx="3565911" cy="1624086"/>
          </a:xfrm>
          <a:prstGeom prst="rect">
            <a:avLst/>
          </a:prstGeom>
        </p:spPr>
      </p:pic>
      <p:pic>
        <p:nvPicPr>
          <p:cNvPr id="6" name="Imagen 5"/>
          <p:cNvPicPr>
            <a:picLocks noChangeAspect="1"/>
          </p:cNvPicPr>
          <p:nvPr/>
        </p:nvPicPr>
        <p:blipFill>
          <a:blip r:embed="rId6"/>
          <a:stretch>
            <a:fillRect/>
          </a:stretch>
        </p:blipFill>
        <p:spPr>
          <a:xfrm>
            <a:off x="5694971" y="1803850"/>
            <a:ext cx="4610100" cy="542925"/>
          </a:xfrm>
          <a:prstGeom prst="rect">
            <a:avLst/>
          </a:prstGeom>
        </p:spPr>
      </p:pic>
    </p:spTree>
    <p:extLst>
      <p:ext uri="{BB962C8B-B14F-4D97-AF65-F5344CB8AC3E}">
        <p14:creationId xmlns:p14="http://schemas.microsoft.com/office/powerpoint/2010/main" val="853937237"/>
      </p:ext>
    </p:extLst>
  </p:cSld>
  <p:clrMapOvr>
    <a:masterClrMapping/>
  </p:clrMapOvr>
  <p:transition spd="slow">
    <p:wip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0" y="17585"/>
            <a:ext cx="12192000" cy="7297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La función </a:t>
            </a:r>
            <a:r>
              <a:rPr lang="es-CR" dirty="0" err="1"/>
              <a:t>auto.arima</a:t>
            </a:r>
            <a:r>
              <a:rPr lang="es-CR" dirty="0"/>
              <a:t>()</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4909" y="2896837"/>
            <a:ext cx="7860146" cy="38780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5" name="Marcador de contenido 2"/>
              <p:cNvSpPr>
                <a:spLocks noGrp="1"/>
              </p:cNvSpPr>
              <p:nvPr>
                <p:ph idx="1"/>
              </p:nvPr>
            </p:nvSpPr>
            <p:spPr>
              <a:xfrm>
                <a:off x="73890" y="932596"/>
                <a:ext cx="12081165" cy="946604"/>
              </a:xfrm>
            </p:spPr>
            <p:txBody>
              <a:bodyPr>
                <a:normAutofit/>
              </a:bodyPr>
              <a:lstStyle/>
              <a:p>
                <a:pPr marL="0" indent="0">
                  <a:buNone/>
                </a:pPr>
                <a:r>
                  <a:rPr lang="es-CR" sz="2000" dirty="0"/>
                  <a:t>Para la serie </a:t>
                </a:r>
                <a:r>
                  <a:rPr lang="es-CR" sz="2000" b="1" i="1" dirty="0" err="1"/>
                  <a:t>birth</a:t>
                </a:r>
                <a:r>
                  <a:rPr lang="es-CR" sz="2000" b="1" i="1" dirty="0"/>
                  <a:t>, </a:t>
                </a:r>
                <a:r>
                  <a:rPr lang="es-CR" sz="2000" dirty="0"/>
                  <a:t> comparemos los resultados del ARIMA </a:t>
                </a:r>
                <a14:m>
                  <m:oMath xmlns:m="http://schemas.openxmlformats.org/officeDocument/2006/math">
                    <m:r>
                      <a:rPr lang="es-CR" sz="2000" i="1" dirty="0">
                        <a:latin typeface="Cambria Math" panose="02040503050406030204" pitchFamily="18" charset="0"/>
                      </a:rPr>
                      <m:t>𝐴𝑅𝐼𝑀𝐴</m:t>
                    </m:r>
                    <m:d>
                      <m:dPr>
                        <m:ctrlPr>
                          <a:rPr lang="es-CR" sz="2000" i="1" dirty="0">
                            <a:latin typeface="Cambria Math"/>
                          </a:rPr>
                        </m:ctrlPr>
                      </m:dPr>
                      <m:e>
                        <m:r>
                          <a:rPr lang="es-CR" sz="2000" b="0" i="1" dirty="0" smtClean="0">
                            <a:latin typeface="Cambria Math" panose="02040503050406030204" pitchFamily="18" charset="0"/>
                          </a:rPr>
                          <m:t>1</m:t>
                        </m:r>
                        <m:r>
                          <a:rPr lang="es-CR" sz="2000" i="1" dirty="0">
                            <a:latin typeface="Cambria Math" panose="02040503050406030204" pitchFamily="18" charset="0"/>
                          </a:rPr>
                          <m:t>,</m:t>
                        </m:r>
                        <m:r>
                          <a:rPr lang="es-CR" sz="2000" b="0" i="1" dirty="0" smtClean="0">
                            <a:latin typeface="Cambria Math" panose="02040503050406030204" pitchFamily="18" charset="0"/>
                          </a:rPr>
                          <m:t>1</m:t>
                        </m:r>
                        <m:r>
                          <a:rPr lang="es-CR" sz="2000" i="1" dirty="0">
                            <a:latin typeface="Cambria Math" panose="02040503050406030204" pitchFamily="18" charset="0"/>
                          </a:rPr>
                          <m:t>,</m:t>
                        </m:r>
                        <m:r>
                          <a:rPr lang="es-CR" sz="2000" b="0" i="1" dirty="0" smtClean="0">
                            <a:latin typeface="Cambria Math" panose="02040503050406030204" pitchFamily="18" charset="0"/>
                          </a:rPr>
                          <m:t>1</m:t>
                        </m:r>
                      </m:e>
                    </m:d>
                    <m:sSub>
                      <m:sSubPr>
                        <m:ctrlPr>
                          <a:rPr lang="es-CR" sz="2000" i="1" dirty="0">
                            <a:latin typeface="Cambria Math"/>
                          </a:rPr>
                        </m:ctrlPr>
                      </m:sSubPr>
                      <m:e>
                        <m:d>
                          <m:dPr>
                            <m:ctrlPr>
                              <a:rPr lang="es-CR" sz="2000" i="1" dirty="0">
                                <a:latin typeface="Cambria Math"/>
                              </a:rPr>
                            </m:ctrlPr>
                          </m:dPr>
                          <m:e>
                            <m:r>
                              <a:rPr lang="es-CR" sz="2000" b="0" i="1" dirty="0" smtClean="0">
                                <a:latin typeface="Cambria Math" panose="02040503050406030204" pitchFamily="18" charset="0"/>
                              </a:rPr>
                              <m:t>0</m:t>
                            </m:r>
                            <m:r>
                              <a:rPr lang="es-CR" sz="2000" i="1" dirty="0">
                                <a:latin typeface="Cambria Math" panose="02040503050406030204" pitchFamily="18" charset="0"/>
                              </a:rPr>
                              <m:t>,</m:t>
                            </m:r>
                            <m:r>
                              <a:rPr lang="es-CR" sz="2000" b="0" i="1" dirty="0" smtClean="0">
                                <a:latin typeface="Cambria Math" panose="02040503050406030204" pitchFamily="18" charset="0"/>
                              </a:rPr>
                              <m:t>1</m:t>
                            </m:r>
                            <m:r>
                              <a:rPr lang="es-CR" sz="2000" i="1" dirty="0">
                                <a:latin typeface="Cambria Math" panose="02040503050406030204" pitchFamily="18" charset="0"/>
                              </a:rPr>
                              <m:t>,</m:t>
                            </m:r>
                            <m:r>
                              <a:rPr lang="es-CR" sz="2000" b="0" i="1" dirty="0" smtClean="0">
                                <a:latin typeface="Cambria Math" panose="02040503050406030204" pitchFamily="18" charset="0"/>
                              </a:rPr>
                              <m:t>1</m:t>
                            </m:r>
                          </m:e>
                        </m:d>
                      </m:e>
                      <m:sub>
                        <m:r>
                          <a:rPr lang="es-CR" sz="2000" i="1" dirty="0">
                            <a:latin typeface="Cambria Math" panose="02040503050406030204" pitchFamily="18" charset="0"/>
                          </a:rPr>
                          <m:t>12</m:t>
                        </m:r>
                      </m:sub>
                    </m:sSub>
                  </m:oMath>
                </a14:m>
                <a:r>
                  <a:rPr lang="es-CR" sz="2000" dirty="0"/>
                  <a:t>, con el </a:t>
                </a:r>
                <a:r>
                  <a:rPr lang="es-CR" sz="2000" dirty="0" err="1"/>
                  <a:t>auto.arima</a:t>
                </a:r>
                <a:r>
                  <a:rPr lang="es-CR" sz="2000" dirty="0"/>
                  <a:t>. ¿Qué podemos decir?</a:t>
                </a:r>
              </a:p>
            </p:txBody>
          </p:sp>
        </mc:Choice>
        <mc:Fallback xmlns="">
          <p:sp>
            <p:nvSpPr>
              <p:cNvPr id="5" name="Marcador de contenido 2"/>
              <p:cNvSpPr>
                <a:spLocks noGrp="1" noRot="1" noChangeAspect="1" noMove="1" noResize="1" noEditPoints="1" noAdjustHandles="1" noChangeArrowheads="1" noChangeShapeType="1" noTextEdit="1"/>
              </p:cNvSpPr>
              <p:nvPr>
                <p:ph idx="1"/>
              </p:nvPr>
            </p:nvSpPr>
            <p:spPr>
              <a:xfrm>
                <a:off x="73890" y="932596"/>
                <a:ext cx="12081165" cy="946604"/>
              </a:xfrm>
              <a:blipFill>
                <a:blip r:embed="rId3"/>
                <a:stretch>
                  <a:fillRect l="-505" t="-7097"/>
                </a:stretch>
              </a:blipFill>
            </p:spPr>
            <p:txBody>
              <a:bodyPr/>
              <a:lstStyle/>
              <a:p>
                <a:r>
                  <a:rPr lang="es-CR">
                    <a:noFill/>
                  </a:rPr>
                  <a:t> </a:t>
                </a:r>
              </a:p>
            </p:txBody>
          </p:sp>
        </mc:Fallback>
      </mc:AlternateContent>
      <p:pic>
        <p:nvPicPr>
          <p:cNvPr id="2" name="Imagen 1"/>
          <p:cNvPicPr>
            <a:picLocks noChangeAspect="1"/>
          </p:cNvPicPr>
          <p:nvPr/>
        </p:nvPicPr>
        <p:blipFill>
          <a:blip r:embed="rId4"/>
          <a:stretch>
            <a:fillRect/>
          </a:stretch>
        </p:blipFill>
        <p:spPr>
          <a:xfrm>
            <a:off x="261506" y="2064449"/>
            <a:ext cx="3527954" cy="1366144"/>
          </a:xfrm>
          <a:prstGeom prst="rect">
            <a:avLst/>
          </a:prstGeom>
        </p:spPr>
      </p:pic>
      <p:pic>
        <p:nvPicPr>
          <p:cNvPr id="6" name="Imagen 5"/>
          <p:cNvPicPr>
            <a:picLocks noChangeAspect="1"/>
          </p:cNvPicPr>
          <p:nvPr/>
        </p:nvPicPr>
        <p:blipFill>
          <a:blip r:embed="rId5"/>
          <a:stretch>
            <a:fillRect/>
          </a:stretch>
        </p:blipFill>
        <p:spPr>
          <a:xfrm>
            <a:off x="172316" y="4348740"/>
            <a:ext cx="3617144" cy="1439162"/>
          </a:xfrm>
          <a:prstGeom prst="rect">
            <a:avLst/>
          </a:prstGeom>
        </p:spPr>
      </p:pic>
      <p:pic>
        <p:nvPicPr>
          <p:cNvPr id="7" name="Imagen 6"/>
          <p:cNvPicPr>
            <a:picLocks noChangeAspect="1"/>
          </p:cNvPicPr>
          <p:nvPr/>
        </p:nvPicPr>
        <p:blipFill>
          <a:blip r:embed="rId6"/>
          <a:stretch>
            <a:fillRect/>
          </a:stretch>
        </p:blipFill>
        <p:spPr>
          <a:xfrm>
            <a:off x="6172344" y="1855393"/>
            <a:ext cx="4105275" cy="600075"/>
          </a:xfrm>
          <a:prstGeom prst="rect">
            <a:avLst/>
          </a:prstGeom>
        </p:spPr>
      </p:pic>
    </p:spTree>
    <p:extLst>
      <p:ext uri="{BB962C8B-B14F-4D97-AF65-F5344CB8AC3E}">
        <p14:creationId xmlns:p14="http://schemas.microsoft.com/office/powerpoint/2010/main" val="246736107"/>
      </p:ext>
    </p:extLst>
  </p:cSld>
  <p:clrMapOvr>
    <a:masterClrMapping/>
  </p:clrMapOvr>
  <p:transition spd="slow">
    <p:wip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0" y="17585"/>
            <a:ext cx="12192000" cy="7297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La función </a:t>
            </a:r>
            <a:r>
              <a:rPr lang="es-CR" dirty="0" err="1"/>
              <a:t>auto.arima</a:t>
            </a:r>
            <a:r>
              <a:rPr lang="es-CR" dirty="0"/>
              <a:t>()</a:t>
            </a:r>
          </a:p>
        </p:txBody>
      </p:sp>
      <p:pic>
        <p:nvPicPr>
          <p:cNvPr id="2" name="Imagen 1"/>
          <p:cNvPicPr>
            <a:picLocks noChangeAspect="1"/>
          </p:cNvPicPr>
          <p:nvPr/>
        </p:nvPicPr>
        <p:blipFill>
          <a:blip r:embed="rId2"/>
          <a:stretch>
            <a:fillRect/>
          </a:stretch>
        </p:blipFill>
        <p:spPr>
          <a:xfrm>
            <a:off x="4648832" y="2434863"/>
            <a:ext cx="7506223" cy="4369138"/>
          </a:xfrm>
          <a:prstGeom prst="rect">
            <a:avLst/>
          </a:prstGeom>
        </p:spPr>
      </p:pic>
      <mc:AlternateContent xmlns:mc="http://schemas.openxmlformats.org/markup-compatibility/2006" xmlns:a14="http://schemas.microsoft.com/office/drawing/2010/main">
        <mc:Choice Requires="a14">
          <p:sp>
            <p:nvSpPr>
              <p:cNvPr id="5" name="Marcador de contenido 2"/>
              <p:cNvSpPr>
                <a:spLocks noGrp="1"/>
              </p:cNvSpPr>
              <p:nvPr>
                <p:ph idx="1"/>
              </p:nvPr>
            </p:nvSpPr>
            <p:spPr>
              <a:xfrm>
                <a:off x="73890" y="932596"/>
                <a:ext cx="12081165" cy="946604"/>
              </a:xfrm>
            </p:spPr>
            <p:txBody>
              <a:bodyPr>
                <a:normAutofit/>
              </a:bodyPr>
              <a:lstStyle/>
              <a:p>
                <a:pPr marL="0" indent="0" algn="just">
                  <a:buNone/>
                </a:pPr>
                <a:r>
                  <a:rPr lang="es-CR" sz="2000" dirty="0"/>
                  <a:t>Para la serie </a:t>
                </a:r>
                <a:r>
                  <a:rPr lang="es-CR" sz="2000" b="1" dirty="0"/>
                  <a:t>a10, </a:t>
                </a:r>
                <a:r>
                  <a:rPr lang="es-CR" sz="2000" dirty="0"/>
                  <a:t> comparemos los resultados del </a:t>
                </a:r>
                <a14:m>
                  <m:oMath xmlns:m="http://schemas.openxmlformats.org/officeDocument/2006/math">
                    <m:r>
                      <a:rPr lang="es-CR" sz="2000" i="1" dirty="0">
                        <a:latin typeface="Cambria Math" panose="02040503050406030204" pitchFamily="18" charset="0"/>
                      </a:rPr>
                      <m:t>𝐴𝑅𝐼𝑀𝐴</m:t>
                    </m:r>
                    <m:d>
                      <m:dPr>
                        <m:ctrlPr>
                          <a:rPr lang="es-CR" sz="2000" i="1" dirty="0">
                            <a:latin typeface="Cambria Math"/>
                          </a:rPr>
                        </m:ctrlPr>
                      </m:dPr>
                      <m:e>
                        <m:r>
                          <a:rPr lang="es-CR" sz="2000" b="0" i="1" dirty="0" smtClean="0">
                            <a:latin typeface="Cambria Math" panose="02040503050406030204" pitchFamily="18" charset="0"/>
                          </a:rPr>
                          <m:t>1</m:t>
                        </m:r>
                        <m:r>
                          <a:rPr lang="es-CR" sz="2000" i="1" dirty="0">
                            <a:latin typeface="Cambria Math" panose="02040503050406030204" pitchFamily="18" charset="0"/>
                          </a:rPr>
                          <m:t>,</m:t>
                        </m:r>
                        <m:r>
                          <a:rPr lang="es-CR" sz="2000" b="0" i="1" dirty="0" smtClean="0">
                            <a:latin typeface="Cambria Math" panose="02040503050406030204" pitchFamily="18" charset="0"/>
                          </a:rPr>
                          <m:t>1</m:t>
                        </m:r>
                        <m:r>
                          <a:rPr lang="es-CR" sz="2000" i="1" dirty="0">
                            <a:latin typeface="Cambria Math" panose="02040503050406030204" pitchFamily="18" charset="0"/>
                          </a:rPr>
                          <m:t>,</m:t>
                        </m:r>
                        <m:r>
                          <a:rPr lang="es-CR" sz="2000" b="0" i="1" dirty="0" smtClean="0">
                            <a:latin typeface="Cambria Math" panose="02040503050406030204" pitchFamily="18" charset="0"/>
                          </a:rPr>
                          <m:t>1</m:t>
                        </m:r>
                      </m:e>
                    </m:d>
                    <m:sSub>
                      <m:sSubPr>
                        <m:ctrlPr>
                          <a:rPr lang="es-CR" sz="2000" i="1" dirty="0">
                            <a:latin typeface="Cambria Math"/>
                          </a:rPr>
                        </m:ctrlPr>
                      </m:sSubPr>
                      <m:e>
                        <m:d>
                          <m:dPr>
                            <m:ctrlPr>
                              <a:rPr lang="es-CR" sz="2000" i="1" dirty="0">
                                <a:latin typeface="Cambria Math"/>
                              </a:rPr>
                            </m:ctrlPr>
                          </m:dPr>
                          <m:e>
                            <m:r>
                              <a:rPr lang="es-CR" sz="2000" b="0" i="1" dirty="0" smtClean="0">
                                <a:latin typeface="Cambria Math" panose="02040503050406030204" pitchFamily="18" charset="0"/>
                              </a:rPr>
                              <m:t>0</m:t>
                            </m:r>
                            <m:r>
                              <a:rPr lang="es-CR" sz="2000" i="1" dirty="0">
                                <a:latin typeface="Cambria Math" panose="02040503050406030204" pitchFamily="18" charset="0"/>
                              </a:rPr>
                              <m:t>,</m:t>
                            </m:r>
                            <m:r>
                              <a:rPr lang="es-CR" sz="2000" b="0" i="1" dirty="0" smtClean="0">
                                <a:latin typeface="Cambria Math" panose="02040503050406030204" pitchFamily="18" charset="0"/>
                              </a:rPr>
                              <m:t>1</m:t>
                            </m:r>
                            <m:r>
                              <a:rPr lang="es-CR" sz="2000" i="1" dirty="0">
                                <a:latin typeface="Cambria Math" panose="02040503050406030204" pitchFamily="18" charset="0"/>
                              </a:rPr>
                              <m:t>,</m:t>
                            </m:r>
                            <m:r>
                              <a:rPr lang="es-CR" sz="2000" b="0" i="1" dirty="0" smtClean="0">
                                <a:latin typeface="Cambria Math" panose="02040503050406030204" pitchFamily="18" charset="0"/>
                              </a:rPr>
                              <m:t>1</m:t>
                            </m:r>
                          </m:e>
                        </m:d>
                      </m:e>
                      <m:sub>
                        <m:r>
                          <a:rPr lang="es-CR" sz="2000" i="1" dirty="0">
                            <a:latin typeface="Cambria Math" panose="02040503050406030204" pitchFamily="18" charset="0"/>
                          </a:rPr>
                          <m:t>12</m:t>
                        </m:r>
                      </m:sub>
                    </m:sSub>
                  </m:oMath>
                </a14:m>
                <a:r>
                  <a:rPr lang="es-CR" sz="2000" dirty="0"/>
                  <a:t>, con el auto.arima. ¿Qué podemos decir?</a:t>
                </a:r>
              </a:p>
              <a:p>
                <a:pPr marL="0" indent="0">
                  <a:buNone/>
                </a:pPr>
                <a:endParaRPr lang="es-CR" sz="2000" dirty="0"/>
              </a:p>
            </p:txBody>
          </p:sp>
        </mc:Choice>
        <mc:Fallback xmlns="">
          <p:sp>
            <p:nvSpPr>
              <p:cNvPr id="5" name="Marcador de contenido 2"/>
              <p:cNvSpPr>
                <a:spLocks noGrp="1" noRot="1" noChangeAspect="1" noMove="1" noResize="1" noEditPoints="1" noAdjustHandles="1" noChangeArrowheads="1" noChangeShapeType="1" noTextEdit="1"/>
              </p:cNvSpPr>
              <p:nvPr>
                <p:ph idx="1"/>
              </p:nvPr>
            </p:nvSpPr>
            <p:spPr>
              <a:xfrm>
                <a:off x="73890" y="932596"/>
                <a:ext cx="12081165" cy="946604"/>
              </a:xfrm>
              <a:blipFill>
                <a:blip r:embed="rId3"/>
                <a:stretch>
                  <a:fillRect l="-505" t="-7097" r="-555"/>
                </a:stretch>
              </a:blipFill>
            </p:spPr>
            <p:txBody>
              <a:bodyPr/>
              <a:lstStyle/>
              <a:p>
                <a:r>
                  <a:rPr lang="es-CR">
                    <a:noFill/>
                  </a:rPr>
                  <a:t> </a:t>
                </a:r>
              </a:p>
            </p:txBody>
          </p:sp>
        </mc:Fallback>
      </mc:AlternateContent>
      <p:pic>
        <p:nvPicPr>
          <p:cNvPr id="6" name="Imagen 5"/>
          <p:cNvPicPr>
            <a:picLocks noChangeAspect="1"/>
          </p:cNvPicPr>
          <p:nvPr/>
        </p:nvPicPr>
        <p:blipFill>
          <a:blip r:embed="rId4"/>
          <a:stretch>
            <a:fillRect/>
          </a:stretch>
        </p:blipFill>
        <p:spPr>
          <a:xfrm>
            <a:off x="300182" y="1966046"/>
            <a:ext cx="3726873" cy="1436399"/>
          </a:xfrm>
          <a:prstGeom prst="rect">
            <a:avLst/>
          </a:prstGeom>
        </p:spPr>
      </p:pic>
      <p:pic>
        <p:nvPicPr>
          <p:cNvPr id="7" name="Imagen 6"/>
          <p:cNvPicPr>
            <a:picLocks noChangeAspect="1"/>
          </p:cNvPicPr>
          <p:nvPr/>
        </p:nvPicPr>
        <p:blipFill>
          <a:blip r:embed="rId5"/>
          <a:stretch>
            <a:fillRect/>
          </a:stretch>
        </p:blipFill>
        <p:spPr>
          <a:xfrm>
            <a:off x="300181" y="4492625"/>
            <a:ext cx="3724869" cy="1520247"/>
          </a:xfrm>
          <a:prstGeom prst="rect">
            <a:avLst/>
          </a:prstGeom>
        </p:spPr>
      </p:pic>
      <p:pic>
        <p:nvPicPr>
          <p:cNvPr id="8" name="Imagen 7"/>
          <p:cNvPicPr>
            <a:picLocks noChangeAspect="1"/>
          </p:cNvPicPr>
          <p:nvPr/>
        </p:nvPicPr>
        <p:blipFill>
          <a:blip r:embed="rId6"/>
          <a:stretch>
            <a:fillRect/>
          </a:stretch>
        </p:blipFill>
        <p:spPr>
          <a:xfrm>
            <a:off x="6285057" y="1622586"/>
            <a:ext cx="3981450" cy="600075"/>
          </a:xfrm>
          <a:prstGeom prst="rect">
            <a:avLst/>
          </a:prstGeom>
        </p:spPr>
      </p:pic>
    </p:spTree>
    <p:extLst>
      <p:ext uri="{BB962C8B-B14F-4D97-AF65-F5344CB8AC3E}">
        <p14:creationId xmlns:p14="http://schemas.microsoft.com/office/powerpoint/2010/main" val="2275039906"/>
      </p:ext>
    </p:extLst>
  </p:cSld>
  <p:clrMapOvr>
    <a:masterClrMapping/>
  </p:clrMapOvr>
  <p:transition spd="slow">
    <p:wip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767858" y="31018"/>
            <a:ext cx="10515600" cy="936137"/>
          </a:xfrm>
        </p:spPr>
        <p:txBody>
          <a:bodyPr/>
          <a:lstStyle/>
          <a:p>
            <a:pPr algn="ctr"/>
            <a:r>
              <a:rPr lang="es-CR" dirty="0"/>
              <a:t>Índice</a:t>
            </a:r>
          </a:p>
        </p:txBody>
      </p:sp>
      <p:sp>
        <p:nvSpPr>
          <p:cNvPr id="5" name="Elipse 4"/>
          <p:cNvSpPr/>
          <p:nvPr/>
        </p:nvSpPr>
        <p:spPr>
          <a:xfrm>
            <a:off x="483578" y="1283678"/>
            <a:ext cx="852854" cy="84406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7</a:t>
            </a:r>
          </a:p>
        </p:txBody>
      </p:sp>
      <p:sp>
        <p:nvSpPr>
          <p:cNvPr id="6" name="Rectángulo redondeado 5"/>
          <p:cNvSpPr/>
          <p:nvPr/>
        </p:nvSpPr>
        <p:spPr>
          <a:xfrm>
            <a:off x="1855178" y="1222131"/>
            <a:ext cx="2681653" cy="967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ARIMA vs ETS</a:t>
            </a:r>
          </a:p>
        </p:txBody>
      </p:sp>
    </p:spTree>
    <p:extLst>
      <p:ext uri="{BB962C8B-B14F-4D97-AF65-F5344CB8AC3E}">
        <p14:creationId xmlns:p14="http://schemas.microsoft.com/office/powerpoint/2010/main" val="4148635990"/>
      </p:ext>
    </p:extLst>
  </p:cSld>
  <p:clrMapOvr>
    <a:masterClrMapping/>
  </p:clrMapOvr>
  <p:transition spd="slow">
    <p:wipe/>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43542" y="1201510"/>
                <a:ext cx="12090399" cy="5547633"/>
              </a:xfrm>
            </p:spPr>
            <p:txBody>
              <a:bodyPr>
                <a:normAutofit/>
              </a:bodyPr>
              <a:lstStyle/>
              <a:p>
                <a:pPr marL="0" indent="0" algn="just">
                  <a:buNone/>
                </a:pPr>
                <a:r>
                  <a:rPr lang="es-CR" sz="2000" dirty="0"/>
                  <a:t>Es un mito común de las personas que suelen saber de series temporales cuando dicen que </a:t>
                </a:r>
                <a:r>
                  <a:rPr lang="es-CR" sz="2000" dirty="0" err="1"/>
                  <a:t>que</a:t>
                </a:r>
                <a:r>
                  <a:rPr lang="es-CR" sz="2000" dirty="0"/>
                  <a:t> los modelos ARIMA son más generales que el suavizado exponencial, y que entonces los ARIMA pueden llegar a ser peores que el de suavizamiento exponencial. </a:t>
                </a:r>
              </a:p>
              <a:p>
                <a:pPr marL="0" indent="0" algn="just">
                  <a:buNone/>
                </a:pPr>
                <a:r>
                  <a:rPr lang="es-CR" sz="2000" dirty="0"/>
                  <a:t>En TODOS los casos los modelos de suavizado exponencial lineal son  casos especiales de los modelos ARIMA (un </a:t>
                </a:r>
                <a:r>
                  <a:rPr lang="es-CR" sz="2000" dirty="0" err="1"/>
                  <a:t>subconjuto</a:t>
                </a:r>
                <a:r>
                  <a:rPr lang="es-CR" sz="2000" dirty="0"/>
                  <a:t> de los modelos ARIMA); los modelos de suavizado exponencial </a:t>
                </a:r>
                <a:r>
                  <a:rPr lang="es-CR" sz="2000" b="1" i="1" dirty="0"/>
                  <a:t>no lineal </a:t>
                </a:r>
                <a:r>
                  <a:rPr lang="es-CR" sz="2000" dirty="0"/>
                  <a:t>no tienen equivalentes al ARIMA (estos no fueron cubiertos en el presente curso). Por otro lado, también hay muchos modelos ARIMA que no tienen contrapartes de suavizado exponencial (por ejemplo, no estudiamos modelos ARIMA no lineales, bajo ciertas restricciones en los estimadores y errores, </a:t>
                </a:r>
                <a:r>
                  <a:rPr lang="es-CR" sz="2000" dirty="0" err="1"/>
                  <a:t>etc</a:t>
                </a:r>
                <a:r>
                  <a:rPr lang="es-CR" sz="2000" dirty="0"/>
                  <a:t>). En particular, todos los modelos ETS no son estacionarios, mientras que algunos modelos ARIMA son estacionarios. Aunque teóricamente podemos llegar a encontrar relaciones,  en las variantes de ambos casos no se posee relación alguna.</a:t>
                </a:r>
              </a:p>
              <a:p>
                <a:pPr marL="0" indent="0" algn="just">
                  <a:buNone/>
                </a:pPr>
                <a:r>
                  <a:rPr lang="es-CR" sz="2000" dirty="0"/>
                  <a:t>Recordar que ambos son sumas ponderadas, y de ahí que se puede llegar a obtener cierta igualdad. Sin embargo, para largos periodos o memorias, los </a:t>
                </a:r>
                <a14:m>
                  <m:oMath xmlns:m="http://schemas.openxmlformats.org/officeDocument/2006/math">
                    <m:r>
                      <a:rPr lang="es-CR" sz="2000" i="1" dirty="0" smtClean="0">
                        <a:latin typeface="Cambria Math"/>
                      </a:rPr>
                      <m:t>𝐴𝑅𝐼𝑀𝐴</m:t>
                    </m:r>
                    <m:d>
                      <m:dPr>
                        <m:ctrlPr>
                          <a:rPr lang="es-CR" sz="2000" i="1" dirty="0" smtClean="0">
                            <a:latin typeface="Cambria Math"/>
                          </a:rPr>
                        </m:ctrlPr>
                      </m:dPr>
                      <m:e>
                        <m:r>
                          <a:rPr lang="es-CR" sz="2000" i="1" dirty="0" err="1" smtClean="0">
                            <a:latin typeface="Cambria Math"/>
                          </a:rPr>
                          <m:t>𝑝</m:t>
                        </m:r>
                        <m:r>
                          <a:rPr lang="es-CR" sz="2000" i="1" dirty="0" err="1" smtClean="0">
                            <a:latin typeface="Cambria Math"/>
                          </a:rPr>
                          <m:t>,</m:t>
                        </m:r>
                        <m:r>
                          <a:rPr lang="es-CR" sz="2000" i="1" dirty="0" err="1" smtClean="0">
                            <a:latin typeface="Cambria Math"/>
                          </a:rPr>
                          <m:t>𝑑</m:t>
                        </m:r>
                        <m:r>
                          <a:rPr lang="es-CR" sz="2000" i="1" dirty="0" err="1" smtClean="0">
                            <a:latin typeface="Cambria Math"/>
                          </a:rPr>
                          <m:t>,</m:t>
                        </m:r>
                        <m:r>
                          <a:rPr lang="es-CR" sz="2000" i="1" dirty="0" err="1" smtClean="0">
                            <a:latin typeface="Cambria Math"/>
                          </a:rPr>
                          <m:t>𝑞</m:t>
                        </m:r>
                      </m:e>
                    </m:d>
                    <m:sSub>
                      <m:sSubPr>
                        <m:ctrlPr>
                          <a:rPr lang="es-CR" sz="2000" b="0" i="1" dirty="0" smtClean="0">
                            <a:latin typeface="Cambria Math"/>
                          </a:rPr>
                        </m:ctrlPr>
                      </m:sSubPr>
                      <m:e>
                        <m:d>
                          <m:dPr>
                            <m:ctrlPr>
                              <a:rPr lang="es-CR" sz="2000" i="1" dirty="0" smtClean="0">
                                <a:latin typeface="Cambria Math"/>
                              </a:rPr>
                            </m:ctrlPr>
                          </m:dPr>
                          <m:e>
                            <m:r>
                              <a:rPr lang="es-CR" sz="2000" i="1" dirty="0" smtClean="0">
                                <a:latin typeface="Cambria Math"/>
                              </a:rPr>
                              <m:t>𝑃</m:t>
                            </m:r>
                            <m:r>
                              <a:rPr lang="es-CR" sz="2000" i="1" dirty="0" smtClean="0">
                                <a:latin typeface="Cambria Math"/>
                              </a:rPr>
                              <m:t>,</m:t>
                            </m:r>
                            <m:r>
                              <a:rPr lang="es-CR" sz="2000" i="1" dirty="0" smtClean="0">
                                <a:latin typeface="Cambria Math"/>
                              </a:rPr>
                              <m:t>𝐷</m:t>
                            </m:r>
                            <m:r>
                              <a:rPr lang="es-CR" sz="2000" i="1" dirty="0" smtClean="0">
                                <a:latin typeface="Cambria Math"/>
                              </a:rPr>
                              <m:t>,</m:t>
                            </m:r>
                            <m:r>
                              <a:rPr lang="es-CR" sz="2000" i="1" dirty="0" smtClean="0">
                                <a:latin typeface="Cambria Math"/>
                              </a:rPr>
                              <m:t>𝑄</m:t>
                            </m:r>
                          </m:e>
                        </m:d>
                      </m:e>
                      <m:sub>
                        <m:r>
                          <a:rPr lang="es-CR" sz="2000" b="0" i="1" dirty="0" smtClean="0">
                            <a:latin typeface="Cambria Math" panose="02040503050406030204" pitchFamily="18" charset="0"/>
                          </a:rPr>
                          <m:t>𝑠</m:t>
                        </m:r>
                      </m:sub>
                    </m:sSub>
                  </m:oMath>
                </a14:m>
                <a:r>
                  <a:rPr lang="es-CR" sz="2000" dirty="0"/>
                  <a:t> suelen ser más poderosos.</a:t>
                </a:r>
              </a:p>
              <a:p>
                <a:pPr marL="0" indent="0" algn="just">
                  <a:buNone/>
                </a:pPr>
                <a:r>
                  <a:rPr lang="es-CR" sz="2000" dirty="0"/>
                  <a:t>Una de las mayores diferencias es que los modelos ETS con tendencia estacional  o sin amortiguamiento,  ambos poseen raíces unitarias (es decir, necesitan dos niveles de diferenciación para hacerlos estacionarios…). Todos los demás modelos de ETS tienen una raíz unitaria (necesitan un nivel de diferenciación para hacerlos estacionarios).</a:t>
                </a:r>
              </a:p>
              <a:p>
                <a:pPr marL="0" indent="0" algn="just">
                  <a:buNone/>
                </a:pPr>
                <a:r>
                  <a:rPr lang="es-CR" sz="2000" dirty="0"/>
                  <a:t>La tabla de la siguiente diapositiva muestra ciertas relaciones teóricas entre los modelos ETS y los ARIMA. </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43542" y="1201510"/>
                <a:ext cx="12090399" cy="5547633"/>
              </a:xfrm>
              <a:blipFill>
                <a:blip r:embed="rId2"/>
                <a:stretch>
                  <a:fillRect l="-504" t="-1099" r="-555"/>
                </a:stretch>
              </a:blipFill>
            </p:spPr>
            <p:txBody>
              <a:bodyPr/>
              <a:lstStyle/>
              <a:p>
                <a:r>
                  <a:rPr lang="es-CR">
                    <a:noFill/>
                  </a:rPr>
                  <a:t> </a:t>
                </a:r>
              </a:p>
            </p:txBody>
          </p:sp>
        </mc:Fallback>
      </mc:AlternateContent>
      <p:sp>
        <p:nvSpPr>
          <p:cNvPr id="4" name="Título 1"/>
          <p:cNvSpPr txBox="1">
            <a:spLocks/>
          </p:cNvSpPr>
          <p:nvPr/>
        </p:nvSpPr>
        <p:spPr>
          <a:xfrm>
            <a:off x="0" y="17585"/>
            <a:ext cx="12192000" cy="7297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La relación de los modelos ETS y los ARIMA </a:t>
            </a:r>
          </a:p>
        </p:txBody>
      </p:sp>
    </p:spTree>
    <p:extLst>
      <p:ext uri="{BB962C8B-B14F-4D97-AF65-F5344CB8AC3E}">
        <p14:creationId xmlns:p14="http://schemas.microsoft.com/office/powerpoint/2010/main" val="956976903"/>
      </p:ext>
    </p:extLst>
  </p:cSld>
  <p:clrMapOvr>
    <a:masterClrMapping/>
  </p:clrMapOvr>
  <p:transition spd="slow">
    <p:wip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99572" y="4787212"/>
            <a:ext cx="11803742" cy="2019985"/>
          </a:xfrm>
        </p:spPr>
        <p:txBody>
          <a:bodyPr>
            <a:normAutofit/>
          </a:bodyPr>
          <a:lstStyle/>
          <a:p>
            <a:pPr marL="0" indent="0">
              <a:buNone/>
            </a:pPr>
            <a:r>
              <a:rPr lang="es-CR" sz="2000" dirty="0"/>
              <a:t>Para más información sobre la comparación entre los modelos exponenciales y los ARIMA:</a:t>
            </a:r>
          </a:p>
          <a:p>
            <a:pPr marL="0" indent="0">
              <a:buNone/>
            </a:pPr>
            <a:r>
              <a:rPr lang="es-CR" sz="2000" dirty="0">
                <a:hlinkClick r:id="rId3"/>
              </a:rPr>
              <a:t>http://citeseerx.ist.psu.edu/viewdoc/download?doi=10.1.1.462.3756&amp;rep=rep1&amp;type=pdf</a:t>
            </a:r>
            <a:endParaRPr lang="es-CR" sz="2000" dirty="0"/>
          </a:p>
          <a:p>
            <a:pPr marL="0" indent="0">
              <a:buNone/>
            </a:pPr>
            <a:r>
              <a:rPr lang="es-CR" sz="2000" dirty="0">
                <a:hlinkClick r:id="rId4"/>
              </a:rPr>
              <a:t>https://www.scss.tcd.ie/~dahyotr/ST3010/RzDTimeSeriesForecasting.pdf</a:t>
            </a:r>
            <a:endParaRPr lang="es-CR" sz="2000" dirty="0"/>
          </a:p>
          <a:p>
            <a:pPr marL="0" indent="0">
              <a:buNone/>
            </a:pPr>
            <a:r>
              <a:rPr lang="es-CR" sz="2000" dirty="0">
                <a:hlinkClick r:id="rId5"/>
              </a:rPr>
              <a:t>http://web.vu.lt/mif/a.buteikis/wp-content/uploads/2018/02/Lecture_03.pdf</a:t>
            </a:r>
            <a:endParaRPr lang="es-CR" sz="2000" dirty="0"/>
          </a:p>
          <a:p>
            <a:pPr marL="0" indent="0">
              <a:buNone/>
            </a:pPr>
            <a:r>
              <a:rPr lang="es-CR" sz="2000" dirty="0">
                <a:hlinkClick r:id="rId6"/>
              </a:rPr>
              <a:t>https://robjhyndman.com/uwafiles/fpp-notes.pdf</a:t>
            </a:r>
            <a:endParaRPr lang="es-CR" sz="2000" dirty="0"/>
          </a:p>
          <a:p>
            <a:pPr marL="0" indent="0">
              <a:buNone/>
            </a:pPr>
            <a:endParaRPr lang="es-CR" sz="2000" dirty="0"/>
          </a:p>
          <a:p>
            <a:pPr marL="0" indent="0">
              <a:buNone/>
            </a:pPr>
            <a:endParaRPr lang="es-CR" sz="2000" dirty="0"/>
          </a:p>
        </p:txBody>
      </p:sp>
      <p:sp>
        <p:nvSpPr>
          <p:cNvPr id="4" name="Título 1"/>
          <p:cNvSpPr txBox="1">
            <a:spLocks/>
          </p:cNvSpPr>
          <p:nvPr/>
        </p:nvSpPr>
        <p:spPr>
          <a:xfrm>
            <a:off x="0" y="17585"/>
            <a:ext cx="12192000" cy="7297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La relación de los modelos ETS y los ARIMA </a:t>
            </a:r>
          </a:p>
        </p:txBody>
      </p:sp>
      <p:pic>
        <p:nvPicPr>
          <p:cNvPr id="1638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2982" y="1018348"/>
            <a:ext cx="9966036" cy="3497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5123733"/>
      </p:ext>
    </p:extLst>
  </p:cSld>
  <p:clrMapOvr>
    <a:masterClrMapping/>
  </p:clrMapOvr>
  <p:transition spd="slow">
    <p:wip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767858" y="31018"/>
            <a:ext cx="10515600" cy="936137"/>
          </a:xfrm>
        </p:spPr>
        <p:txBody>
          <a:bodyPr/>
          <a:lstStyle/>
          <a:p>
            <a:pPr algn="ctr"/>
            <a:r>
              <a:rPr lang="es-CR" dirty="0"/>
              <a:t>Índice</a:t>
            </a:r>
          </a:p>
        </p:txBody>
      </p:sp>
      <p:sp>
        <p:nvSpPr>
          <p:cNvPr id="5" name="Elipse 4"/>
          <p:cNvSpPr/>
          <p:nvPr/>
        </p:nvSpPr>
        <p:spPr>
          <a:xfrm>
            <a:off x="483578" y="1283678"/>
            <a:ext cx="852854" cy="84406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7</a:t>
            </a:r>
          </a:p>
        </p:txBody>
      </p:sp>
      <p:sp>
        <p:nvSpPr>
          <p:cNvPr id="6" name="Rectángulo redondeado 5"/>
          <p:cNvSpPr/>
          <p:nvPr/>
        </p:nvSpPr>
        <p:spPr>
          <a:xfrm>
            <a:off x="1855178" y="1222131"/>
            <a:ext cx="2681653" cy="967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ARIMA vs ETS</a:t>
            </a:r>
          </a:p>
        </p:txBody>
      </p:sp>
      <p:sp>
        <p:nvSpPr>
          <p:cNvPr id="7" name="Elipse 6"/>
          <p:cNvSpPr/>
          <p:nvPr/>
        </p:nvSpPr>
        <p:spPr>
          <a:xfrm>
            <a:off x="483578" y="3072334"/>
            <a:ext cx="852854" cy="84406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8</a:t>
            </a:r>
          </a:p>
        </p:txBody>
      </p:sp>
      <p:sp>
        <p:nvSpPr>
          <p:cNvPr id="8" name="Rectángulo redondeado 7"/>
          <p:cNvSpPr/>
          <p:nvPr/>
        </p:nvSpPr>
        <p:spPr>
          <a:xfrm>
            <a:off x="1855178" y="3010787"/>
            <a:ext cx="2681653" cy="967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Resumen del Box-Jenkins</a:t>
            </a:r>
          </a:p>
        </p:txBody>
      </p:sp>
    </p:spTree>
    <p:extLst>
      <p:ext uri="{BB962C8B-B14F-4D97-AF65-F5344CB8AC3E}">
        <p14:creationId xmlns:p14="http://schemas.microsoft.com/office/powerpoint/2010/main" val="544013045"/>
      </p:ext>
    </p:extLst>
  </p:cSld>
  <p:clrMapOvr>
    <a:masterClrMapping/>
  </p:clrMapOvr>
  <p:transition spd="slow">
    <p:wipe/>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 y="957405"/>
                <a:ext cx="9578108" cy="5900595"/>
              </a:xfrm>
            </p:spPr>
            <p:txBody>
              <a:bodyPr>
                <a:normAutofit/>
              </a:bodyPr>
              <a:lstStyle/>
              <a:p>
                <a:pPr marL="0" indent="0" algn="just">
                  <a:buNone/>
                </a:pPr>
                <a:r>
                  <a:rPr lang="es-CR" sz="2000" dirty="0"/>
                  <a:t>Finalmente, el método de Box-Jenkins se puede resumir de la siguiente forma (no olvidar particionar la serie en un conjunto de entrenamiento y otro de validación…. por favor… ):</a:t>
                </a:r>
              </a:p>
              <a:p>
                <a:pPr marL="0" indent="0" algn="just">
                  <a:buNone/>
                </a:pPr>
                <a:endParaRPr lang="es-CR" sz="2000" dirty="0"/>
              </a:p>
              <a:p>
                <a:pPr marL="457200" indent="-457200" algn="just">
                  <a:buFont typeface="+mj-lt"/>
                  <a:buAutoNum type="arabicPeriod"/>
                </a:pPr>
                <a:r>
                  <a:rPr lang="es-CR" sz="2000" dirty="0"/>
                  <a:t>Analice la serie original </a:t>
                </a:r>
                <a14:m>
                  <m:oMath xmlns:m="http://schemas.openxmlformats.org/officeDocument/2006/math">
                    <m:sSub>
                      <m:sSubPr>
                        <m:ctrlPr>
                          <a:rPr lang="es-CR" sz="2000" b="0" i="1" smtClean="0">
                            <a:latin typeface="Cambria Math"/>
                          </a:rPr>
                        </m:ctrlPr>
                      </m:sSubPr>
                      <m:e>
                        <m:r>
                          <a:rPr lang="es-CR" sz="2000" b="0" i="1" smtClean="0">
                            <a:latin typeface="Cambria Math" panose="02040503050406030204" pitchFamily="18" charset="0"/>
                          </a:rPr>
                          <m:t>𝑦</m:t>
                        </m:r>
                      </m:e>
                      <m:sub>
                        <m:r>
                          <a:rPr lang="es-CR" sz="2000" b="0" i="1" smtClean="0">
                            <a:latin typeface="Cambria Math" panose="02040503050406030204" pitchFamily="18" charset="0"/>
                          </a:rPr>
                          <m:t>𝑡</m:t>
                        </m:r>
                      </m:sub>
                    </m:sSub>
                  </m:oMath>
                </a14:m>
                <a:r>
                  <a:rPr lang="es-CR" sz="2000" dirty="0"/>
                  <a:t>. Determine cuales podrían los factores no estacionarias.</a:t>
                </a:r>
              </a:p>
              <a:p>
                <a:pPr marL="457200" indent="-457200" algn="just">
                  <a:buFont typeface="+mj-lt"/>
                  <a:buAutoNum type="arabicPeriod"/>
                </a:pPr>
                <a:r>
                  <a:rPr lang="es-CR" sz="2000" dirty="0"/>
                  <a:t>Pase de una serie no estacionaria </a:t>
                </a: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𝑦</m:t>
                        </m:r>
                      </m:e>
                      <m:sub>
                        <m:r>
                          <a:rPr lang="es-CR" sz="2000" i="1">
                            <a:latin typeface="Cambria Math" panose="02040503050406030204" pitchFamily="18" charset="0"/>
                          </a:rPr>
                          <m:t>𝑡</m:t>
                        </m:r>
                      </m:sub>
                    </m:sSub>
                  </m:oMath>
                </a14:m>
                <a:r>
                  <a:rPr lang="es-CR" sz="2000" dirty="0"/>
                  <a:t> a una serie estacionaria </a:t>
                </a:r>
                <a14:m>
                  <m:oMath xmlns:m="http://schemas.openxmlformats.org/officeDocument/2006/math">
                    <m:sSub>
                      <m:sSubPr>
                        <m:ctrlPr>
                          <a:rPr lang="es-CR" sz="2000" i="1">
                            <a:latin typeface="Cambria Math"/>
                          </a:rPr>
                        </m:ctrlPr>
                      </m:sSubPr>
                      <m:e>
                        <m:r>
                          <a:rPr lang="es-CR" sz="2000" b="0" i="1" smtClean="0">
                            <a:latin typeface="Cambria Math" panose="02040503050406030204" pitchFamily="18" charset="0"/>
                          </a:rPr>
                          <m:t>𝑥</m:t>
                        </m:r>
                      </m:e>
                      <m:sub>
                        <m:r>
                          <a:rPr lang="es-CR" sz="2000" i="1">
                            <a:latin typeface="Cambria Math" panose="02040503050406030204" pitchFamily="18" charset="0"/>
                          </a:rPr>
                          <m:t>𝑡</m:t>
                        </m:r>
                      </m:sub>
                    </m:sSub>
                  </m:oMath>
                </a14:m>
                <a:endParaRPr lang="es-CR" sz="2000" dirty="0"/>
              </a:p>
              <a:p>
                <a:pPr marL="457200" indent="-457200" algn="just">
                  <a:buFont typeface="+mj-lt"/>
                  <a:buAutoNum type="arabicPeriod"/>
                </a:pPr>
                <a:r>
                  <a:rPr lang="es-CR" sz="2000" dirty="0"/>
                  <a:t>Realice la o las posibles identificaciones del proceso</a:t>
                </a:r>
              </a:p>
              <a:p>
                <a:pPr marL="457200" indent="-457200" algn="just">
                  <a:buFont typeface="+mj-lt"/>
                  <a:buAutoNum type="arabicPeriod"/>
                </a:pPr>
                <a:r>
                  <a:rPr lang="es-CR" sz="2000" dirty="0"/>
                  <a:t>Estime las o las series.</a:t>
                </a:r>
              </a:p>
              <a:p>
                <a:pPr marL="457200" indent="-457200" algn="just">
                  <a:buFont typeface="+mj-lt"/>
                  <a:buAutoNum type="arabicPeriod"/>
                </a:pPr>
                <a:r>
                  <a:rPr lang="es-CR" sz="2000" dirty="0"/>
                  <a:t>Adicione términos o parámetros a la serie</a:t>
                </a:r>
              </a:p>
              <a:p>
                <a:pPr marL="457200" indent="-457200" algn="just">
                  <a:buFont typeface="+mj-lt"/>
                  <a:buAutoNum type="arabicPeriod"/>
                </a:pPr>
                <a:r>
                  <a:rPr lang="es-CR" sz="2000" dirty="0"/>
                  <a:t>Conjuntamente con la estimación y adición de parámetros, realice los diagnósticos. Recuerde que el concepto de parsimonia es importante.</a:t>
                </a:r>
              </a:p>
              <a:p>
                <a:pPr marL="457200" indent="-457200" algn="just">
                  <a:buFont typeface="+mj-lt"/>
                  <a:buAutoNum type="arabicPeriod"/>
                </a:pPr>
                <a:r>
                  <a:rPr lang="es-CR" sz="2000" dirty="0"/>
                  <a:t>Haga un cuadro resumen con las medidas de rendimiento de los modelos. Escoja el mejor modelo ARIMA.</a:t>
                </a:r>
              </a:p>
              <a:p>
                <a:pPr marL="457200" indent="-457200" algn="just">
                  <a:buFont typeface="+mj-lt"/>
                  <a:buAutoNum type="arabicPeriod"/>
                </a:pPr>
                <a:r>
                  <a:rPr lang="es-CR" sz="2000" dirty="0"/>
                  <a:t>Realice el pronostico con los </a:t>
                </a:r>
                <a14:m>
                  <m:oMath xmlns:m="http://schemas.openxmlformats.org/officeDocument/2006/math">
                    <m:r>
                      <a:rPr lang="es-CR" sz="2000" i="1" dirty="0" smtClean="0">
                        <a:latin typeface="Cambria Math" panose="02040503050406030204" pitchFamily="18" charset="0"/>
                      </a:rPr>
                      <m:t>h</m:t>
                    </m:r>
                  </m:oMath>
                </a14:m>
                <a:r>
                  <a:rPr lang="es-CR" sz="2000" dirty="0"/>
                  <a:t> periodos que quiere predecir a futuro.</a:t>
                </a:r>
              </a:p>
              <a:p>
                <a:pPr marL="457200" indent="-457200" algn="just">
                  <a:buFont typeface="+mj-lt"/>
                  <a:buAutoNum type="arabicPeriod"/>
                </a:pPr>
                <a:r>
                  <a:rPr lang="es-CR" sz="2000" dirty="0"/>
                  <a:t>No olvidar analizar si los pronósticos siguen el mismo patrón de la serie, y verificar si el modelo por ende puede ser correcto.</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 y="957405"/>
                <a:ext cx="9578108" cy="5900595"/>
              </a:xfrm>
              <a:blipFill>
                <a:blip r:embed="rId2"/>
                <a:stretch>
                  <a:fillRect l="-700" t="-1033" r="-637"/>
                </a:stretch>
              </a:blipFill>
            </p:spPr>
            <p:txBody>
              <a:bodyPr/>
              <a:lstStyle/>
              <a:p>
                <a:r>
                  <a:rPr lang="es-CR">
                    <a:noFill/>
                  </a:rPr>
                  <a:t> </a:t>
                </a:r>
              </a:p>
            </p:txBody>
          </p:sp>
        </mc:Fallback>
      </mc:AlternateContent>
      <p:sp>
        <p:nvSpPr>
          <p:cNvPr id="5" name="Título 1"/>
          <p:cNvSpPr txBox="1">
            <a:spLocks/>
          </p:cNvSpPr>
          <p:nvPr/>
        </p:nvSpPr>
        <p:spPr>
          <a:xfrm>
            <a:off x="0" y="17585"/>
            <a:ext cx="12192000" cy="7297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Resumen del método Box-Jenkins</a:t>
            </a:r>
          </a:p>
        </p:txBody>
      </p:sp>
      <p:pic>
        <p:nvPicPr>
          <p:cNvPr id="14338" name="Picture 2" descr="Imagen relacio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2050" y="4461164"/>
            <a:ext cx="2302932" cy="172720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Resultado de imagen para etapas"/>
          <p:cNvPicPr>
            <a:picLocks noChangeAspect="1" noChangeArrowheads="1"/>
          </p:cNvPicPr>
          <p:nvPr/>
        </p:nvPicPr>
        <p:blipFill rotWithShape="1">
          <a:blip r:embed="rId4">
            <a:extLst>
              <a:ext uri="{28A0092B-C50C-407E-A947-70E740481C1C}">
                <a14:useLocalDpi xmlns:a14="http://schemas.microsoft.com/office/drawing/2010/main" val="0"/>
              </a:ext>
            </a:extLst>
          </a:blip>
          <a:srcRect l="15716" r="15026"/>
          <a:stretch/>
        </p:blipFill>
        <p:spPr bwMode="auto">
          <a:xfrm>
            <a:off x="9682789" y="1221474"/>
            <a:ext cx="2401454" cy="2342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9138953"/>
      </p:ext>
    </p:extLst>
  </p:cSld>
  <p:clrMapOvr>
    <a:masterClrMapping/>
  </p:clrMapOvr>
  <p:transition spd="slow">
    <p:wipe/>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0" y="966642"/>
                <a:ext cx="9679709" cy="5891358"/>
              </a:xfrm>
            </p:spPr>
            <p:txBody>
              <a:bodyPr>
                <a:normAutofit/>
              </a:bodyPr>
              <a:lstStyle/>
              <a:p>
                <a:pPr marL="0" indent="0" algn="just">
                  <a:buNone/>
                </a:pPr>
                <a:r>
                  <a:rPr lang="es-CR" sz="2000" dirty="0"/>
                  <a:t>El capítulo presentó la metodología de Box-Jenkins en la estimación de los modelos </a:t>
                </a:r>
                <a14:m>
                  <m:oMath xmlns:m="http://schemas.openxmlformats.org/officeDocument/2006/math">
                    <m:r>
                      <a:rPr lang="es-CR" sz="2000" i="1" dirty="0">
                        <a:latin typeface="Cambria Math"/>
                      </a:rPr>
                      <m:t>𝐴𝑅𝐼𝑀𝐴</m:t>
                    </m:r>
                    <m:d>
                      <m:dPr>
                        <m:ctrlPr>
                          <a:rPr lang="es-CR" sz="2000" i="1" dirty="0">
                            <a:latin typeface="Cambria Math"/>
                          </a:rPr>
                        </m:ctrlPr>
                      </m:dPr>
                      <m:e>
                        <m:r>
                          <a:rPr lang="es-CR" sz="2000" i="1" dirty="0" err="1">
                            <a:latin typeface="Cambria Math"/>
                          </a:rPr>
                          <m:t>𝑝</m:t>
                        </m:r>
                        <m:r>
                          <a:rPr lang="es-CR" sz="2000" i="1" dirty="0" err="1">
                            <a:latin typeface="Cambria Math"/>
                          </a:rPr>
                          <m:t>,</m:t>
                        </m:r>
                        <m:r>
                          <a:rPr lang="es-CR" sz="2000" i="1" dirty="0" err="1">
                            <a:latin typeface="Cambria Math"/>
                          </a:rPr>
                          <m:t>𝑑</m:t>
                        </m:r>
                        <m:r>
                          <a:rPr lang="es-CR" sz="2000" i="1" dirty="0" err="1">
                            <a:latin typeface="Cambria Math"/>
                          </a:rPr>
                          <m:t>,</m:t>
                        </m:r>
                        <m:r>
                          <a:rPr lang="es-CR" sz="2000" i="1" dirty="0" err="1">
                            <a:latin typeface="Cambria Math"/>
                          </a:rPr>
                          <m:t>𝑞</m:t>
                        </m:r>
                      </m:e>
                    </m:d>
                    <m:sSub>
                      <m:sSubPr>
                        <m:ctrlPr>
                          <a:rPr lang="es-CR" sz="2000" i="1" dirty="0">
                            <a:latin typeface="Cambria Math"/>
                          </a:rPr>
                        </m:ctrlPr>
                      </m:sSubPr>
                      <m:e>
                        <m:d>
                          <m:dPr>
                            <m:ctrlPr>
                              <a:rPr lang="es-CR" sz="2000" i="1" dirty="0">
                                <a:latin typeface="Cambria Math"/>
                              </a:rPr>
                            </m:ctrlPr>
                          </m:dPr>
                          <m:e>
                            <m:r>
                              <a:rPr lang="es-CR" sz="2000" i="1" dirty="0">
                                <a:latin typeface="Cambria Math"/>
                              </a:rPr>
                              <m:t>𝑃</m:t>
                            </m:r>
                            <m:r>
                              <a:rPr lang="es-CR" sz="2000" i="1" dirty="0">
                                <a:latin typeface="Cambria Math"/>
                              </a:rPr>
                              <m:t>,</m:t>
                            </m:r>
                            <m:r>
                              <a:rPr lang="es-CR" sz="2000" i="1" dirty="0">
                                <a:latin typeface="Cambria Math"/>
                              </a:rPr>
                              <m:t>𝐷</m:t>
                            </m:r>
                            <m:r>
                              <a:rPr lang="es-CR" sz="2000" i="1" dirty="0">
                                <a:latin typeface="Cambria Math"/>
                              </a:rPr>
                              <m:t>,</m:t>
                            </m:r>
                            <m:r>
                              <a:rPr lang="es-CR" sz="2000" i="1" dirty="0">
                                <a:latin typeface="Cambria Math"/>
                              </a:rPr>
                              <m:t>𝑄</m:t>
                            </m:r>
                          </m:e>
                        </m:d>
                      </m:e>
                      <m:sub>
                        <m:r>
                          <a:rPr lang="es-CR" sz="2000" i="1" dirty="0">
                            <a:latin typeface="Cambria Math" panose="02040503050406030204" pitchFamily="18" charset="0"/>
                          </a:rPr>
                          <m:t>𝑠</m:t>
                        </m:r>
                      </m:sub>
                    </m:sSub>
                  </m:oMath>
                </a14:m>
                <a:r>
                  <a:rPr lang="es-CR" sz="2000" dirty="0"/>
                  <a:t> .</a:t>
                </a:r>
              </a:p>
              <a:p>
                <a:pPr marL="0" indent="0" algn="just">
                  <a:buNone/>
                </a:pPr>
                <a:endParaRPr lang="es-CR" sz="2000" dirty="0"/>
              </a:p>
              <a:p>
                <a:pPr marL="0" indent="0" algn="just">
                  <a:buNone/>
                </a:pPr>
                <a:r>
                  <a:rPr lang="es-CR" sz="2000" dirty="0"/>
                  <a:t>Se estudiaron los fundamentos de los métodos ARIMA: procesos generadores, principio de estacionaridad, ruido blanco, la ecuación de Wold, las autocorrelaciones, y el </a:t>
                </a:r>
                <a:r>
                  <a:rPr lang="es-CR" sz="2000" dirty="0" err="1"/>
                  <a:t>correlograma</a:t>
                </a:r>
                <a:r>
                  <a:rPr lang="es-CR" sz="2000" dirty="0"/>
                  <a:t>.</a:t>
                </a:r>
              </a:p>
              <a:p>
                <a:pPr marL="0" indent="0" algn="just">
                  <a:buNone/>
                </a:pPr>
                <a:endParaRPr lang="es-CR" sz="2000" dirty="0"/>
              </a:p>
              <a:p>
                <a:pPr marL="0" indent="0" algn="just">
                  <a:buNone/>
                </a:pPr>
                <a:r>
                  <a:rPr lang="es-CR" sz="2000" dirty="0"/>
                  <a:t>Los modelos </a:t>
                </a:r>
                <a14:m>
                  <m:oMath xmlns:m="http://schemas.openxmlformats.org/officeDocument/2006/math">
                    <m:r>
                      <a:rPr lang="es-CR" sz="2000" i="1" dirty="0">
                        <a:latin typeface="Cambria Math"/>
                      </a:rPr>
                      <m:t>𝐴𝑅𝐼𝑀𝐴</m:t>
                    </m:r>
                    <m:d>
                      <m:dPr>
                        <m:ctrlPr>
                          <a:rPr lang="es-CR" sz="2000" i="1" dirty="0">
                            <a:latin typeface="Cambria Math"/>
                          </a:rPr>
                        </m:ctrlPr>
                      </m:dPr>
                      <m:e>
                        <m:r>
                          <a:rPr lang="es-CR" sz="2000" i="1" dirty="0" err="1">
                            <a:latin typeface="Cambria Math"/>
                          </a:rPr>
                          <m:t>𝑝</m:t>
                        </m:r>
                        <m:r>
                          <a:rPr lang="es-CR" sz="2000" i="1" dirty="0" err="1">
                            <a:latin typeface="Cambria Math"/>
                          </a:rPr>
                          <m:t>,</m:t>
                        </m:r>
                        <m:r>
                          <a:rPr lang="es-CR" sz="2000" i="1" dirty="0" err="1">
                            <a:latin typeface="Cambria Math"/>
                          </a:rPr>
                          <m:t>𝑑</m:t>
                        </m:r>
                        <m:r>
                          <a:rPr lang="es-CR" sz="2000" i="1" dirty="0" err="1">
                            <a:latin typeface="Cambria Math"/>
                          </a:rPr>
                          <m:t>,</m:t>
                        </m:r>
                        <m:r>
                          <a:rPr lang="es-CR" sz="2000" i="1" dirty="0" err="1">
                            <a:latin typeface="Cambria Math"/>
                          </a:rPr>
                          <m:t>𝑞</m:t>
                        </m:r>
                      </m:e>
                    </m:d>
                    <m:sSub>
                      <m:sSubPr>
                        <m:ctrlPr>
                          <a:rPr lang="es-CR" sz="2000" i="1" dirty="0">
                            <a:latin typeface="Cambria Math"/>
                          </a:rPr>
                        </m:ctrlPr>
                      </m:sSubPr>
                      <m:e>
                        <m:d>
                          <m:dPr>
                            <m:ctrlPr>
                              <a:rPr lang="es-CR" sz="2000" i="1" dirty="0">
                                <a:latin typeface="Cambria Math"/>
                              </a:rPr>
                            </m:ctrlPr>
                          </m:dPr>
                          <m:e>
                            <m:r>
                              <a:rPr lang="es-CR" sz="2000" i="1" dirty="0">
                                <a:latin typeface="Cambria Math"/>
                              </a:rPr>
                              <m:t>𝑃</m:t>
                            </m:r>
                            <m:r>
                              <a:rPr lang="es-CR" sz="2000" i="1" dirty="0">
                                <a:latin typeface="Cambria Math"/>
                              </a:rPr>
                              <m:t>,</m:t>
                            </m:r>
                            <m:r>
                              <a:rPr lang="es-CR" sz="2000" i="1" dirty="0">
                                <a:latin typeface="Cambria Math"/>
                              </a:rPr>
                              <m:t>𝐷</m:t>
                            </m:r>
                            <m:r>
                              <a:rPr lang="es-CR" sz="2000" i="1" dirty="0">
                                <a:latin typeface="Cambria Math"/>
                              </a:rPr>
                              <m:t>,</m:t>
                            </m:r>
                            <m:r>
                              <a:rPr lang="es-CR" sz="2000" i="1" dirty="0">
                                <a:latin typeface="Cambria Math"/>
                              </a:rPr>
                              <m:t>𝑄</m:t>
                            </m:r>
                          </m:e>
                        </m:d>
                      </m:e>
                      <m:sub>
                        <m:r>
                          <a:rPr lang="es-CR" sz="2000" i="1" dirty="0">
                            <a:latin typeface="Cambria Math" panose="02040503050406030204" pitchFamily="18" charset="0"/>
                          </a:rPr>
                          <m:t>𝑠</m:t>
                        </m:r>
                      </m:sub>
                    </m:sSub>
                  </m:oMath>
                </a14:m>
                <a:r>
                  <a:rPr lang="es-CR" sz="2000" dirty="0"/>
                  <a:t> provienen tanto de la explicación de componentes autoregresivos en las observaciones, como factores de medias móviles para los residuos según la memoria del proceso. Se debe de tener en cuenta tanto la identificación no estacional como estacional.</a:t>
                </a:r>
              </a:p>
              <a:p>
                <a:pPr marL="0" indent="0" algn="just">
                  <a:buNone/>
                </a:pPr>
                <a:endParaRPr lang="es-CR" sz="2000" dirty="0"/>
              </a:p>
              <a:p>
                <a:pPr marL="0" indent="0" algn="just">
                  <a:buNone/>
                </a:pPr>
                <a:r>
                  <a:rPr lang="es-CR" sz="2000" dirty="0"/>
                  <a:t>El análisis de una serie temporal pasa por las etapas de estacionar la seria, llevar a cabo la identificación, estimación, corroboración de los supuestos en los residuos, elección del mejor modelo, y finalmente el pronóstico en el horizonte </a:t>
                </a:r>
                <a14:m>
                  <m:oMath xmlns:m="http://schemas.openxmlformats.org/officeDocument/2006/math">
                    <m:r>
                      <a:rPr lang="es-CR" sz="2000" i="1" dirty="0" smtClean="0">
                        <a:latin typeface="Cambria Math" panose="02040503050406030204" pitchFamily="18" charset="0"/>
                      </a:rPr>
                      <m:t>h</m:t>
                    </m:r>
                  </m:oMath>
                </a14:m>
                <a:r>
                  <a:rPr lang="es-CR" sz="2000" dirty="0"/>
                  <a:t>.</a:t>
                </a:r>
              </a:p>
              <a:p>
                <a:pPr marL="0" indent="0" algn="just">
                  <a:buNone/>
                </a:pPr>
                <a:r>
                  <a:rPr lang="es-CR" sz="2000" dirty="0"/>
                  <a:t/>
                </a:r>
                <a:br>
                  <a:rPr lang="es-CR" sz="2000" dirty="0"/>
                </a:br>
                <a:r>
                  <a:rPr lang="es-CR" sz="2000" dirty="0"/>
                  <a:t>En la próxima sesión se estudiaran los modelos ARIMA que poseen cambios en su estructura (intervención), y ciertas soluciones en la presencia de valores extremos.</a:t>
                </a:r>
              </a:p>
              <a:p>
                <a:pPr marL="0" indent="0" algn="just">
                  <a:buNone/>
                </a:pPr>
                <a:endParaRPr lang="es-CR" sz="20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0" y="966642"/>
                <a:ext cx="9679709" cy="5891358"/>
              </a:xfrm>
              <a:blipFill>
                <a:blip r:embed="rId2"/>
                <a:stretch>
                  <a:fillRect l="-630" t="-1139" r="-630"/>
                </a:stretch>
              </a:blipFill>
            </p:spPr>
            <p:txBody>
              <a:bodyPr/>
              <a:lstStyle/>
              <a:p>
                <a:r>
                  <a:rPr lang="en-US">
                    <a:noFill/>
                  </a:rPr>
                  <a:t> </a:t>
                </a:r>
              </a:p>
            </p:txBody>
          </p:sp>
        </mc:Fallback>
      </mc:AlternateContent>
      <p:sp>
        <p:nvSpPr>
          <p:cNvPr id="4" name="Título 1"/>
          <p:cNvSpPr txBox="1">
            <a:spLocks/>
          </p:cNvSpPr>
          <p:nvPr/>
        </p:nvSpPr>
        <p:spPr>
          <a:xfrm>
            <a:off x="0" y="17585"/>
            <a:ext cx="12192000" cy="7297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Conclusión</a:t>
            </a:r>
          </a:p>
        </p:txBody>
      </p:sp>
      <p:pic>
        <p:nvPicPr>
          <p:cNvPr id="15364" name="Picture 4" descr="Resultado de imagen para conclusiÃ³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5280" y="1216024"/>
            <a:ext cx="2197411" cy="2197411"/>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Imagen relacionada"/>
          <p:cNvPicPr>
            <a:picLocks noChangeAspect="1" noChangeArrowheads="1"/>
          </p:cNvPicPr>
          <p:nvPr/>
        </p:nvPicPr>
        <p:blipFill rotWithShape="1">
          <a:blip r:embed="rId4">
            <a:extLst>
              <a:ext uri="{28A0092B-C50C-407E-A947-70E740481C1C}">
                <a14:useLocalDpi xmlns:a14="http://schemas.microsoft.com/office/drawing/2010/main" val="0"/>
              </a:ext>
            </a:extLst>
          </a:blip>
          <a:srcRect l="5462"/>
          <a:stretch/>
        </p:blipFill>
        <p:spPr bwMode="auto">
          <a:xfrm>
            <a:off x="9897185" y="4248726"/>
            <a:ext cx="2133600" cy="1958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721606"/>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0" y="22226"/>
            <a:ext cx="12192000" cy="857006"/>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sz="3600"/>
              <a:t>Fundamentos de la metodología de Box-Jenkins:  la serie cronológica</a:t>
            </a:r>
            <a:endParaRPr lang="es-CR" sz="3600" dirty="0"/>
          </a:p>
        </p:txBody>
      </p:sp>
      <mc:AlternateContent xmlns:mc="http://schemas.openxmlformats.org/markup-compatibility/2006" xmlns:a14="http://schemas.microsoft.com/office/drawing/2010/main">
        <mc:Choice Requires="a14">
          <p:sp>
            <p:nvSpPr>
              <p:cNvPr id="6" name="2 Marcador de contenido"/>
              <p:cNvSpPr>
                <a:spLocks noGrp="1"/>
              </p:cNvSpPr>
              <p:nvPr>
                <p:ph idx="1"/>
              </p:nvPr>
            </p:nvSpPr>
            <p:spPr>
              <a:xfrm>
                <a:off x="-1" y="949569"/>
                <a:ext cx="12080631" cy="5802923"/>
              </a:xfrm>
            </p:spPr>
            <p:txBody>
              <a:bodyPr>
                <a:normAutofit/>
              </a:bodyPr>
              <a:lstStyle/>
              <a:p>
                <a:pPr algn="just"/>
                <a:r>
                  <a:rPr lang="es-CR" sz="2400" dirty="0"/>
                  <a:t>En cuanto a los momentos de 2 orden de la variable </a:t>
                </a:r>
                <a14:m>
                  <m:oMath xmlns:m="http://schemas.openxmlformats.org/officeDocument/2006/math">
                    <m:sSub>
                      <m:sSubPr>
                        <m:ctrlPr>
                          <a:rPr lang="es-CR" sz="2400" i="1">
                            <a:latin typeface="Cambria Math"/>
                          </a:rPr>
                        </m:ctrlPr>
                      </m:sSubPr>
                      <m:e>
                        <m:r>
                          <a:rPr lang="es-CR" sz="2400" i="1">
                            <a:latin typeface="Cambria Math" panose="02040503050406030204" pitchFamily="18" charset="0"/>
                          </a:rPr>
                          <m:t>𝑦</m:t>
                        </m:r>
                      </m:e>
                      <m:sub>
                        <m:r>
                          <a:rPr lang="es-CR" sz="2400" i="1">
                            <a:latin typeface="Cambria Math"/>
                          </a:rPr>
                          <m:t>𝑡</m:t>
                        </m:r>
                      </m:sub>
                    </m:sSub>
                  </m:oMath>
                </a14:m>
                <a:r>
                  <a:rPr lang="es-CR" sz="2400" dirty="0"/>
                  <a:t>, en este curso no nos enfocaremos a la volatilidad del proceso. Estudiaremos el 2nd orden en relación a las posibles correlaciones (o covariancia) entre la variable </a:t>
                </a:r>
                <a14:m>
                  <m:oMath xmlns:m="http://schemas.openxmlformats.org/officeDocument/2006/math">
                    <m:sSub>
                      <m:sSubPr>
                        <m:ctrlPr>
                          <a:rPr lang="es-CR" sz="2400" i="1">
                            <a:latin typeface="Cambria Math"/>
                          </a:rPr>
                        </m:ctrlPr>
                      </m:sSubPr>
                      <m:e>
                        <m:r>
                          <a:rPr lang="es-CR" sz="2400" i="1">
                            <a:latin typeface="Cambria Math" panose="02040503050406030204" pitchFamily="18" charset="0"/>
                          </a:rPr>
                          <m:t>𝑦</m:t>
                        </m:r>
                      </m:e>
                      <m:sub>
                        <m:r>
                          <a:rPr lang="es-CR" sz="2400" i="1">
                            <a:latin typeface="Cambria Math"/>
                          </a:rPr>
                          <m:t>𝑡</m:t>
                        </m:r>
                      </m:sub>
                    </m:sSub>
                  </m:oMath>
                </a14:m>
                <a:r>
                  <a:rPr lang="es-CR" sz="2400" dirty="0"/>
                  <a:t> y las variables </a:t>
                </a:r>
                <a14:m>
                  <m:oMath xmlns:m="http://schemas.openxmlformats.org/officeDocument/2006/math">
                    <m:sSub>
                      <m:sSubPr>
                        <m:ctrlPr>
                          <a:rPr lang="es-CR" sz="2400" i="1">
                            <a:latin typeface="Cambria Math"/>
                          </a:rPr>
                        </m:ctrlPr>
                      </m:sSubPr>
                      <m:e>
                        <m:r>
                          <a:rPr lang="es-CR" sz="2400" i="1">
                            <a:latin typeface="Cambria Math" panose="02040503050406030204" pitchFamily="18" charset="0"/>
                          </a:rPr>
                          <m:t>𝑦</m:t>
                        </m:r>
                      </m:e>
                      <m:sub>
                        <m:r>
                          <a:rPr lang="es-CR" sz="2400" i="1">
                            <a:latin typeface="Cambria Math"/>
                          </a:rPr>
                          <m:t>𝑡</m:t>
                        </m:r>
                        <m:r>
                          <a:rPr lang="es-CR" sz="2400" b="0" i="1" smtClean="0">
                            <a:latin typeface="Cambria Math" panose="02040503050406030204" pitchFamily="18" charset="0"/>
                          </a:rPr>
                          <m:t>−1</m:t>
                        </m:r>
                      </m:sub>
                    </m:sSub>
                  </m:oMath>
                </a14:m>
                <a:r>
                  <a:rPr lang="es-CR" sz="2400" dirty="0"/>
                  <a:t>, </a:t>
                </a:r>
                <a14:m>
                  <m:oMath xmlns:m="http://schemas.openxmlformats.org/officeDocument/2006/math">
                    <m:sSub>
                      <m:sSubPr>
                        <m:ctrlPr>
                          <a:rPr lang="es-CR" sz="2400" i="1">
                            <a:latin typeface="Cambria Math"/>
                          </a:rPr>
                        </m:ctrlPr>
                      </m:sSubPr>
                      <m:e>
                        <m:r>
                          <a:rPr lang="es-CR" sz="2400" i="1">
                            <a:latin typeface="Cambria Math" panose="02040503050406030204" pitchFamily="18" charset="0"/>
                          </a:rPr>
                          <m:t>𝑦</m:t>
                        </m:r>
                      </m:e>
                      <m:sub>
                        <m:r>
                          <a:rPr lang="es-CR" sz="2400" i="1">
                            <a:latin typeface="Cambria Math"/>
                          </a:rPr>
                          <m:t>𝑡</m:t>
                        </m:r>
                        <m:r>
                          <a:rPr lang="es-CR" sz="2400" i="1">
                            <a:latin typeface="Cambria Math" panose="02040503050406030204" pitchFamily="18" charset="0"/>
                          </a:rPr>
                          <m:t>−</m:t>
                        </m:r>
                        <m:r>
                          <a:rPr lang="es-CR" sz="2400" b="0" i="1" smtClean="0">
                            <a:latin typeface="Cambria Math" panose="02040503050406030204" pitchFamily="18" charset="0"/>
                          </a:rPr>
                          <m:t>2</m:t>
                        </m:r>
                      </m:sub>
                    </m:sSub>
                  </m:oMath>
                </a14:m>
                <a:r>
                  <a:rPr lang="es-CR" sz="2400" dirty="0"/>
                  <a:t>, </a:t>
                </a:r>
                <a14:m>
                  <m:oMath xmlns:m="http://schemas.openxmlformats.org/officeDocument/2006/math">
                    <m:sSub>
                      <m:sSubPr>
                        <m:ctrlPr>
                          <a:rPr lang="es-CR" sz="2400" i="1">
                            <a:latin typeface="Cambria Math"/>
                          </a:rPr>
                        </m:ctrlPr>
                      </m:sSubPr>
                      <m:e>
                        <m:r>
                          <a:rPr lang="es-CR" sz="2400" i="1">
                            <a:latin typeface="Cambria Math" panose="02040503050406030204" pitchFamily="18" charset="0"/>
                          </a:rPr>
                          <m:t>𝑦</m:t>
                        </m:r>
                      </m:e>
                      <m:sub>
                        <m:r>
                          <a:rPr lang="es-CR" sz="2400" i="1">
                            <a:latin typeface="Cambria Math"/>
                          </a:rPr>
                          <m:t>𝑡</m:t>
                        </m:r>
                        <m:r>
                          <a:rPr lang="es-CR" sz="2400" i="1">
                            <a:latin typeface="Cambria Math" panose="02040503050406030204" pitchFamily="18" charset="0"/>
                          </a:rPr>
                          <m:t>−</m:t>
                        </m:r>
                        <m:r>
                          <a:rPr lang="es-CR" sz="2400" b="0" i="1" smtClean="0">
                            <a:latin typeface="Cambria Math" panose="02040503050406030204" pitchFamily="18" charset="0"/>
                          </a:rPr>
                          <m:t>3</m:t>
                        </m:r>
                      </m:sub>
                    </m:sSub>
                  </m:oMath>
                </a14:m>
                <a:r>
                  <a:rPr lang="es-CR" sz="2400" dirty="0"/>
                  <a:t>, ..., entre los valores actuales y pasados de la serie temporal estudiada. </a:t>
                </a:r>
              </a:p>
              <a:p>
                <a:endParaRPr lang="es-CR" sz="2400" dirty="0"/>
              </a:p>
              <a:p>
                <a:r>
                  <a:rPr lang="es-CR" sz="2400" dirty="0"/>
                  <a:t>Esta información (covarianza con valores pasados y futuros) se resume en la función de autocovariancia, denotado generalmente </a:t>
                </a:r>
                <a14:m>
                  <m:oMath xmlns:m="http://schemas.openxmlformats.org/officeDocument/2006/math">
                    <m:sSub>
                      <m:sSubPr>
                        <m:ctrlPr>
                          <a:rPr lang="es-CR" sz="2400" b="0" i="1" smtClean="0">
                            <a:latin typeface="Cambria Math"/>
                            <a:ea typeface="Cambria Math" panose="02040503050406030204" pitchFamily="18" charset="0"/>
                          </a:rPr>
                        </m:ctrlPr>
                      </m:sSubPr>
                      <m:e>
                        <m:r>
                          <a:rPr lang="es-CR" sz="2400" i="1" smtClean="0">
                            <a:latin typeface="Cambria Math" panose="02040503050406030204" pitchFamily="18" charset="0"/>
                            <a:ea typeface="Cambria Math" panose="02040503050406030204" pitchFamily="18" charset="0"/>
                          </a:rPr>
                          <m:t>𝛾</m:t>
                        </m:r>
                      </m:e>
                      <m:sub>
                        <m:r>
                          <a:rPr lang="es-CR" sz="2400" b="0" i="1" smtClean="0">
                            <a:latin typeface="Cambria Math" panose="02040503050406030204" pitchFamily="18" charset="0"/>
                            <a:ea typeface="Cambria Math" panose="02040503050406030204" pitchFamily="18" charset="0"/>
                          </a:rPr>
                          <m:t>𝑡</m:t>
                        </m:r>
                      </m:sub>
                    </m:sSub>
                    <m:r>
                      <a:rPr lang="es-CR" sz="2400" b="0" i="1" smtClean="0">
                        <a:latin typeface="Cambria Math" panose="02040503050406030204" pitchFamily="18" charset="0"/>
                        <a:ea typeface="Cambria Math" panose="02040503050406030204" pitchFamily="18" charset="0"/>
                      </a:rPr>
                      <m:t>(</m:t>
                    </m:r>
                    <m:r>
                      <a:rPr lang="es-CR" sz="2400" b="0" i="1" smtClean="0">
                        <a:latin typeface="Cambria Math" panose="02040503050406030204" pitchFamily="18" charset="0"/>
                        <a:ea typeface="Cambria Math" panose="02040503050406030204" pitchFamily="18" charset="0"/>
                      </a:rPr>
                      <m:t>h</m:t>
                    </m:r>
                    <m:r>
                      <a:rPr lang="es-CR" sz="2400" b="0" i="1" smtClean="0">
                        <a:latin typeface="Cambria Math" panose="02040503050406030204" pitchFamily="18" charset="0"/>
                        <a:ea typeface="Cambria Math" panose="02040503050406030204" pitchFamily="18" charset="0"/>
                      </a:rPr>
                      <m:t>)</m:t>
                    </m:r>
                  </m:oMath>
                </a14:m>
                <a:r>
                  <a:rPr lang="es-CR" sz="2400" dirty="0"/>
                  <a:t>. La covariancia se escribe como:</a:t>
                </a:r>
              </a:p>
              <a:p>
                <a:pPr marL="0" indent="0">
                  <a:buNone/>
                </a:pPr>
                <a:endParaRPr lang="es-CR" sz="2400" dirty="0"/>
              </a:p>
              <a:p>
                <a:pPr marL="0" indent="0">
                  <a:buNone/>
                </a:pPr>
                <a14:m>
                  <m:oMathPara xmlns:m="http://schemas.openxmlformats.org/officeDocument/2006/math">
                    <m:oMathParaPr>
                      <m:jc m:val="centerGroup"/>
                    </m:oMathParaPr>
                    <m:oMath xmlns:m="http://schemas.openxmlformats.org/officeDocument/2006/math">
                      <m:sSub>
                        <m:sSubPr>
                          <m:ctrlPr>
                            <a:rPr lang="es-CR" sz="2400" i="1">
                              <a:latin typeface="Cambria Math"/>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𝛾</m:t>
                          </m:r>
                        </m:e>
                        <m:sub>
                          <m:r>
                            <a:rPr lang="es-CR" sz="2400" i="1">
                              <a:latin typeface="Cambria Math" panose="02040503050406030204" pitchFamily="18" charset="0"/>
                              <a:ea typeface="Cambria Math" panose="02040503050406030204" pitchFamily="18" charset="0"/>
                            </a:rPr>
                            <m:t>𝑡</m:t>
                          </m:r>
                        </m:sub>
                      </m:sSub>
                      <m:d>
                        <m:dPr>
                          <m:ctrlPr>
                            <a:rPr lang="es-CR" sz="2400" i="1">
                              <a:latin typeface="Cambria Math"/>
                              <a:ea typeface="Cambria Math" panose="02040503050406030204" pitchFamily="18" charset="0"/>
                            </a:rPr>
                          </m:ctrlPr>
                        </m:dPr>
                        <m:e>
                          <m:r>
                            <a:rPr lang="es-CR" sz="2400" i="1">
                              <a:latin typeface="Cambria Math" panose="02040503050406030204" pitchFamily="18" charset="0"/>
                              <a:ea typeface="Cambria Math" panose="02040503050406030204" pitchFamily="18" charset="0"/>
                            </a:rPr>
                            <m:t>h</m:t>
                          </m:r>
                        </m:e>
                      </m:d>
                      <m:r>
                        <a:rPr lang="es-CR" sz="2400" b="0" i="1" smtClean="0">
                          <a:latin typeface="Cambria Math" panose="02040503050406030204" pitchFamily="18" charset="0"/>
                          <a:ea typeface="Cambria Math" panose="02040503050406030204" pitchFamily="18" charset="0"/>
                        </a:rPr>
                        <m:t>=</m:t>
                      </m:r>
                      <m:r>
                        <a:rPr lang="es-CR" sz="2400" b="0" i="1" smtClean="0">
                          <a:latin typeface="Cambria Math" panose="02040503050406030204" pitchFamily="18" charset="0"/>
                          <a:ea typeface="Cambria Math" panose="02040503050406030204" pitchFamily="18" charset="0"/>
                        </a:rPr>
                        <m:t>𝐸</m:t>
                      </m:r>
                      <m:d>
                        <m:dPr>
                          <m:begChr m:val="{"/>
                          <m:endChr m:val="}"/>
                          <m:ctrlPr>
                            <a:rPr lang="es-CR" sz="2400" b="0" i="1" smtClean="0">
                              <a:latin typeface="Cambria Math"/>
                              <a:ea typeface="Cambria Math" panose="02040503050406030204" pitchFamily="18" charset="0"/>
                            </a:rPr>
                          </m:ctrlPr>
                        </m:dPr>
                        <m:e>
                          <m:d>
                            <m:dPr>
                              <m:begChr m:val="["/>
                              <m:endChr m:val="]"/>
                              <m:ctrlPr>
                                <a:rPr lang="es-CR" sz="2400" b="0" i="1" smtClean="0">
                                  <a:latin typeface="Cambria Math"/>
                                  <a:ea typeface="Cambria Math" panose="02040503050406030204" pitchFamily="18" charset="0"/>
                                </a:rPr>
                              </m:ctrlPr>
                            </m:dPr>
                            <m:e>
                              <m:sSub>
                                <m:sSubPr>
                                  <m:ctrlPr>
                                    <a:rPr lang="es-CR" sz="2400" b="0" i="1" smtClean="0">
                                      <a:latin typeface="Cambria Math"/>
                                      <a:ea typeface="Cambria Math" panose="02040503050406030204" pitchFamily="18" charset="0"/>
                                    </a:rPr>
                                  </m:ctrlPr>
                                </m:sSubPr>
                                <m:e>
                                  <m:r>
                                    <a:rPr lang="es-CR" sz="2400" b="0" i="1" smtClean="0">
                                      <a:latin typeface="Cambria Math" panose="02040503050406030204" pitchFamily="18" charset="0"/>
                                      <a:ea typeface="Cambria Math" panose="02040503050406030204" pitchFamily="18" charset="0"/>
                                    </a:rPr>
                                    <m:t>𝑌</m:t>
                                  </m:r>
                                </m:e>
                                <m:sub>
                                  <m:r>
                                    <a:rPr lang="es-CR" sz="2400" b="0" i="1" smtClean="0">
                                      <a:latin typeface="Cambria Math" panose="02040503050406030204" pitchFamily="18" charset="0"/>
                                      <a:ea typeface="Cambria Math" panose="02040503050406030204" pitchFamily="18" charset="0"/>
                                    </a:rPr>
                                    <m:t>𝑡</m:t>
                                  </m:r>
                                </m:sub>
                              </m:sSub>
                              <m:r>
                                <a:rPr lang="es-CR" sz="2400" b="0" i="1" smtClean="0">
                                  <a:latin typeface="Cambria Math" panose="02040503050406030204" pitchFamily="18" charset="0"/>
                                  <a:ea typeface="Cambria Math" panose="02040503050406030204" pitchFamily="18" charset="0"/>
                                </a:rPr>
                                <m:t>−</m:t>
                              </m:r>
                              <m:r>
                                <a:rPr lang="es-CR" sz="2400" b="0" i="1" smtClean="0">
                                  <a:latin typeface="Cambria Math" panose="02040503050406030204" pitchFamily="18" charset="0"/>
                                  <a:ea typeface="Cambria Math" panose="02040503050406030204" pitchFamily="18" charset="0"/>
                                </a:rPr>
                                <m:t>𝐸</m:t>
                              </m:r>
                              <m:r>
                                <a:rPr lang="es-CR" sz="2400" b="0" i="1" smtClean="0">
                                  <a:latin typeface="Cambria Math" panose="02040503050406030204" pitchFamily="18" charset="0"/>
                                  <a:ea typeface="Cambria Math" panose="02040503050406030204" pitchFamily="18" charset="0"/>
                                </a:rPr>
                                <m:t>(</m:t>
                              </m:r>
                              <m:sSub>
                                <m:sSubPr>
                                  <m:ctrlPr>
                                    <a:rPr lang="es-CR" sz="2400" b="0" i="1" smtClean="0">
                                      <a:latin typeface="Cambria Math"/>
                                      <a:ea typeface="Cambria Math" panose="02040503050406030204" pitchFamily="18" charset="0"/>
                                    </a:rPr>
                                  </m:ctrlPr>
                                </m:sSubPr>
                                <m:e>
                                  <m:r>
                                    <a:rPr lang="es-CR" sz="2400" b="0" i="1" smtClean="0">
                                      <a:latin typeface="Cambria Math" panose="02040503050406030204" pitchFamily="18" charset="0"/>
                                      <a:ea typeface="Cambria Math" panose="02040503050406030204" pitchFamily="18" charset="0"/>
                                    </a:rPr>
                                    <m:t>𝑌</m:t>
                                  </m:r>
                                </m:e>
                                <m:sub>
                                  <m:r>
                                    <a:rPr lang="es-CR" sz="2400" b="0" i="1" smtClean="0">
                                      <a:latin typeface="Cambria Math" panose="02040503050406030204" pitchFamily="18" charset="0"/>
                                      <a:ea typeface="Cambria Math" panose="02040503050406030204" pitchFamily="18" charset="0"/>
                                    </a:rPr>
                                    <m:t>𝑡</m:t>
                                  </m:r>
                                </m:sub>
                              </m:sSub>
                              <m:r>
                                <a:rPr lang="es-CR" sz="2400" b="0" i="1" smtClean="0">
                                  <a:latin typeface="Cambria Math" panose="02040503050406030204" pitchFamily="18" charset="0"/>
                                  <a:ea typeface="Cambria Math" panose="02040503050406030204" pitchFamily="18" charset="0"/>
                                </a:rPr>
                                <m:t>)</m:t>
                              </m:r>
                            </m:e>
                          </m:d>
                          <m:d>
                            <m:dPr>
                              <m:begChr m:val="["/>
                              <m:endChr m:val="]"/>
                              <m:ctrlPr>
                                <a:rPr lang="es-CR" sz="2400" i="1">
                                  <a:latin typeface="Cambria Math"/>
                                  <a:ea typeface="Cambria Math" panose="02040503050406030204" pitchFamily="18" charset="0"/>
                                </a:rPr>
                              </m:ctrlPr>
                            </m:dPr>
                            <m:e>
                              <m:sSub>
                                <m:sSubPr>
                                  <m:ctrlPr>
                                    <a:rPr lang="es-CR" sz="2400" i="1">
                                      <a:latin typeface="Cambria Math"/>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𝑌</m:t>
                                  </m:r>
                                </m:e>
                                <m:sub>
                                  <m:r>
                                    <a:rPr lang="es-CR" sz="2400" i="1">
                                      <a:latin typeface="Cambria Math" panose="02040503050406030204" pitchFamily="18" charset="0"/>
                                      <a:ea typeface="Cambria Math" panose="02040503050406030204" pitchFamily="18" charset="0"/>
                                    </a:rPr>
                                    <m:t>𝑡</m:t>
                                  </m:r>
                                  <m:r>
                                    <a:rPr lang="es-CR" sz="2400" b="0" i="1" smtClean="0">
                                      <a:latin typeface="Cambria Math" panose="02040503050406030204" pitchFamily="18" charset="0"/>
                                      <a:ea typeface="Cambria Math" panose="02040503050406030204" pitchFamily="18" charset="0"/>
                                    </a:rPr>
                                    <m:t>−</m:t>
                                  </m:r>
                                  <m:r>
                                    <a:rPr lang="es-CR" sz="2400" b="0" i="1" smtClean="0">
                                      <a:latin typeface="Cambria Math" panose="02040503050406030204" pitchFamily="18" charset="0"/>
                                      <a:ea typeface="Cambria Math" panose="02040503050406030204" pitchFamily="18" charset="0"/>
                                    </a:rPr>
                                    <m:t>h</m:t>
                                  </m:r>
                                </m:sub>
                              </m:sSub>
                              <m:r>
                                <a:rPr lang="es-CR" sz="2400" i="1">
                                  <a:latin typeface="Cambria Math" panose="02040503050406030204" pitchFamily="18" charset="0"/>
                                  <a:ea typeface="Cambria Math" panose="02040503050406030204" pitchFamily="18" charset="0"/>
                                </a:rPr>
                                <m:t>−</m:t>
                              </m:r>
                              <m:r>
                                <a:rPr lang="es-CR" sz="2400" i="1">
                                  <a:latin typeface="Cambria Math" panose="02040503050406030204" pitchFamily="18" charset="0"/>
                                  <a:ea typeface="Cambria Math" panose="02040503050406030204" pitchFamily="18" charset="0"/>
                                </a:rPr>
                                <m:t>𝐸</m:t>
                              </m:r>
                              <m:r>
                                <a:rPr lang="es-CR" sz="2400" i="1">
                                  <a:latin typeface="Cambria Math" panose="02040503050406030204" pitchFamily="18" charset="0"/>
                                  <a:ea typeface="Cambria Math" panose="02040503050406030204" pitchFamily="18" charset="0"/>
                                </a:rPr>
                                <m:t>(</m:t>
                              </m:r>
                              <m:sSub>
                                <m:sSubPr>
                                  <m:ctrlPr>
                                    <a:rPr lang="es-CR" sz="2400" i="1">
                                      <a:latin typeface="Cambria Math"/>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𝑌</m:t>
                                  </m:r>
                                </m:e>
                                <m:sub>
                                  <m:r>
                                    <a:rPr lang="es-CR" sz="2400" i="1">
                                      <a:latin typeface="Cambria Math" panose="02040503050406030204" pitchFamily="18" charset="0"/>
                                      <a:ea typeface="Cambria Math" panose="02040503050406030204" pitchFamily="18" charset="0"/>
                                    </a:rPr>
                                    <m:t>𝑡</m:t>
                                  </m:r>
                                </m:sub>
                              </m:sSub>
                              <m:r>
                                <a:rPr lang="es-CR" sz="2400" i="1">
                                  <a:latin typeface="Cambria Math" panose="02040503050406030204" pitchFamily="18" charset="0"/>
                                  <a:ea typeface="Cambria Math" panose="02040503050406030204" pitchFamily="18" charset="0"/>
                                </a:rPr>
                                <m:t>)</m:t>
                              </m:r>
                            </m:e>
                          </m:d>
                        </m:e>
                      </m:d>
                    </m:oMath>
                  </m:oMathPara>
                </a14:m>
                <a:endParaRPr lang="es-CR" sz="2400" dirty="0"/>
              </a:p>
              <a:p>
                <a:pPr marL="0" indent="0">
                  <a:buNone/>
                </a:pPr>
                <a:endParaRPr lang="es-CR" sz="2400" dirty="0"/>
              </a:p>
              <a:p>
                <a:r>
                  <a:rPr lang="es-CR" sz="2400" dirty="0"/>
                  <a:t>Esto se puede reescribir de la siguiente forma:</a:t>
                </a:r>
              </a:p>
              <a:p>
                <a:pPr marL="0" indent="0">
                  <a:buNone/>
                </a:pPr>
                <a:endParaRPr lang="es-CR" sz="2400" dirty="0"/>
              </a:p>
              <a:p>
                <a:pPr marL="0" indent="0">
                  <a:buNone/>
                </a:pPr>
                <a:r>
                  <a:rPr lang="es-CR" sz="2400" dirty="0"/>
                  <a:t> </a:t>
                </a:r>
              </a:p>
            </p:txBody>
          </p:sp>
        </mc:Choice>
        <mc:Fallback xmlns="">
          <p:sp>
            <p:nvSpPr>
              <p:cNvPr id="6" name="2 Marcador de contenido"/>
              <p:cNvSpPr>
                <a:spLocks noGrp="1" noRot="1" noChangeAspect="1" noMove="1" noResize="1" noEditPoints="1" noAdjustHandles="1" noChangeArrowheads="1" noChangeShapeType="1" noTextEdit="1"/>
              </p:cNvSpPr>
              <p:nvPr>
                <p:ph idx="1"/>
              </p:nvPr>
            </p:nvSpPr>
            <p:spPr>
              <a:xfrm>
                <a:off x="-1" y="949569"/>
                <a:ext cx="12080631" cy="5802923"/>
              </a:xfrm>
              <a:blipFill>
                <a:blip r:embed="rId2"/>
                <a:stretch>
                  <a:fillRect l="-656" t="-1471" r="-757"/>
                </a:stretch>
              </a:blipFill>
            </p:spPr>
            <p:txBody>
              <a:bodyPr/>
              <a:lstStyle/>
              <a:p>
                <a:r>
                  <a:rPr lang="es-CR">
                    <a:noFill/>
                  </a:rPr>
                  <a:t> </a:t>
                </a:r>
              </a:p>
            </p:txBody>
          </p:sp>
        </mc:Fallback>
      </mc:AlternateContent>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8039" y="5574876"/>
            <a:ext cx="5924550" cy="942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28961495"/>
      </p:ext>
    </p:extLst>
  </p:cSld>
  <p:clrMapOvr>
    <a:masterClrMapping/>
  </p:clrMapOvr>
  <p:transition spd="slow">
    <p:wip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R"/>
          </a:p>
        </p:txBody>
      </p:sp>
      <p:sp>
        <p:nvSpPr>
          <p:cNvPr id="3" name="Marcador de contenido 2"/>
          <p:cNvSpPr>
            <a:spLocks noGrp="1"/>
          </p:cNvSpPr>
          <p:nvPr>
            <p:ph idx="1"/>
          </p:nvPr>
        </p:nvSpPr>
        <p:spPr/>
        <p:txBody>
          <a:bodyPr/>
          <a:lstStyle/>
          <a:p>
            <a:endParaRPr lang="es-CR"/>
          </a:p>
        </p:txBody>
      </p:sp>
      <p:pic>
        <p:nvPicPr>
          <p:cNvPr id="3074" name="Picture 2" descr="Resultado de imagen para the e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275173"/>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70339" y="1069486"/>
                <a:ext cx="12001500" cy="5788513"/>
              </a:xfrm>
            </p:spPr>
            <p:txBody>
              <a:bodyPr>
                <a:normAutofit/>
              </a:bodyPr>
              <a:lstStyle/>
              <a:p>
                <a:pPr marL="0" indent="0" algn="just">
                  <a:buNone/>
                </a:pPr>
                <a:r>
                  <a:rPr lang="es-CR" sz="2000" dirty="0"/>
                  <a:t>A partir de la función </a:t>
                </a:r>
                <a14:m>
                  <m:oMath xmlns:m="http://schemas.openxmlformats.org/officeDocument/2006/math">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𝛾</m:t>
                        </m:r>
                      </m:e>
                      <m:sub>
                        <m:r>
                          <a:rPr lang="es-CR" sz="2000" i="1">
                            <a:latin typeface="Cambria Math" panose="02040503050406030204" pitchFamily="18" charset="0"/>
                            <a:ea typeface="Cambria Math" panose="02040503050406030204" pitchFamily="18" charset="0"/>
                          </a:rPr>
                          <m:t>𝑡</m:t>
                        </m:r>
                      </m:sub>
                    </m:sSub>
                    <m:r>
                      <a:rPr lang="es-CR" sz="2000" i="1">
                        <a:latin typeface="Cambria Math" panose="02040503050406030204" pitchFamily="18" charset="0"/>
                        <a:ea typeface="Cambria Math" panose="02040503050406030204" pitchFamily="18" charset="0"/>
                      </a:rPr>
                      <m:t>(</m:t>
                    </m:r>
                    <m:r>
                      <a:rPr lang="es-CR" sz="2000" i="1">
                        <a:latin typeface="Cambria Math" panose="02040503050406030204" pitchFamily="18" charset="0"/>
                        <a:ea typeface="Cambria Math" panose="02040503050406030204" pitchFamily="18" charset="0"/>
                      </a:rPr>
                      <m:t>h</m:t>
                    </m:r>
                    <m:r>
                      <a:rPr lang="es-CR" sz="2000" i="1">
                        <a:latin typeface="Cambria Math" panose="02040503050406030204" pitchFamily="18" charset="0"/>
                        <a:ea typeface="Cambria Math" panose="02040503050406030204" pitchFamily="18" charset="0"/>
                      </a:rPr>
                      <m:t>)</m:t>
                    </m:r>
                  </m:oMath>
                </a14:m>
                <a:r>
                  <a:rPr lang="es-CR" sz="2000" dirty="0"/>
                  <a:t> podemos obtener la variancia. Esta se puede definir de la siguiente forma:</a:t>
                </a:r>
              </a:p>
              <a:p>
                <a:pPr marL="0" indent="0" algn="just">
                  <a:buNone/>
                </a:pPr>
                <a:endParaRPr lang="es-CR" sz="2000" dirty="0"/>
              </a:p>
              <a:p>
                <a:pPr marL="0" indent="0" algn="just">
                  <a:buNone/>
                </a:pPr>
                <a:endParaRPr lang="es-CR" sz="2000" dirty="0"/>
              </a:p>
              <a:p>
                <a:pPr marL="0" indent="0" algn="just">
                  <a:buNone/>
                </a:pPr>
                <a:endParaRPr lang="es-CR" sz="2000" dirty="0"/>
              </a:p>
              <a:p>
                <a:pPr marL="0" indent="0" algn="just">
                  <a:buNone/>
                </a:pPr>
                <a:r>
                  <a:rPr lang="es-CR" sz="2000" dirty="0"/>
                  <a:t>Como para el momento de orden 1, se puede brindar una función en términos del límite en probabilidad:</a:t>
                </a:r>
              </a:p>
              <a:p>
                <a:pPr marL="0" indent="0" algn="just">
                  <a:buNone/>
                </a:pPr>
                <a:endParaRPr lang="es-CR" sz="2400" dirty="0"/>
              </a:p>
              <a:p>
                <a:pPr marL="0" indent="0" algn="just">
                  <a:buNone/>
                </a:pPr>
                <a:endParaRPr lang="es-CR" sz="2400" dirty="0"/>
              </a:p>
              <a:p>
                <a:pPr marL="0" indent="0" algn="just">
                  <a:buNone/>
                </a:pPr>
                <a:r>
                  <a:rPr lang="es-CR" sz="2400" dirty="0"/>
                  <a:t/>
                </a:r>
                <a:br>
                  <a:rPr lang="es-CR" sz="2400" dirty="0"/>
                </a:br>
                <a:r>
                  <a:rPr lang="es-CR" sz="2000" dirty="0"/>
                  <a:t>Cuando las variables </a:t>
                </a:r>
                <a14:m>
                  <m:oMath xmlns:m="http://schemas.openxmlformats.org/officeDocument/2006/math">
                    <m:sSub>
                      <m:sSubPr>
                        <m:ctrlPr>
                          <a:rPr lang="es-CR" sz="2000" i="1">
                            <a:latin typeface="Cambria Math"/>
                          </a:rPr>
                        </m:ctrlPr>
                      </m:sSubPr>
                      <m:e>
                        <m:r>
                          <a:rPr lang="es-CR" sz="2000" i="1">
                            <a:latin typeface="Cambria Math"/>
                          </a:rPr>
                          <m:t>𝑦</m:t>
                        </m:r>
                      </m:e>
                      <m:sub>
                        <m:r>
                          <a:rPr lang="es-CR" sz="2000" i="1">
                            <a:latin typeface="Cambria Math"/>
                          </a:rPr>
                          <m:t>𝑡</m:t>
                        </m:r>
                      </m:sub>
                    </m:sSub>
                    <m:r>
                      <a:rPr lang="es-CR" sz="2000" i="1" dirty="0" smtClean="0">
                        <a:latin typeface="Cambria Math" panose="02040503050406030204" pitchFamily="18" charset="0"/>
                      </a:rPr>
                      <m:t>, </m:t>
                    </m:r>
                    <m:r>
                      <a:rPr lang="es-CR" sz="2000" i="1" dirty="0" smtClean="0">
                        <a:latin typeface="Cambria Math" panose="02040503050406030204" pitchFamily="18" charset="0"/>
                      </a:rPr>
                      <m:t>𝑡</m:t>
                    </m:r>
                    <m:r>
                      <a:rPr lang="es-CR" sz="2000" i="1" dirty="0" smtClean="0">
                        <a:latin typeface="Cambria Math" panose="02040503050406030204" pitchFamily="18" charset="0"/>
                      </a:rPr>
                      <m:t> ∈ </m:t>
                    </m:r>
                    <m:r>
                      <a:rPr lang="es-CR" sz="2000" i="1" dirty="0">
                        <a:latin typeface="Cambria Math" panose="02040503050406030204" pitchFamily="18" charset="0"/>
                      </a:rPr>
                      <m:t>𝑍</m:t>
                    </m:r>
                  </m:oMath>
                </a14:m>
                <a:r>
                  <a:rPr lang="es-CR" sz="2000" dirty="0"/>
                  <a:t> son </a:t>
                </a:r>
                <a:r>
                  <a:rPr lang="es-CR" sz="2000" i="1" dirty="0" err="1"/>
                  <a:t>i.i.d</a:t>
                </a:r>
                <a:r>
                  <a:rPr lang="es-CR" sz="2000" i="1" dirty="0"/>
                  <a:t>.</a:t>
                </a:r>
                <a:r>
                  <a:rPr lang="es-CR" sz="2000" dirty="0"/>
                  <a:t>, podemos suponer que el conjunto de los momentos de orden dos son idénticos para todas las variables </a:t>
                </a:r>
                <a14:m>
                  <m:oMath xmlns:m="http://schemas.openxmlformats.org/officeDocument/2006/math">
                    <m:sSub>
                      <m:sSubPr>
                        <m:ctrlPr>
                          <a:rPr lang="es-CR" sz="2000" i="1">
                            <a:latin typeface="Cambria Math"/>
                          </a:rPr>
                        </m:ctrlPr>
                      </m:sSubPr>
                      <m:e>
                        <m:r>
                          <a:rPr lang="es-CR" sz="2000" i="1">
                            <a:latin typeface="Cambria Math"/>
                          </a:rPr>
                          <m:t>𝑦</m:t>
                        </m:r>
                      </m:e>
                      <m:sub>
                        <m:r>
                          <a:rPr lang="es-CR" sz="2000" i="1">
                            <a:latin typeface="Cambria Math"/>
                          </a:rPr>
                          <m:t>𝑡</m:t>
                        </m:r>
                      </m:sub>
                    </m:sSub>
                  </m:oMath>
                </a14:m>
                <a:r>
                  <a:rPr lang="es-CR" sz="2000" dirty="0"/>
                  <a:t>, la función de auto covariancia puede definirse por:</a:t>
                </a:r>
              </a:p>
              <a:p>
                <a:pPr marL="0" indent="0" algn="just">
                  <a:buNone/>
                </a:pPr>
                <a:endParaRPr lang="es-CR" sz="2000" dirty="0"/>
              </a:p>
              <a:p>
                <a:pPr marL="0" indent="0" algn="just">
                  <a:buNone/>
                </a:pPr>
                <a:endParaRPr lang="es-CR" sz="2000" dirty="0"/>
              </a:p>
              <a:p>
                <a:pPr marL="0" indent="0" algn="just">
                  <a:buNone/>
                </a:pPr>
                <a:r>
                  <a:rPr lang="es-CR" sz="2000" dirty="0"/>
                  <a:t/>
                </a:r>
                <a:br>
                  <a:rPr lang="es-CR" sz="2000" dirty="0"/>
                </a:br>
                <a:r>
                  <a:rPr lang="es-CR" sz="2000" dirty="0"/>
                  <a:t>De forma general, la función de </a:t>
                </a:r>
                <a:r>
                  <a:rPr lang="es-CR" sz="2000" dirty="0" err="1"/>
                  <a:t>autocorrelación</a:t>
                </a:r>
                <a:r>
                  <a:rPr lang="es-CR" sz="2000" dirty="0"/>
                  <a:t> puede depender del índice temporal </a:t>
                </a:r>
                <a14:m>
                  <m:oMath xmlns:m="http://schemas.openxmlformats.org/officeDocument/2006/math">
                    <m:r>
                      <a:rPr lang="es-CR" sz="2000" i="1" dirty="0" smtClean="0">
                        <a:latin typeface="Cambria Math" panose="02040503050406030204" pitchFamily="18" charset="0"/>
                      </a:rPr>
                      <m:t>𝑡</m:t>
                    </m:r>
                  </m:oMath>
                </a14:m>
                <a:r>
                  <a:rPr lang="es-CR" sz="2000" dirty="0"/>
                  <a:t>, esto es la variable </a:t>
                </a:r>
                <a14:m>
                  <m:oMath xmlns:m="http://schemas.openxmlformats.org/officeDocument/2006/math">
                    <m:sSub>
                      <m:sSubPr>
                        <m:ctrlPr>
                          <a:rPr lang="es-CR" sz="2000" i="1">
                            <a:latin typeface="Cambria Math"/>
                          </a:rPr>
                        </m:ctrlPr>
                      </m:sSubPr>
                      <m:e>
                        <m:r>
                          <a:rPr lang="es-CR" sz="2000" b="0" i="1" smtClean="0">
                            <a:latin typeface="Cambria Math" panose="02040503050406030204" pitchFamily="18" charset="0"/>
                          </a:rPr>
                          <m:t>𝑦</m:t>
                        </m:r>
                      </m:e>
                      <m:sub>
                        <m:r>
                          <a:rPr lang="es-CR" sz="2000" i="1">
                            <a:latin typeface="Cambria Math"/>
                          </a:rPr>
                          <m:t>𝑡</m:t>
                        </m:r>
                      </m:sub>
                    </m:sSub>
                  </m:oMath>
                </a14:m>
                <a:r>
                  <a:rPr lang="es-CR" sz="2000" dirty="0"/>
                  <a:t>. Es por eso que se conserva la notación </a:t>
                </a:r>
                <a14:m>
                  <m:oMath xmlns:m="http://schemas.openxmlformats.org/officeDocument/2006/math">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𝛾</m:t>
                        </m:r>
                      </m:e>
                      <m:sub>
                        <m:r>
                          <a:rPr lang="es-CR" sz="2000" i="1">
                            <a:latin typeface="Cambria Math" panose="02040503050406030204" pitchFamily="18" charset="0"/>
                            <a:ea typeface="Cambria Math" panose="02040503050406030204" pitchFamily="18" charset="0"/>
                          </a:rPr>
                          <m:t>𝑡</m:t>
                        </m:r>
                      </m:sub>
                    </m:sSub>
                    <m:r>
                      <a:rPr lang="es-CR" sz="2000" i="1">
                        <a:latin typeface="Cambria Math" panose="02040503050406030204" pitchFamily="18" charset="0"/>
                        <a:ea typeface="Cambria Math" panose="02040503050406030204" pitchFamily="18" charset="0"/>
                      </a:rPr>
                      <m:t>(</m:t>
                    </m:r>
                    <m:r>
                      <a:rPr lang="es-CR" sz="2000" i="1">
                        <a:latin typeface="Cambria Math" panose="02040503050406030204" pitchFamily="18" charset="0"/>
                        <a:ea typeface="Cambria Math" panose="02040503050406030204" pitchFamily="18" charset="0"/>
                      </a:rPr>
                      <m:t>h</m:t>
                    </m:r>
                    <m:r>
                      <a:rPr lang="es-CR" sz="2000" i="1">
                        <a:latin typeface="Cambria Math" panose="02040503050406030204" pitchFamily="18" charset="0"/>
                        <a:ea typeface="Cambria Math" panose="02040503050406030204" pitchFamily="18" charset="0"/>
                      </a:rPr>
                      <m:t>)</m:t>
                    </m:r>
                  </m:oMath>
                </a14:m>
                <a:r>
                  <a:rPr lang="es-CR" sz="2000" dirty="0"/>
                  <a:t>.</a:t>
                </a:r>
              </a:p>
              <a:p>
                <a:pPr marL="0" indent="0" algn="just">
                  <a:buNone/>
                </a:pPr>
                <a:endParaRPr lang="es-CR" sz="20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70339" y="1069486"/>
                <a:ext cx="12001500" cy="5788513"/>
              </a:xfrm>
              <a:blipFill rotWithShape="1">
                <a:blip r:embed="rId2"/>
                <a:stretch>
                  <a:fillRect l="-559" t="-1053" r="-559"/>
                </a:stretch>
              </a:blipFill>
            </p:spPr>
            <p:txBody>
              <a:bodyPr/>
              <a:lstStyle/>
              <a:p>
                <a:r>
                  <a:rPr lang="es-CR">
                    <a:noFill/>
                  </a:rPr>
                  <a:t> </a:t>
                </a:r>
              </a:p>
            </p:txBody>
          </p:sp>
        </mc:Fallback>
      </mc:AlternateContent>
      <p:sp>
        <p:nvSpPr>
          <p:cNvPr id="5" name="Título 1"/>
          <p:cNvSpPr txBox="1">
            <a:spLocks/>
          </p:cNvSpPr>
          <p:nvPr/>
        </p:nvSpPr>
        <p:spPr>
          <a:xfrm>
            <a:off x="0" y="22226"/>
            <a:ext cx="12192000" cy="857006"/>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sz="3600" dirty="0"/>
              <a:t>Fundamentos de la metodología de Box-Jenkins:  la serie cronológica</a:t>
            </a:r>
          </a:p>
        </p:txBody>
      </p:sp>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23595" y="1729785"/>
            <a:ext cx="5244362" cy="7320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23595" y="3157332"/>
            <a:ext cx="5797299" cy="864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47298" y="4980286"/>
            <a:ext cx="7672984" cy="936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5072571"/>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767858" y="31018"/>
            <a:ext cx="10515600" cy="936137"/>
          </a:xfrm>
        </p:spPr>
        <p:txBody>
          <a:bodyPr/>
          <a:lstStyle/>
          <a:p>
            <a:pPr algn="ctr"/>
            <a:r>
              <a:rPr lang="es-CR" dirty="0"/>
              <a:t>Índice</a:t>
            </a:r>
          </a:p>
        </p:txBody>
      </p:sp>
      <p:sp>
        <p:nvSpPr>
          <p:cNvPr id="5" name="Elipse 4"/>
          <p:cNvSpPr/>
          <p:nvPr/>
        </p:nvSpPr>
        <p:spPr>
          <a:xfrm>
            <a:off x="483578" y="1283678"/>
            <a:ext cx="852854" cy="84406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Rectángulo redondeado 5"/>
          <p:cNvSpPr/>
          <p:nvPr/>
        </p:nvSpPr>
        <p:spPr>
          <a:xfrm>
            <a:off x="1855178" y="1222131"/>
            <a:ext cx="2681653" cy="967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Fundamentos del método Box-Jenkins</a:t>
            </a:r>
          </a:p>
        </p:txBody>
      </p:sp>
      <p:sp>
        <p:nvSpPr>
          <p:cNvPr id="2" name="Rectángulo redondeado 1"/>
          <p:cNvSpPr/>
          <p:nvPr/>
        </p:nvSpPr>
        <p:spPr>
          <a:xfrm>
            <a:off x="4860677" y="1160579"/>
            <a:ext cx="2329961" cy="6682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¿Qué es una serie cronológica?</a:t>
            </a:r>
          </a:p>
        </p:txBody>
      </p:sp>
      <p:sp>
        <p:nvSpPr>
          <p:cNvPr id="7" name="Rectángulo redondeado 6"/>
          <p:cNvSpPr/>
          <p:nvPr/>
        </p:nvSpPr>
        <p:spPr>
          <a:xfrm>
            <a:off x="4860677" y="1987054"/>
            <a:ext cx="2329961" cy="6682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Los procesos estacionarios</a:t>
            </a:r>
          </a:p>
        </p:txBody>
      </p:sp>
    </p:spTree>
    <p:extLst>
      <p:ext uri="{BB962C8B-B14F-4D97-AF65-F5344CB8AC3E}">
        <p14:creationId xmlns:p14="http://schemas.microsoft.com/office/powerpoint/2010/main" val="454608859"/>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67858" y="31018"/>
            <a:ext cx="10515600" cy="936137"/>
          </a:xfrm>
        </p:spPr>
        <p:txBody>
          <a:bodyPr/>
          <a:lstStyle/>
          <a:p>
            <a:pPr algn="ctr"/>
            <a:r>
              <a:rPr lang="es-CR" dirty="0"/>
              <a:t>Preámbulo</a:t>
            </a:r>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70338" y="1043109"/>
                <a:ext cx="9697916" cy="5577499"/>
              </a:xfrm>
            </p:spPr>
            <p:txBody>
              <a:bodyPr>
                <a:normAutofit/>
              </a:bodyPr>
              <a:lstStyle/>
              <a:p>
                <a:pPr algn="just"/>
                <a:r>
                  <a:rPr lang="es-CR" sz="2400" dirty="0"/>
                  <a:t>Los modelos ARIMA proporcionan otro enfoque para el pronóstico en las  series de tiempo. </a:t>
                </a:r>
              </a:p>
              <a:p>
                <a:pPr algn="just"/>
                <a:endParaRPr lang="es-CR" sz="2400" dirty="0"/>
              </a:p>
              <a:p>
                <a:pPr algn="just"/>
                <a:r>
                  <a:rPr lang="es-CR" sz="2400" dirty="0"/>
                  <a:t>Los modelos de suavizamiento exponencial y los modelos ARIMA son los enfoques clásicos más utilizados para la predicción de series temporales, y proporcionan enfoques complementarios a un problema: mientras que los modelos de suavizamiento exponencial se basan en una descripción de los componentes de la serie, los modelos ARIMA tienen como objetivo  explicar las relaciones pasadas en la serie.</a:t>
                </a:r>
              </a:p>
              <a:p>
                <a:pPr algn="just"/>
                <a:endParaRPr lang="es-CR" sz="2400" dirty="0"/>
              </a:p>
              <a:p>
                <a:pPr algn="just"/>
                <a:r>
                  <a:rPr lang="es-CR" sz="2400" dirty="0"/>
                  <a:t>Iniciamos el estudio de los modelos de la segunda generación, los modelos </a:t>
                </a:r>
                <a14:m>
                  <m:oMath xmlns:m="http://schemas.openxmlformats.org/officeDocument/2006/math">
                    <m:r>
                      <a:rPr lang="es-CR" sz="2400" b="0" i="1" smtClean="0">
                        <a:latin typeface="Cambria Math" panose="02040503050406030204" pitchFamily="18" charset="0"/>
                      </a:rPr>
                      <m:t>𝐴𝑅𝐼𝑀𝐴</m:t>
                    </m:r>
                    <m:r>
                      <a:rPr lang="es-CR" sz="2400" b="0" i="1" smtClean="0">
                        <a:latin typeface="Cambria Math" panose="02040503050406030204" pitchFamily="18" charset="0"/>
                      </a:rPr>
                      <m:t>(</m:t>
                    </m:r>
                    <m:r>
                      <a:rPr lang="es-CR" sz="2400" b="0" i="1" smtClean="0">
                        <a:latin typeface="Cambria Math" panose="02040503050406030204" pitchFamily="18" charset="0"/>
                      </a:rPr>
                      <m:t>𝑝</m:t>
                    </m:r>
                    <m:r>
                      <a:rPr lang="es-CR" sz="2400" b="0" i="1" smtClean="0">
                        <a:latin typeface="Cambria Math" panose="02040503050406030204" pitchFamily="18" charset="0"/>
                      </a:rPr>
                      <m:t>,</m:t>
                    </m:r>
                    <m:r>
                      <a:rPr lang="es-CR" sz="2400" b="0" i="1" smtClean="0">
                        <a:latin typeface="Cambria Math" panose="02040503050406030204" pitchFamily="18" charset="0"/>
                      </a:rPr>
                      <m:t>𝑑</m:t>
                    </m:r>
                    <m:r>
                      <a:rPr lang="es-CR" sz="2400" b="0" i="1" smtClean="0">
                        <a:latin typeface="Cambria Math" panose="02040503050406030204" pitchFamily="18" charset="0"/>
                      </a:rPr>
                      <m:t>,</m:t>
                    </m:r>
                    <m:r>
                      <a:rPr lang="es-CR" sz="2400" b="0" i="1" smtClean="0">
                        <a:latin typeface="Cambria Math" panose="02040503050406030204" pitchFamily="18" charset="0"/>
                      </a:rPr>
                      <m:t>𝑞</m:t>
                    </m:r>
                    <m:r>
                      <a:rPr lang="es-CR" sz="2400" b="0" i="1" smtClean="0">
                        <a:latin typeface="Cambria Math" panose="02040503050406030204" pitchFamily="18" charset="0"/>
                      </a:rPr>
                      <m:t>)(</m:t>
                    </m:r>
                    <m:r>
                      <a:rPr lang="es-CR" sz="2400" b="0" i="1" smtClean="0">
                        <a:latin typeface="Cambria Math" panose="02040503050406030204" pitchFamily="18" charset="0"/>
                      </a:rPr>
                      <m:t>𝑃</m:t>
                    </m:r>
                    <m:r>
                      <a:rPr lang="es-CR" sz="2400" b="0" i="1" smtClean="0">
                        <a:latin typeface="Cambria Math" panose="02040503050406030204" pitchFamily="18" charset="0"/>
                      </a:rPr>
                      <m:t>,</m:t>
                    </m:r>
                    <m:r>
                      <a:rPr lang="es-CR" sz="2400" b="0" i="1" smtClean="0">
                        <a:latin typeface="Cambria Math" panose="02040503050406030204" pitchFamily="18" charset="0"/>
                      </a:rPr>
                      <m:t>𝐷</m:t>
                    </m:r>
                    <m:r>
                      <a:rPr lang="es-CR" sz="2400" b="0" i="1" smtClean="0">
                        <a:latin typeface="Cambria Math" panose="02040503050406030204" pitchFamily="18" charset="0"/>
                      </a:rPr>
                      <m:t>,</m:t>
                    </m:r>
                    <m:r>
                      <a:rPr lang="es-CR" sz="2400" b="0" i="1" smtClean="0">
                        <a:latin typeface="Cambria Math" panose="02040503050406030204" pitchFamily="18" charset="0"/>
                      </a:rPr>
                      <m:t>𝑄</m:t>
                    </m:r>
                    <m:r>
                      <a:rPr lang="es-CR" sz="2400" b="0" i="1" smtClean="0">
                        <a:latin typeface="Cambria Math" panose="02040503050406030204" pitchFamily="18" charset="0"/>
                      </a:rPr>
                      <m:t>)</m:t>
                    </m:r>
                  </m:oMath>
                </a14:m>
                <a:r>
                  <a:rPr lang="es-CR" sz="2400" dirty="0"/>
                  <a:t> donde el estudio de la serie se lleva a cabo mediante el conocimiento de la asociación de los datos mediante las correlaciones totales y las correlaciones parciales. </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70338" y="1043109"/>
                <a:ext cx="9697916" cy="5577499"/>
              </a:xfrm>
              <a:blipFill rotWithShape="1">
                <a:blip r:embed="rId2"/>
                <a:stretch>
                  <a:fillRect l="-881" t="-1530" r="-1006"/>
                </a:stretch>
              </a:blipFill>
            </p:spPr>
            <p:txBody>
              <a:bodyPr/>
              <a:lstStyle/>
              <a:p>
                <a:r>
                  <a:rPr lang="es-CR">
                    <a:noFill/>
                  </a:rPr>
                  <a:t> </a:t>
                </a:r>
              </a:p>
            </p:txBody>
          </p:sp>
        </mc:Fallback>
      </mc:AlternateContent>
      <p:pic>
        <p:nvPicPr>
          <p:cNvPr id="13314" name="Picture 2" descr="Image result for forecast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86267" y="1114858"/>
            <a:ext cx="1850015" cy="1850015"/>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Image result for forecasti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67788" y="4391891"/>
            <a:ext cx="2068494" cy="1690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724212"/>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205153" y="1051901"/>
                <a:ext cx="11875477" cy="5700591"/>
              </a:xfrm>
            </p:spPr>
            <p:txBody>
              <a:bodyPr>
                <a:normAutofit lnSpcReduction="10000"/>
              </a:bodyPr>
              <a:lstStyle/>
              <a:p>
                <a:pPr marL="0" indent="0" algn="just">
                  <a:buNone/>
                </a:pPr>
                <a:r>
                  <a:rPr lang="es-CR" sz="2200" dirty="0"/>
                  <a:t>Comenzamos por plantear la definición de un proceso estacionario en sentido estricto (o estacionariedad fuerte) para estudiar las propiedades de la estacionariedad de segundo orden o estacionariedad débil.  A partir de esto estudiaremos los procesos estacionarios particulares que son los ruidos blancos.</a:t>
                </a:r>
              </a:p>
              <a:p>
                <a:pPr marL="0" indent="0">
                  <a:buNone/>
                </a:pPr>
                <a:endParaRPr lang="es-CR" sz="2200" dirty="0"/>
              </a:p>
              <a:p>
                <a:pPr marL="0" indent="0">
                  <a:buNone/>
                </a:pPr>
                <a:r>
                  <a:rPr lang="es-CR" sz="2200" b="1" dirty="0"/>
                  <a:t>La estacionaridad fuerte</a:t>
                </a:r>
              </a:p>
              <a:p>
                <a:endParaRPr lang="es-CR" sz="2200" dirty="0"/>
              </a:p>
              <a:p>
                <a:pPr marL="0" indent="0" algn="just">
                  <a:buNone/>
                </a:pPr>
                <a:r>
                  <a:rPr lang="es-CR" sz="2200" dirty="0"/>
                  <a:t>De dice que el proceso </a:t>
                </a:r>
                <a14:m>
                  <m:oMath xmlns:m="http://schemas.openxmlformats.org/officeDocument/2006/math">
                    <m:sSub>
                      <m:sSubPr>
                        <m:ctrlPr>
                          <a:rPr lang="es-CR" sz="2200" i="1">
                            <a:latin typeface="Cambria Math"/>
                          </a:rPr>
                        </m:ctrlPr>
                      </m:sSubPr>
                      <m:e>
                        <m:r>
                          <a:rPr lang="es-CR" sz="2200" i="1">
                            <a:latin typeface="Cambria Math" panose="02040503050406030204" pitchFamily="18" charset="0"/>
                          </a:rPr>
                          <m:t>𝑥</m:t>
                        </m:r>
                      </m:e>
                      <m:sub>
                        <m:r>
                          <a:rPr lang="es-CR" sz="2200" i="1">
                            <a:latin typeface="Cambria Math" panose="02040503050406030204" pitchFamily="18" charset="0"/>
                          </a:rPr>
                          <m:t>𝑡</m:t>
                        </m:r>
                      </m:sub>
                    </m:sSub>
                  </m:oMath>
                </a14:m>
                <a:r>
                  <a:rPr lang="es-CR" sz="2200" dirty="0"/>
                  <a:t> es estrictamente o fuertemente estacionario si para las n-duplas de tiempo </a:t>
                </a:r>
                <a14:m>
                  <m:oMath xmlns:m="http://schemas.openxmlformats.org/officeDocument/2006/math">
                    <m:sSub>
                      <m:sSubPr>
                        <m:ctrlPr>
                          <a:rPr lang="es-CR" sz="2200" i="1">
                            <a:latin typeface="Cambria Math"/>
                          </a:rPr>
                        </m:ctrlPr>
                      </m:sSubPr>
                      <m:e>
                        <m:r>
                          <a:rPr lang="es-CR" sz="2200" i="1">
                            <a:latin typeface="Cambria Math" panose="02040503050406030204" pitchFamily="18" charset="0"/>
                          </a:rPr>
                          <m:t>𝑡</m:t>
                        </m:r>
                      </m:e>
                      <m:sub>
                        <m:r>
                          <a:rPr lang="es-CR" sz="2200" i="1">
                            <a:latin typeface="Cambria Math" panose="02040503050406030204" pitchFamily="18" charset="0"/>
                          </a:rPr>
                          <m:t>1</m:t>
                        </m:r>
                      </m:sub>
                    </m:sSub>
                    <m:r>
                      <a:rPr lang="es-CR" sz="2200" i="1">
                        <a:latin typeface="Cambria Math" panose="02040503050406030204" pitchFamily="18" charset="0"/>
                      </a:rPr>
                      <m:t>&lt;</m:t>
                    </m:r>
                    <m:sSub>
                      <m:sSubPr>
                        <m:ctrlPr>
                          <a:rPr lang="es-CR" sz="2200" i="1">
                            <a:latin typeface="Cambria Math"/>
                          </a:rPr>
                        </m:ctrlPr>
                      </m:sSubPr>
                      <m:e>
                        <m:r>
                          <a:rPr lang="es-CR" sz="2200" i="1">
                            <a:latin typeface="Cambria Math" panose="02040503050406030204" pitchFamily="18" charset="0"/>
                          </a:rPr>
                          <m:t>𝑡</m:t>
                        </m:r>
                      </m:e>
                      <m:sub>
                        <m:r>
                          <a:rPr lang="es-CR" sz="2200" i="1">
                            <a:latin typeface="Cambria Math" panose="02040503050406030204" pitchFamily="18" charset="0"/>
                          </a:rPr>
                          <m:t>2</m:t>
                        </m:r>
                      </m:sub>
                    </m:sSub>
                    <m:r>
                      <a:rPr lang="es-CR" sz="2200" i="1">
                        <a:latin typeface="Cambria Math" panose="02040503050406030204" pitchFamily="18" charset="0"/>
                      </a:rPr>
                      <m:t>&lt;…&lt;</m:t>
                    </m:r>
                    <m:sSub>
                      <m:sSubPr>
                        <m:ctrlPr>
                          <a:rPr lang="es-CR" sz="2200" i="1">
                            <a:latin typeface="Cambria Math"/>
                          </a:rPr>
                        </m:ctrlPr>
                      </m:sSubPr>
                      <m:e>
                        <m:r>
                          <a:rPr lang="es-CR" sz="2200" i="1">
                            <a:latin typeface="Cambria Math" panose="02040503050406030204" pitchFamily="18" charset="0"/>
                          </a:rPr>
                          <m:t>𝑡</m:t>
                        </m:r>
                      </m:e>
                      <m:sub>
                        <m:r>
                          <a:rPr lang="es-CR" sz="2200" i="1">
                            <a:latin typeface="Cambria Math" panose="02040503050406030204" pitchFamily="18" charset="0"/>
                          </a:rPr>
                          <m:t>𝑛</m:t>
                        </m:r>
                      </m:sub>
                    </m:sSub>
                  </m:oMath>
                </a14:m>
                <a:r>
                  <a:rPr lang="es-CR" sz="2200" dirty="0"/>
                  <a:t>, la serie </a:t>
                </a:r>
                <a14:m>
                  <m:oMath xmlns:m="http://schemas.openxmlformats.org/officeDocument/2006/math">
                    <m:d>
                      <m:dPr>
                        <m:ctrlPr>
                          <a:rPr lang="es-CR" sz="2200" i="1">
                            <a:latin typeface="Cambria Math"/>
                          </a:rPr>
                        </m:ctrlPr>
                      </m:dPr>
                      <m:e>
                        <m:sSub>
                          <m:sSubPr>
                            <m:ctrlPr>
                              <a:rPr lang="es-CR" sz="2200" i="1">
                                <a:latin typeface="Cambria Math"/>
                              </a:rPr>
                            </m:ctrlPr>
                          </m:sSubPr>
                          <m:e>
                            <m:r>
                              <a:rPr lang="es-CR" sz="2200" i="1">
                                <a:latin typeface="Cambria Math" panose="02040503050406030204" pitchFamily="18" charset="0"/>
                              </a:rPr>
                              <m:t>𝑥</m:t>
                            </m:r>
                          </m:e>
                          <m:sub>
                            <m:sSub>
                              <m:sSubPr>
                                <m:ctrlPr>
                                  <a:rPr lang="es-CR" sz="2200" i="1">
                                    <a:latin typeface="Cambria Math"/>
                                  </a:rPr>
                                </m:ctrlPr>
                              </m:sSubPr>
                              <m:e>
                                <m:r>
                                  <a:rPr lang="es-CR" sz="2200" i="1">
                                    <a:latin typeface="Cambria Math" panose="02040503050406030204" pitchFamily="18" charset="0"/>
                                  </a:rPr>
                                  <m:t>𝑡</m:t>
                                </m:r>
                              </m:e>
                              <m:sub>
                                <m:r>
                                  <a:rPr lang="es-CR" sz="2200" i="1">
                                    <a:latin typeface="Cambria Math" panose="02040503050406030204" pitchFamily="18" charset="0"/>
                                  </a:rPr>
                                  <m:t>1</m:t>
                                </m:r>
                              </m:sub>
                            </m:sSub>
                            <m:r>
                              <a:rPr lang="es-CR" sz="2200" i="1">
                                <a:latin typeface="Cambria Math" panose="02040503050406030204" pitchFamily="18" charset="0"/>
                              </a:rPr>
                              <m:t>+</m:t>
                            </m:r>
                            <m:r>
                              <a:rPr lang="es-CR" sz="2200" i="1">
                                <a:latin typeface="Cambria Math" panose="02040503050406030204" pitchFamily="18" charset="0"/>
                              </a:rPr>
                              <m:t>h</m:t>
                            </m:r>
                          </m:sub>
                        </m:sSub>
                        <m:r>
                          <a:rPr lang="es-CR" sz="2200" i="1">
                            <a:latin typeface="Cambria Math" panose="02040503050406030204" pitchFamily="18" charset="0"/>
                          </a:rPr>
                          <m:t>,…,</m:t>
                        </m:r>
                        <m:sSub>
                          <m:sSubPr>
                            <m:ctrlPr>
                              <a:rPr lang="es-CR" sz="2200" i="1">
                                <a:latin typeface="Cambria Math"/>
                              </a:rPr>
                            </m:ctrlPr>
                          </m:sSubPr>
                          <m:e>
                            <m:r>
                              <a:rPr lang="es-CR" sz="2200" i="1">
                                <a:latin typeface="Cambria Math" panose="02040503050406030204" pitchFamily="18" charset="0"/>
                              </a:rPr>
                              <m:t>𝑥</m:t>
                            </m:r>
                          </m:e>
                          <m:sub>
                            <m:sSub>
                              <m:sSubPr>
                                <m:ctrlPr>
                                  <a:rPr lang="es-CR" sz="2200" i="1">
                                    <a:latin typeface="Cambria Math"/>
                                  </a:rPr>
                                </m:ctrlPr>
                              </m:sSubPr>
                              <m:e>
                                <m:r>
                                  <a:rPr lang="es-CR" sz="2200" i="1">
                                    <a:latin typeface="Cambria Math" panose="02040503050406030204" pitchFamily="18" charset="0"/>
                                  </a:rPr>
                                  <m:t>𝑡</m:t>
                                </m:r>
                              </m:e>
                              <m:sub>
                                <m:r>
                                  <a:rPr lang="es-CR" sz="2200" i="1">
                                    <a:latin typeface="Cambria Math" panose="02040503050406030204" pitchFamily="18" charset="0"/>
                                  </a:rPr>
                                  <m:t>𝑛</m:t>
                                </m:r>
                              </m:sub>
                            </m:sSub>
                            <m:r>
                              <a:rPr lang="es-CR" sz="2200" i="1">
                                <a:latin typeface="Cambria Math" panose="02040503050406030204" pitchFamily="18" charset="0"/>
                              </a:rPr>
                              <m:t>+</m:t>
                            </m:r>
                            <m:r>
                              <a:rPr lang="es-CR" sz="2200" i="1">
                                <a:latin typeface="Cambria Math" panose="02040503050406030204" pitchFamily="18" charset="0"/>
                              </a:rPr>
                              <m:t>h</m:t>
                            </m:r>
                          </m:sub>
                        </m:sSub>
                      </m:e>
                    </m:d>
                  </m:oMath>
                </a14:m>
                <a:r>
                  <a:rPr lang="es-CR" sz="2200" dirty="0"/>
                  <a:t> posee la misma ley de probabilidad que la serie </a:t>
                </a:r>
                <a14:m>
                  <m:oMath xmlns:m="http://schemas.openxmlformats.org/officeDocument/2006/math">
                    <m:d>
                      <m:dPr>
                        <m:ctrlPr>
                          <a:rPr lang="es-CR" sz="2200" i="1">
                            <a:latin typeface="Cambria Math"/>
                          </a:rPr>
                        </m:ctrlPr>
                      </m:dPr>
                      <m:e>
                        <m:sSub>
                          <m:sSubPr>
                            <m:ctrlPr>
                              <a:rPr lang="es-CR" sz="2200" i="1">
                                <a:latin typeface="Cambria Math"/>
                              </a:rPr>
                            </m:ctrlPr>
                          </m:sSubPr>
                          <m:e>
                            <m:r>
                              <a:rPr lang="es-CR" sz="2200" i="1">
                                <a:latin typeface="Cambria Math" panose="02040503050406030204" pitchFamily="18" charset="0"/>
                              </a:rPr>
                              <m:t>𝑥</m:t>
                            </m:r>
                          </m:e>
                          <m:sub>
                            <m:sSub>
                              <m:sSubPr>
                                <m:ctrlPr>
                                  <a:rPr lang="es-CR" sz="2200" i="1">
                                    <a:latin typeface="Cambria Math"/>
                                  </a:rPr>
                                </m:ctrlPr>
                              </m:sSubPr>
                              <m:e>
                                <m:r>
                                  <a:rPr lang="es-CR" sz="2200" i="1">
                                    <a:latin typeface="Cambria Math" panose="02040503050406030204" pitchFamily="18" charset="0"/>
                                  </a:rPr>
                                  <m:t>𝑡</m:t>
                                </m:r>
                              </m:e>
                              <m:sub>
                                <m:r>
                                  <a:rPr lang="es-CR" sz="2200" i="1">
                                    <a:latin typeface="Cambria Math" panose="02040503050406030204" pitchFamily="18" charset="0"/>
                                  </a:rPr>
                                  <m:t>1</m:t>
                                </m:r>
                              </m:sub>
                            </m:sSub>
                          </m:sub>
                        </m:sSub>
                        <m:r>
                          <a:rPr lang="es-CR" sz="2200" i="1">
                            <a:latin typeface="Cambria Math" panose="02040503050406030204" pitchFamily="18" charset="0"/>
                          </a:rPr>
                          <m:t>,…,</m:t>
                        </m:r>
                        <m:sSub>
                          <m:sSubPr>
                            <m:ctrlPr>
                              <a:rPr lang="es-CR" sz="2200" i="1">
                                <a:latin typeface="Cambria Math"/>
                              </a:rPr>
                            </m:ctrlPr>
                          </m:sSubPr>
                          <m:e>
                            <m:r>
                              <a:rPr lang="es-CR" sz="2200" i="1">
                                <a:latin typeface="Cambria Math" panose="02040503050406030204" pitchFamily="18" charset="0"/>
                              </a:rPr>
                              <m:t>𝑥</m:t>
                            </m:r>
                          </m:e>
                          <m:sub>
                            <m:sSub>
                              <m:sSubPr>
                                <m:ctrlPr>
                                  <a:rPr lang="es-CR" sz="2200" i="1">
                                    <a:latin typeface="Cambria Math"/>
                                  </a:rPr>
                                </m:ctrlPr>
                              </m:sSubPr>
                              <m:e>
                                <m:r>
                                  <a:rPr lang="es-CR" sz="2200" i="1">
                                    <a:latin typeface="Cambria Math" panose="02040503050406030204" pitchFamily="18" charset="0"/>
                                  </a:rPr>
                                  <m:t>𝑡</m:t>
                                </m:r>
                              </m:e>
                              <m:sub>
                                <m:r>
                                  <a:rPr lang="es-CR" sz="2200" i="1">
                                    <a:latin typeface="Cambria Math" panose="02040503050406030204" pitchFamily="18" charset="0"/>
                                  </a:rPr>
                                  <m:t>𝑛</m:t>
                                </m:r>
                              </m:sub>
                            </m:sSub>
                          </m:sub>
                        </m:sSub>
                      </m:e>
                    </m:d>
                  </m:oMath>
                </a14:m>
                <a:r>
                  <a:rPr lang="es-CR" sz="2200" dirty="0"/>
                  <a:t>.</a:t>
                </a:r>
              </a:p>
              <a:p>
                <a:pPr marL="0" indent="0">
                  <a:buNone/>
                </a:pPr>
                <a:endParaRPr lang="es-CR" sz="2200" dirty="0"/>
              </a:p>
              <a:p>
                <a:pPr marL="0" indent="0">
                  <a:buNone/>
                </a:pPr>
                <a:r>
                  <a:rPr lang="es-CR" sz="2200" dirty="0"/>
                  <a:t>O también se puede definir como</a:t>
                </a:r>
              </a:p>
              <a:p>
                <a:endParaRPr lang="es-CR" sz="2200" dirty="0"/>
              </a:p>
              <a:p>
                <a:pPr marL="0" indent="0" algn="just">
                  <a:buNone/>
                </a:pPr>
                <a:r>
                  <a:rPr lang="es-CR" sz="2200" dirty="0"/>
                  <a:t>Un proceso es dicho estacionario en el sentido estricto si, para todos los </a:t>
                </a:r>
                <a:r>
                  <a:rPr lang="es-CR" sz="2200" dirty="0" err="1"/>
                  <a:t>valos</a:t>
                </a:r>
                <a:r>
                  <a:rPr lang="es-CR" sz="2200" dirty="0"/>
                  <a:t> </a:t>
                </a:r>
                <a14:m>
                  <m:oMath xmlns:m="http://schemas.openxmlformats.org/officeDocument/2006/math">
                    <m:sSub>
                      <m:sSubPr>
                        <m:ctrlPr>
                          <a:rPr lang="es-CR" sz="2200" i="1">
                            <a:latin typeface="Cambria Math"/>
                          </a:rPr>
                        </m:ctrlPr>
                      </m:sSubPr>
                      <m:e>
                        <m:r>
                          <a:rPr lang="es-CR" sz="2200" i="1">
                            <a:latin typeface="Cambria Math" panose="02040503050406030204" pitchFamily="18" charset="0"/>
                          </a:rPr>
                          <m:t>𝑗</m:t>
                        </m:r>
                      </m:e>
                      <m:sub>
                        <m:r>
                          <a:rPr lang="es-CR" sz="2200" i="1">
                            <a:latin typeface="Cambria Math" panose="02040503050406030204" pitchFamily="18" charset="0"/>
                          </a:rPr>
                          <m:t>1</m:t>
                        </m:r>
                      </m:sub>
                    </m:sSub>
                    <m:r>
                      <a:rPr lang="es-CR" sz="2200" i="1">
                        <a:latin typeface="Cambria Math" panose="02040503050406030204" pitchFamily="18" charset="0"/>
                      </a:rPr>
                      <m:t>,</m:t>
                    </m:r>
                    <m:sSub>
                      <m:sSubPr>
                        <m:ctrlPr>
                          <a:rPr lang="es-CR" sz="2200" i="1">
                            <a:latin typeface="Cambria Math"/>
                          </a:rPr>
                        </m:ctrlPr>
                      </m:sSubPr>
                      <m:e>
                        <m:r>
                          <a:rPr lang="es-CR" sz="2200" i="1">
                            <a:latin typeface="Cambria Math" panose="02040503050406030204" pitchFamily="18" charset="0"/>
                          </a:rPr>
                          <m:t>𝑗</m:t>
                        </m:r>
                      </m:e>
                      <m:sub>
                        <m:r>
                          <a:rPr lang="es-CR" sz="2200" i="1">
                            <a:latin typeface="Cambria Math" panose="02040503050406030204" pitchFamily="18" charset="0"/>
                          </a:rPr>
                          <m:t>2</m:t>
                        </m:r>
                      </m:sub>
                    </m:sSub>
                    <m:r>
                      <a:rPr lang="es-CR" sz="2200" i="1">
                        <a:latin typeface="Cambria Math" panose="02040503050406030204" pitchFamily="18" charset="0"/>
                      </a:rPr>
                      <m:t>,…,</m:t>
                    </m:r>
                    <m:sSub>
                      <m:sSubPr>
                        <m:ctrlPr>
                          <a:rPr lang="es-CR" sz="2200" i="1">
                            <a:latin typeface="Cambria Math"/>
                          </a:rPr>
                        </m:ctrlPr>
                      </m:sSubPr>
                      <m:e>
                        <m:r>
                          <a:rPr lang="es-CR" sz="2200" i="1">
                            <a:latin typeface="Cambria Math" panose="02040503050406030204" pitchFamily="18" charset="0"/>
                          </a:rPr>
                          <m:t>𝑗</m:t>
                        </m:r>
                      </m:e>
                      <m:sub>
                        <m:r>
                          <a:rPr lang="es-CR" sz="2200" i="1">
                            <a:latin typeface="Cambria Math" panose="02040503050406030204" pitchFamily="18" charset="0"/>
                          </a:rPr>
                          <m:t>𝑛</m:t>
                        </m:r>
                      </m:sub>
                    </m:sSub>
                  </m:oMath>
                </a14:m>
                <a:r>
                  <a:rPr lang="es-CR" sz="2200" dirty="0"/>
                  <a:t> la distribución conjunta de la serie </a:t>
                </a:r>
                <a14:m>
                  <m:oMath xmlns:m="http://schemas.openxmlformats.org/officeDocument/2006/math">
                    <m:r>
                      <a:rPr lang="es-CR" sz="2200" i="1">
                        <a:latin typeface="Cambria Math" panose="02040503050406030204" pitchFamily="18" charset="0"/>
                      </a:rPr>
                      <m:t>(</m:t>
                    </m:r>
                    <m:sSub>
                      <m:sSubPr>
                        <m:ctrlPr>
                          <a:rPr lang="es-CR" sz="2200" i="1">
                            <a:latin typeface="Cambria Math"/>
                          </a:rPr>
                        </m:ctrlPr>
                      </m:sSubPr>
                      <m:e>
                        <m:r>
                          <a:rPr lang="es-CR" sz="2200" i="1">
                            <a:latin typeface="Cambria Math" panose="02040503050406030204" pitchFamily="18" charset="0"/>
                          </a:rPr>
                          <m:t>𝑥</m:t>
                        </m:r>
                      </m:e>
                      <m:sub>
                        <m:r>
                          <a:rPr lang="es-CR" sz="2200" i="1">
                            <a:latin typeface="Cambria Math" panose="02040503050406030204" pitchFamily="18" charset="0"/>
                          </a:rPr>
                          <m:t>𝑡</m:t>
                        </m:r>
                      </m:sub>
                    </m:sSub>
                    <m:r>
                      <a:rPr lang="es-CR" sz="2200" i="1">
                        <a:latin typeface="Cambria Math" panose="02040503050406030204" pitchFamily="18" charset="0"/>
                      </a:rPr>
                      <m:t>,</m:t>
                    </m:r>
                    <m:sSub>
                      <m:sSubPr>
                        <m:ctrlPr>
                          <a:rPr lang="es-CR" sz="2200" i="1">
                            <a:latin typeface="Cambria Math"/>
                          </a:rPr>
                        </m:ctrlPr>
                      </m:sSubPr>
                      <m:e>
                        <m:r>
                          <a:rPr lang="es-CR" sz="2200" i="1">
                            <a:latin typeface="Cambria Math" panose="02040503050406030204" pitchFamily="18" charset="0"/>
                          </a:rPr>
                          <m:t>𝑥</m:t>
                        </m:r>
                      </m:e>
                      <m:sub>
                        <m:r>
                          <a:rPr lang="es-CR" sz="2200" i="1">
                            <a:latin typeface="Cambria Math" panose="02040503050406030204" pitchFamily="18" charset="0"/>
                          </a:rPr>
                          <m:t>𝑡</m:t>
                        </m:r>
                        <m:r>
                          <a:rPr lang="es-CR" sz="2200" i="1">
                            <a:latin typeface="Cambria Math" panose="02040503050406030204" pitchFamily="18" charset="0"/>
                          </a:rPr>
                          <m:t>+</m:t>
                        </m:r>
                        <m:sSub>
                          <m:sSubPr>
                            <m:ctrlPr>
                              <a:rPr lang="es-CR" sz="2200" i="1">
                                <a:latin typeface="Cambria Math"/>
                              </a:rPr>
                            </m:ctrlPr>
                          </m:sSubPr>
                          <m:e>
                            <m:r>
                              <a:rPr lang="es-CR" sz="2200" i="1">
                                <a:latin typeface="Cambria Math" panose="02040503050406030204" pitchFamily="18" charset="0"/>
                              </a:rPr>
                              <m:t>𝑗</m:t>
                            </m:r>
                          </m:e>
                          <m:sub>
                            <m:r>
                              <a:rPr lang="es-CR" sz="2200" i="1">
                                <a:latin typeface="Cambria Math" panose="02040503050406030204" pitchFamily="18" charset="0"/>
                              </a:rPr>
                              <m:t>1</m:t>
                            </m:r>
                          </m:sub>
                        </m:sSub>
                      </m:sub>
                    </m:sSub>
                    <m:r>
                      <a:rPr lang="es-CR" sz="2200" i="1">
                        <a:latin typeface="Cambria Math" panose="02040503050406030204" pitchFamily="18" charset="0"/>
                      </a:rPr>
                      <m:t>,…,</m:t>
                    </m:r>
                    <m:sSub>
                      <m:sSubPr>
                        <m:ctrlPr>
                          <a:rPr lang="es-CR" sz="2200" i="1">
                            <a:latin typeface="Cambria Math"/>
                          </a:rPr>
                        </m:ctrlPr>
                      </m:sSubPr>
                      <m:e>
                        <m:r>
                          <a:rPr lang="es-CR" sz="2200" i="1">
                            <a:latin typeface="Cambria Math" panose="02040503050406030204" pitchFamily="18" charset="0"/>
                          </a:rPr>
                          <m:t>𝑥</m:t>
                        </m:r>
                      </m:e>
                      <m:sub>
                        <m:r>
                          <a:rPr lang="es-CR" sz="2200" i="1">
                            <a:latin typeface="Cambria Math" panose="02040503050406030204" pitchFamily="18" charset="0"/>
                          </a:rPr>
                          <m:t>𝑡</m:t>
                        </m:r>
                        <m:r>
                          <a:rPr lang="es-CR" sz="2200" i="1">
                            <a:latin typeface="Cambria Math" panose="02040503050406030204" pitchFamily="18" charset="0"/>
                          </a:rPr>
                          <m:t>+</m:t>
                        </m:r>
                        <m:sSub>
                          <m:sSubPr>
                            <m:ctrlPr>
                              <a:rPr lang="es-CR" sz="2200" i="1">
                                <a:latin typeface="Cambria Math"/>
                              </a:rPr>
                            </m:ctrlPr>
                          </m:sSubPr>
                          <m:e>
                            <m:r>
                              <a:rPr lang="es-CR" sz="2200" i="1">
                                <a:latin typeface="Cambria Math" panose="02040503050406030204" pitchFamily="18" charset="0"/>
                              </a:rPr>
                              <m:t>𝑗</m:t>
                            </m:r>
                          </m:e>
                          <m:sub>
                            <m:r>
                              <a:rPr lang="es-CR" sz="2200" i="1">
                                <a:latin typeface="Cambria Math" panose="02040503050406030204" pitchFamily="18" charset="0"/>
                              </a:rPr>
                              <m:t>𝑛</m:t>
                            </m:r>
                          </m:sub>
                        </m:sSub>
                      </m:sub>
                    </m:sSub>
                    <m:r>
                      <a:rPr lang="es-CR" sz="2200" i="1">
                        <a:latin typeface="Cambria Math" panose="02040503050406030204" pitchFamily="18" charset="0"/>
                      </a:rPr>
                      <m:t>)</m:t>
                    </m:r>
                  </m:oMath>
                </a14:m>
                <a:r>
                  <a:rPr lang="es-CR" sz="2200" dirty="0"/>
                  <a:t> depende únicamente des los intervalos de tiempo </a:t>
                </a:r>
                <a14:m>
                  <m:oMath xmlns:m="http://schemas.openxmlformats.org/officeDocument/2006/math">
                    <m:sSub>
                      <m:sSubPr>
                        <m:ctrlPr>
                          <a:rPr lang="es-CR" sz="2200" i="1">
                            <a:latin typeface="Cambria Math"/>
                          </a:rPr>
                        </m:ctrlPr>
                      </m:sSubPr>
                      <m:e>
                        <m:r>
                          <a:rPr lang="es-CR" sz="2200" i="1">
                            <a:latin typeface="Cambria Math" panose="02040503050406030204" pitchFamily="18" charset="0"/>
                          </a:rPr>
                          <m:t>𝑗</m:t>
                        </m:r>
                      </m:e>
                      <m:sub>
                        <m:r>
                          <a:rPr lang="es-CR" sz="2200" i="1">
                            <a:latin typeface="Cambria Math" panose="02040503050406030204" pitchFamily="18" charset="0"/>
                          </a:rPr>
                          <m:t>1</m:t>
                        </m:r>
                      </m:sub>
                    </m:sSub>
                    <m:r>
                      <a:rPr lang="es-CR" sz="2200" i="1">
                        <a:latin typeface="Cambria Math" panose="02040503050406030204" pitchFamily="18" charset="0"/>
                      </a:rPr>
                      <m:t>,</m:t>
                    </m:r>
                    <m:sSub>
                      <m:sSubPr>
                        <m:ctrlPr>
                          <a:rPr lang="es-CR" sz="2200" i="1">
                            <a:latin typeface="Cambria Math"/>
                          </a:rPr>
                        </m:ctrlPr>
                      </m:sSubPr>
                      <m:e>
                        <m:r>
                          <a:rPr lang="es-CR" sz="2200" i="1">
                            <a:latin typeface="Cambria Math" panose="02040503050406030204" pitchFamily="18" charset="0"/>
                          </a:rPr>
                          <m:t>𝑗</m:t>
                        </m:r>
                      </m:e>
                      <m:sub>
                        <m:r>
                          <a:rPr lang="es-CR" sz="2200" i="1">
                            <a:latin typeface="Cambria Math" panose="02040503050406030204" pitchFamily="18" charset="0"/>
                          </a:rPr>
                          <m:t>2</m:t>
                        </m:r>
                      </m:sub>
                    </m:sSub>
                    <m:r>
                      <a:rPr lang="es-CR" sz="2200" i="1">
                        <a:latin typeface="Cambria Math" panose="02040503050406030204" pitchFamily="18" charset="0"/>
                      </a:rPr>
                      <m:t>,…,</m:t>
                    </m:r>
                    <m:sSub>
                      <m:sSubPr>
                        <m:ctrlPr>
                          <a:rPr lang="es-CR" sz="2200" i="1">
                            <a:latin typeface="Cambria Math"/>
                          </a:rPr>
                        </m:ctrlPr>
                      </m:sSubPr>
                      <m:e>
                        <m:r>
                          <a:rPr lang="es-CR" sz="2200" i="1">
                            <a:latin typeface="Cambria Math" panose="02040503050406030204" pitchFamily="18" charset="0"/>
                          </a:rPr>
                          <m:t>𝑗</m:t>
                        </m:r>
                      </m:e>
                      <m:sub>
                        <m:r>
                          <a:rPr lang="es-CR" sz="2200" i="1">
                            <a:latin typeface="Cambria Math" panose="02040503050406030204" pitchFamily="18" charset="0"/>
                          </a:rPr>
                          <m:t>𝑛</m:t>
                        </m:r>
                      </m:sub>
                    </m:sSub>
                  </m:oMath>
                </a14:m>
                <a:r>
                  <a:rPr lang="es-CR" sz="2200" dirty="0"/>
                  <a:t> y es independiente del periodo </a:t>
                </a:r>
                <a14:m>
                  <m:oMath xmlns:m="http://schemas.openxmlformats.org/officeDocument/2006/math">
                    <m:r>
                      <a:rPr lang="es-CR" sz="2200" i="1">
                        <a:latin typeface="Cambria Math" panose="02040503050406030204" pitchFamily="18" charset="0"/>
                      </a:rPr>
                      <m:t>𝑡</m:t>
                    </m:r>
                  </m:oMath>
                </a14:m>
                <a:r>
                  <a:rPr lang="es-CR" sz="2200" dirty="0"/>
                  <a:t>.</a:t>
                </a:r>
              </a:p>
              <a:p>
                <a:pPr marL="0" indent="0">
                  <a:buNone/>
                </a:pPr>
                <a:endParaRPr lang="es-CR" sz="20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205153" y="1051901"/>
                <a:ext cx="11875477" cy="5700591"/>
              </a:xfrm>
              <a:blipFill rotWithShape="1">
                <a:blip r:embed="rId2"/>
                <a:stretch>
                  <a:fillRect l="-667" t="-1711" r="-667"/>
                </a:stretch>
              </a:blipFill>
            </p:spPr>
            <p:txBody>
              <a:bodyPr/>
              <a:lstStyle/>
              <a:p>
                <a:r>
                  <a:rPr lang="es-CR">
                    <a:noFill/>
                  </a:rPr>
                  <a:t> </a:t>
                </a:r>
              </a:p>
            </p:txBody>
          </p:sp>
        </mc:Fallback>
      </mc:AlternateContent>
      <p:sp>
        <p:nvSpPr>
          <p:cNvPr id="4" name="Título 1"/>
          <p:cNvSpPr txBox="1">
            <a:spLocks/>
          </p:cNvSpPr>
          <p:nvPr/>
        </p:nvSpPr>
        <p:spPr>
          <a:xfrm>
            <a:off x="0" y="22226"/>
            <a:ext cx="12192000" cy="857006"/>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sz="3600" dirty="0"/>
              <a:t>Fundamentos de la metodología de Box-Jenkins:  procesos estacionarios</a:t>
            </a:r>
          </a:p>
        </p:txBody>
      </p:sp>
    </p:spTree>
    <p:extLst>
      <p:ext uri="{BB962C8B-B14F-4D97-AF65-F5344CB8AC3E}">
        <p14:creationId xmlns:p14="http://schemas.microsoft.com/office/powerpoint/2010/main" val="95044558"/>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0" y="1051901"/>
                <a:ext cx="12191999" cy="5806099"/>
              </a:xfrm>
            </p:spPr>
            <p:txBody>
              <a:bodyPr>
                <a:normAutofit/>
              </a:bodyPr>
              <a:lstStyle/>
              <a:p>
                <a:pPr marL="0" indent="0" algn="just">
                  <a:buNone/>
                </a:pPr>
                <a:r>
                  <a:rPr lang="es-CR" sz="2000" b="1" dirty="0"/>
                  <a:t>La estacionaridad de orden dos o suave</a:t>
                </a:r>
              </a:p>
              <a:p>
                <a:pPr marL="0" indent="0" algn="just">
                  <a:buNone/>
                </a:pPr>
                <a:r>
                  <a:rPr lang="es-CR" sz="2000" dirty="0"/>
                  <a:t>En la practica, nos limitamos generalmente a utilizar la estacionaridad de segundo orden o estacionaridad suave del proceso en estudio.</a:t>
                </a:r>
              </a:p>
              <a:p>
                <a:pPr marL="0" indent="0" algn="just">
                  <a:buNone/>
                </a:pPr>
                <a:r>
                  <a:rPr lang="es-CR" sz="2000" b="1" dirty="0"/>
                  <a:t>Definición: </a:t>
                </a:r>
                <a:r>
                  <a:rPr lang="es-CR" sz="2000" dirty="0"/>
                  <a:t>un proceso (</a:t>
                </a: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oMath>
                </a14:m>
                <a:r>
                  <a:rPr lang="es-CR" sz="2000" dirty="0"/>
                  <a:t>) es dicho estacionario de segundo orden o suave si las tres condiciones siguientes son satisfechas:</a:t>
                </a:r>
              </a:p>
              <a:p>
                <a:pPr marL="0" indent="0">
                  <a:buNone/>
                </a:pPr>
                <a:endParaRPr lang="es-CR" sz="2000" dirty="0"/>
              </a:p>
              <a:p>
                <a14:m>
                  <m:oMath xmlns:m="http://schemas.openxmlformats.org/officeDocument/2006/math">
                    <m:r>
                      <a:rPr lang="es-CR" sz="2000" i="1">
                        <a:latin typeface="Cambria Math" panose="02040503050406030204" pitchFamily="18" charset="0"/>
                      </a:rPr>
                      <m:t>𝐸</m:t>
                    </m:r>
                    <m:d>
                      <m:dPr>
                        <m:ctrlPr>
                          <a:rPr lang="es-CR" sz="2000" i="1">
                            <a:latin typeface="Cambria Math"/>
                          </a:rPr>
                        </m:ctrlPr>
                      </m:dPr>
                      <m:e>
                        <m:sSubSup>
                          <m:sSubSupPr>
                            <m:ctrlPr>
                              <a:rPr lang="es-CR" sz="2000" i="1">
                                <a:latin typeface="Cambria Math"/>
                              </a:rPr>
                            </m:ctrlPr>
                          </m:sSubSupPr>
                          <m:e>
                            <m:r>
                              <a:rPr lang="es-CR" sz="2000" i="1">
                                <a:latin typeface="Cambria Math" panose="02040503050406030204" pitchFamily="18" charset="0"/>
                              </a:rPr>
                              <m:t>𝑥</m:t>
                            </m:r>
                          </m:e>
                          <m:sub>
                            <m:r>
                              <a:rPr lang="es-CR" sz="2000" i="1">
                                <a:latin typeface="Cambria Math" panose="02040503050406030204" pitchFamily="18" charset="0"/>
                              </a:rPr>
                              <m:t>𝑡</m:t>
                            </m:r>
                          </m:sub>
                          <m:sup>
                            <m:r>
                              <a:rPr lang="es-CR" sz="2000" i="1">
                                <a:latin typeface="Cambria Math" panose="02040503050406030204" pitchFamily="18" charset="0"/>
                              </a:rPr>
                              <m:t>2</m:t>
                            </m:r>
                          </m:sup>
                        </m:sSubSup>
                      </m:e>
                    </m:d>
                    <m:r>
                      <a:rPr lang="es-CR" sz="2000" i="1">
                        <a:latin typeface="Cambria Math" panose="02040503050406030204" pitchFamily="18" charset="0"/>
                      </a:rPr>
                      <m:t>&lt;</m:t>
                    </m:r>
                    <m:r>
                      <a:rPr lang="es-CR" sz="2000" i="1">
                        <a:latin typeface="Cambria Math" panose="02040503050406030204" pitchFamily="18" charset="0"/>
                        <a:ea typeface="Cambria Math" panose="02040503050406030204" pitchFamily="18" charset="0"/>
                      </a:rPr>
                      <m:t>∞</m:t>
                    </m:r>
                  </m:oMath>
                </a14:m>
                <a:endParaRPr lang="es-CR" sz="2000" dirty="0"/>
              </a:p>
              <a:p>
                <a14:m>
                  <m:oMath xmlns:m="http://schemas.openxmlformats.org/officeDocument/2006/math">
                    <m:r>
                      <a:rPr lang="es-CR" sz="2000" i="1">
                        <a:latin typeface="Cambria Math" panose="02040503050406030204" pitchFamily="18" charset="0"/>
                      </a:rPr>
                      <m:t>𝐸</m:t>
                    </m:r>
                    <m:d>
                      <m:dPr>
                        <m:ctrlPr>
                          <a:rPr lang="es-CR" sz="2000" i="1">
                            <a:latin typeface="Cambria Math"/>
                          </a:rPr>
                        </m:ctrlPr>
                      </m:dPr>
                      <m:e>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e>
                    </m:d>
                    <m:r>
                      <a:rPr lang="es-CR" sz="2000" i="1">
                        <a:latin typeface="Cambria Math" panose="02040503050406030204" pitchFamily="18" charset="0"/>
                      </a:rPr>
                      <m:t>=</m:t>
                    </m:r>
                    <m:r>
                      <a:rPr lang="es-CR" sz="2000" i="1">
                        <a:latin typeface="Cambria Math" panose="02040503050406030204" pitchFamily="18" charset="0"/>
                      </a:rPr>
                      <m:t>𝑚</m:t>
                    </m:r>
                    <m:r>
                      <a:rPr lang="es-CR" sz="2000" i="1">
                        <a:latin typeface="Cambria Math" panose="02040503050406030204" pitchFamily="18" charset="0"/>
                      </a:rPr>
                      <m:t>, </m:t>
                    </m:r>
                    <m:r>
                      <a:rPr lang="es-CR" sz="2000" i="1">
                        <a:latin typeface="Cambria Math" panose="02040503050406030204" pitchFamily="18" charset="0"/>
                      </a:rPr>
                      <m:t>𝑖𝑛𝑑𝑒𝑝𝑒𝑛𝑑𝑖𝑒𝑛𝑡𝑒</m:t>
                    </m:r>
                    <m:r>
                      <a:rPr lang="es-CR" sz="2000" i="1">
                        <a:latin typeface="Cambria Math" panose="02040503050406030204" pitchFamily="18" charset="0"/>
                      </a:rPr>
                      <m:t> </m:t>
                    </m:r>
                    <m:r>
                      <a:rPr lang="es-CR" sz="2000" i="1">
                        <a:latin typeface="Cambria Math" panose="02040503050406030204" pitchFamily="18" charset="0"/>
                      </a:rPr>
                      <m:t>𝑑𝑒</m:t>
                    </m:r>
                    <m:r>
                      <a:rPr lang="es-CR" sz="2000" i="1">
                        <a:latin typeface="Cambria Math" panose="02040503050406030204" pitchFamily="18" charset="0"/>
                      </a:rPr>
                      <m:t> </m:t>
                    </m:r>
                    <m:r>
                      <a:rPr lang="es-CR" sz="2000" i="1">
                        <a:latin typeface="Cambria Math" panose="02040503050406030204" pitchFamily="18" charset="0"/>
                      </a:rPr>
                      <m:t>𝑡</m:t>
                    </m:r>
                  </m:oMath>
                </a14:m>
                <a:endParaRPr lang="es-CR" sz="2000" dirty="0"/>
              </a:p>
              <a:p>
                <a14:m>
                  <m:oMath xmlns:m="http://schemas.openxmlformats.org/officeDocument/2006/math">
                    <m:r>
                      <a:rPr lang="es-CR" sz="2000" i="1">
                        <a:latin typeface="Cambria Math" panose="02040503050406030204" pitchFamily="18" charset="0"/>
                      </a:rPr>
                      <m:t>𝑐𝑜𝑣</m:t>
                    </m:r>
                    <m:d>
                      <m:dPr>
                        <m:ctrlPr>
                          <a:rPr lang="es-CR" sz="2000" i="1">
                            <a:latin typeface="Cambria Math"/>
                          </a:rPr>
                        </m:ctrlPr>
                      </m:dPr>
                      <m:e>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r>
                          <a:rPr lang="es-CR" sz="2000" i="1">
                            <a:latin typeface="Cambria Math" panose="02040503050406030204" pitchFamily="18" charset="0"/>
                          </a:rPr>
                          <m:t>,</m:t>
                        </m:r>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r>
                              <a:rPr lang="es-CR" sz="2000" i="1">
                                <a:latin typeface="Cambria Math" panose="02040503050406030204" pitchFamily="18" charset="0"/>
                              </a:rPr>
                              <m:t>+</m:t>
                            </m:r>
                            <m:r>
                              <a:rPr lang="es-CR" sz="2000" i="1">
                                <a:latin typeface="Cambria Math" panose="02040503050406030204" pitchFamily="18" charset="0"/>
                              </a:rPr>
                              <m:t>h</m:t>
                            </m:r>
                          </m:sub>
                        </m:sSub>
                      </m:e>
                    </m:d>
                    <m:r>
                      <a:rPr lang="es-CR" sz="2000" i="1">
                        <a:latin typeface="Cambria Math" panose="02040503050406030204" pitchFamily="18" charset="0"/>
                      </a:rPr>
                      <m:t>=</m:t>
                    </m:r>
                    <m:r>
                      <a:rPr lang="es-CR" sz="2000" i="1">
                        <a:latin typeface="Cambria Math" panose="02040503050406030204" pitchFamily="18" charset="0"/>
                      </a:rPr>
                      <m:t>𝐸</m:t>
                    </m:r>
                    <m:d>
                      <m:dPr>
                        <m:begChr m:val="["/>
                        <m:endChr m:val="]"/>
                        <m:ctrlPr>
                          <a:rPr lang="es-CR" sz="2000" i="1">
                            <a:latin typeface="Cambria Math"/>
                          </a:rPr>
                        </m:ctrlPr>
                      </m:dPr>
                      <m:e>
                        <m:r>
                          <a:rPr lang="es-CR" sz="2000" i="1">
                            <a:latin typeface="Cambria Math" panose="02040503050406030204" pitchFamily="18" charset="0"/>
                          </a:rPr>
                          <m:t>(</m:t>
                        </m:r>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r>
                              <a:rPr lang="es-CR" sz="2000" i="1">
                                <a:latin typeface="Cambria Math" panose="02040503050406030204" pitchFamily="18" charset="0"/>
                              </a:rPr>
                              <m:t>+</m:t>
                            </m:r>
                            <m:r>
                              <a:rPr lang="es-CR" sz="2000" i="1">
                                <a:latin typeface="Cambria Math" panose="02040503050406030204" pitchFamily="18" charset="0"/>
                              </a:rPr>
                              <m:t>h</m:t>
                            </m:r>
                          </m:sub>
                        </m:sSub>
                        <m:r>
                          <a:rPr lang="es-CR" sz="2000" i="1">
                            <a:latin typeface="Cambria Math" panose="02040503050406030204" pitchFamily="18" charset="0"/>
                          </a:rPr>
                          <m:t>−</m:t>
                        </m:r>
                        <m:r>
                          <a:rPr lang="es-CR" sz="2000" i="1">
                            <a:latin typeface="Cambria Math" panose="02040503050406030204" pitchFamily="18" charset="0"/>
                          </a:rPr>
                          <m:t>𝑚</m:t>
                        </m:r>
                        <m:r>
                          <a:rPr lang="es-CR" sz="2000" i="1">
                            <a:latin typeface="Cambria Math" panose="02040503050406030204" pitchFamily="18" charset="0"/>
                          </a:rPr>
                          <m:t>)(</m:t>
                        </m:r>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r>
                          <a:rPr lang="es-CR" sz="2000" i="1">
                            <a:latin typeface="Cambria Math" panose="02040503050406030204" pitchFamily="18" charset="0"/>
                          </a:rPr>
                          <m:t>−</m:t>
                        </m:r>
                        <m:r>
                          <a:rPr lang="es-CR" sz="2000" i="1">
                            <a:latin typeface="Cambria Math" panose="02040503050406030204" pitchFamily="18" charset="0"/>
                          </a:rPr>
                          <m:t>𝑚</m:t>
                        </m:r>
                        <m:r>
                          <a:rPr lang="es-CR" sz="2000" i="1">
                            <a:latin typeface="Cambria Math" panose="02040503050406030204" pitchFamily="18" charset="0"/>
                          </a:rPr>
                          <m:t>)</m:t>
                        </m:r>
                      </m:e>
                    </m:d>
                    <m:r>
                      <a:rPr lang="es-CR" sz="2000" i="1">
                        <a:latin typeface="Cambria Math" panose="02040503050406030204" pitchFamily="18" charset="0"/>
                      </a:rPr>
                      <m:t>=</m:t>
                    </m:r>
                    <m:r>
                      <a:rPr lang="es-CR" sz="2000" i="1">
                        <a:latin typeface="Cambria Math" panose="02040503050406030204" pitchFamily="18" charset="0"/>
                        <a:ea typeface="Cambria Math" panose="02040503050406030204" pitchFamily="18" charset="0"/>
                      </a:rPr>
                      <m:t>𝛾</m:t>
                    </m:r>
                    <m:d>
                      <m:dPr>
                        <m:ctrlPr>
                          <a:rPr lang="es-CR" sz="2000" i="1">
                            <a:latin typeface="Cambria Math"/>
                            <a:ea typeface="Cambria Math" panose="02040503050406030204" pitchFamily="18" charset="0"/>
                          </a:rPr>
                        </m:ctrlPr>
                      </m:dPr>
                      <m:e>
                        <m:r>
                          <a:rPr lang="es-CR" sz="2000" i="1">
                            <a:latin typeface="Cambria Math" panose="02040503050406030204" pitchFamily="18" charset="0"/>
                            <a:ea typeface="Cambria Math" panose="02040503050406030204" pitchFamily="18" charset="0"/>
                          </a:rPr>
                          <m:t>h</m:t>
                        </m:r>
                      </m:e>
                    </m:d>
                    <m:r>
                      <a:rPr lang="es-CR" sz="2000" i="1">
                        <a:latin typeface="Cambria Math" panose="02040503050406030204" pitchFamily="18" charset="0"/>
                        <a:ea typeface="Cambria Math" panose="02040503050406030204" pitchFamily="18" charset="0"/>
                      </a:rPr>
                      <m:t>, </m:t>
                    </m:r>
                    <m:r>
                      <a:rPr lang="es-CR" sz="2000" b="0" i="1" smtClean="0">
                        <a:latin typeface="Cambria Math" panose="02040503050406030204" pitchFamily="18" charset="0"/>
                        <a:ea typeface="Cambria Math" panose="02040503050406030204" pitchFamily="18" charset="0"/>
                      </a:rPr>
                      <m:t>  </m:t>
                    </m:r>
                    <m:r>
                      <a:rPr lang="es-CR" sz="2000" i="1">
                        <a:latin typeface="Cambria Math" panose="02040503050406030204" pitchFamily="18" charset="0"/>
                        <a:ea typeface="Cambria Math" panose="02040503050406030204" pitchFamily="18" charset="0"/>
                      </a:rPr>
                      <m:t>𝑖𝑛𝑑𝑒𝑝𝑒𝑛𝑑𝑖𝑒𝑛𝑡𝑒</m:t>
                    </m:r>
                    <m:r>
                      <a:rPr lang="es-CR" sz="2000" i="1">
                        <a:latin typeface="Cambria Math" panose="02040503050406030204" pitchFamily="18" charset="0"/>
                        <a:ea typeface="Cambria Math" panose="02040503050406030204" pitchFamily="18" charset="0"/>
                      </a:rPr>
                      <m:t> </m:t>
                    </m:r>
                    <m:r>
                      <a:rPr lang="es-CR" sz="2000" i="1">
                        <a:latin typeface="Cambria Math" panose="02040503050406030204" pitchFamily="18" charset="0"/>
                        <a:ea typeface="Cambria Math" panose="02040503050406030204" pitchFamily="18" charset="0"/>
                      </a:rPr>
                      <m:t>𝑑𝑒</m:t>
                    </m:r>
                    <m:r>
                      <a:rPr lang="es-CR" sz="2000" i="1">
                        <a:latin typeface="Cambria Math" panose="02040503050406030204" pitchFamily="18" charset="0"/>
                        <a:ea typeface="Cambria Math" panose="02040503050406030204" pitchFamily="18" charset="0"/>
                      </a:rPr>
                      <m:t> </m:t>
                    </m:r>
                    <m:r>
                      <a:rPr lang="es-CR" sz="2000" i="1">
                        <a:latin typeface="Cambria Math" panose="02040503050406030204" pitchFamily="18" charset="0"/>
                        <a:ea typeface="Cambria Math" panose="02040503050406030204" pitchFamily="18" charset="0"/>
                      </a:rPr>
                      <m:t>𝑡</m:t>
                    </m:r>
                  </m:oMath>
                </a14:m>
                <a:endParaRPr lang="es-CR" sz="2000" dirty="0"/>
              </a:p>
              <a:p>
                <a:endParaRPr lang="es-CR" sz="2000" dirty="0"/>
              </a:p>
              <a:p>
                <a:pPr marL="0" indent="0" algn="just">
                  <a:buNone/>
                </a:pPr>
                <a:r>
                  <a:rPr lang="es-CR" sz="2000" dirty="0"/>
                  <a:t>La primera condición </a:t>
                </a:r>
                <a14:m>
                  <m:oMath xmlns:m="http://schemas.openxmlformats.org/officeDocument/2006/math">
                    <m:r>
                      <a:rPr lang="es-CR" sz="2000" i="1">
                        <a:latin typeface="Cambria Math" panose="02040503050406030204" pitchFamily="18" charset="0"/>
                      </a:rPr>
                      <m:t>𝐸</m:t>
                    </m:r>
                    <m:d>
                      <m:dPr>
                        <m:ctrlPr>
                          <a:rPr lang="es-CR" sz="2000" i="1">
                            <a:latin typeface="Cambria Math"/>
                          </a:rPr>
                        </m:ctrlPr>
                      </m:dPr>
                      <m:e>
                        <m:sSubSup>
                          <m:sSubSupPr>
                            <m:ctrlPr>
                              <a:rPr lang="es-CR" sz="2000" i="1">
                                <a:latin typeface="Cambria Math"/>
                              </a:rPr>
                            </m:ctrlPr>
                          </m:sSubSupPr>
                          <m:e>
                            <m:r>
                              <a:rPr lang="es-CR" sz="2000" i="1">
                                <a:latin typeface="Cambria Math" panose="02040503050406030204" pitchFamily="18" charset="0"/>
                              </a:rPr>
                              <m:t>𝑥</m:t>
                            </m:r>
                          </m:e>
                          <m:sub>
                            <m:r>
                              <a:rPr lang="es-CR" sz="2000" i="1">
                                <a:latin typeface="Cambria Math" panose="02040503050406030204" pitchFamily="18" charset="0"/>
                              </a:rPr>
                              <m:t>𝑡</m:t>
                            </m:r>
                          </m:sub>
                          <m:sup>
                            <m:r>
                              <a:rPr lang="es-CR" sz="2000" i="1">
                                <a:latin typeface="Cambria Math" panose="02040503050406030204" pitchFamily="18" charset="0"/>
                              </a:rPr>
                              <m:t>2</m:t>
                            </m:r>
                          </m:sup>
                        </m:sSubSup>
                      </m:e>
                    </m:d>
                    <m:r>
                      <a:rPr lang="es-CR" sz="2000" i="1">
                        <a:latin typeface="Cambria Math" panose="02040503050406030204" pitchFamily="18" charset="0"/>
                      </a:rPr>
                      <m:t>&lt;</m:t>
                    </m:r>
                    <m:r>
                      <a:rPr lang="es-CR" sz="2000" i="1">
                        <a:latin typeface="Cambria Math" panose="02040503050406030204" pitchFamily="18" charset="0"/>
                        <a:ea typeface="Cambria Math" panose="02040503050406030204" pitchFamily="18" charset="0"/>
                      </a:rPr>
                      <m:t>∞</m:t>
                    </m:r>
                  </m:oMath>
                </a14:m>
                <a:r>
                  <a:rPr lang="es-CR" sz="2000" dirty="0"/>
                  <a:t> garantiza simplemente la existencia (o convergencia) de los momentos de orden dos.</a:t>
                </a:r>
              </a:p>
              <a:p>
                <a:pPr marL="0" indent="0" algn="just">
                  <a:buNone/>
                </a:pPr>
                <a:r>
                  <a:rPr lang="es-CR" sz="2000" dirty="0"/>
                  <a:t>La segunda condición </a:t>
                </a:r>
                <a14:m>
                  <m:oMath xmlns:m="http://schemas.openxmlformats.org/officeDocument/2006/math">
                    <m:r>
                      <a:rPr lang="es-CR" sz="2000" i="1">
                        <a:latin typeface="Cambria Math" panose="02040503050406030204" pitchFamily="18" charset="0"/>
                      </a:rPr>
                      <m:t>𝐸</m:t>
                    </m:r>
                    <m:d>
                      <m:dPr>
                        <m:ctrlPr>
                          <a:rPr lang="es-CR" sz="2000" i="1">
                            <a:latin typeface="Cambria Math"/>
                          </a:rPr>
                        </m:ctrlPr>
                      </m:dPr>
                      <m:e>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e>
                    </m:d>
                    <m:r>
                      <a:rPr lang="es-CR" sz="2000" i="1">
                        <a:latin typeface="Cambria Math" panose="02040503050406030204" pitchFamily="18" charset="0"/>
                      </a:rPr>
                      <m:t>=</m:t>
                    </m:r>
                    <m:r>
                      <a:rPr lang="es-CR" sz="2000" i="1">
                        <a:latin typeface="Cambria Math" panose="02040503050406030204" pitchFamily="18" charset="0"/>
                      </a:rPr>
                      <m:t>𝑚</m:t>
                    </m:r>
                  </m:oMath>
                </a14:m>
                <a:r>
                  <a:rPr lang="es-CR" sz="2000" dirty="0"/>
                  <a:t> testifica sobre los momentos de orden uno y significa que las variables aleatorias </a:t>
                </a: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oMath>
                </a14:m>
                <a:r>
                  <a:rPr lang="es-CR" sz="2000" dirty="0"/>
                  <a:t> deben poseer la misma esperanza sin importar el tiempo </a:t>
                </a:r>
                <a14:m>
                  <m:oMath xmlns:m="http://schemas.openxmlformats.org/officeDocument/2006/math">
                    <m:r>
                      <a:rPr lang="es-CR" sz="2000" i="1">
                        <a:latin typeface="Cambria Math" panose="02040503050406030204" pitchFamily="18" charset="0"/>
                      </a:rPr>
                      <m:t>𝑡</m:t>
                    </m:r>
                  </m:oMath>
                </a14:m>
                <a:r>
                  <a:rPr lang="es-CR" sz="2000" dirty="0"/>
                  <a:t>. En otra palabras, la esperanza matemática del proceso </a:t>
                </a:r>
                <a14:m>
                  <m:oMath xmlns:m="http://schemas.openxmlformats.org/officeDocument/2006/math">
                    <m:sSub>
                      <m:sSubPr>
                        <m:ctrlPr>
                          <a:rPr lang="es-CR" sz="2000" i="1">
                            <a:latin typeface="Cambria Math"/>
                          </a:rPr>
                        </m:ctrlPr>
                      </m:sSubPr>
                      <m:e>
                        <m:r>
                          <m:rPr>
                            <m:sty m:val="p"/>
                          </m:rPr>
                          <a:rPr lang="es-CR" sz="2000">
                            <a:latin typeface="Cambria Math" panose="02040503050406030204" pitchFamily="18" charset="0"/>
                          </a:rPr>
                          <m:t>x</m:t>
                        </m:r>
                      </m:e>
                      <m:sub>
                        <m:r>
                          <m:rPr>
                            <m:sty m:val="p"/>
                          </m:rPr>
                          <a:rPr lang="es-CR" sz="2000">
                            <a:latin typeface="Cambria Math" panose="02040503050406030204" pitchFamily="18" charset="0"/>
                          </a:rPr>
                          <m:t>t</m:t>
                        </m:r>
                      </m:sub>
                    </m:sSub>
                  </m:oMath>
                </a14:m>
                <a:r>
                  <a:rPr lang="es-CR" sz="2000" dirty="0"/>
                  <a:t> debe ser constante e independiente del tiempo </a:t>
                </a:r>
                <a14:m>
                  <m:oMath xmlns:m="http://schemas.openxmlformats.org/officeDocument/2006/math">
                    <m:r>
                      <m:rPr>
                        <m:sty m:val="p"/>
                      </m:rPr>
                      <a:rPr lang="es-CR" sz="2000">
                        <a:latin typeface="Cambria Math" panose="02040503050406030204" pitchFamily="18" charset="0"/>
                      </a:rPr>
                      <m:t>t</m:t>
                    </m:r>
                  </m:oMath>
                </a14:m>
                <a:r>
                  <a:rPr lang="es-CR" sz="2000" dirty="0"/>
                  <a:t>.</a:t>
                </a:r>
              </a:p>
              <a:p>
                <a:endParaRPr lang="es-CR" sz="20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0" y="1051901"/>
                <a:ext cx="12191999" cy="5806099"/>
              </a:xfrm>
              <a:blipFill rotWithShape="1">
                <a:blip r:embed="rId2"/>
                <a:stretch>
                  <a:fillRect l="-500" t="-1050" r="-500"/>
                </a:stretch>
              </a:blipFill>
            </p:spPr>
            <p:txBody>
              <a:bodyPr/>
              <a:lstStyle/>
              <a:p>
                <a:r>
                  <a:rPr lang="es-CR">
                    <a:noFill/>
                  </a:rPr>
                  <a:t> </a:t>
                </a:r>
              </a:p>
            </p:txBody>
          </p:sp>
        </mc:Fallback>
      </mc:AlternateContent>
      <p:sp>
        <p:nvSpPr>
          <p:cNvPr id="5" name="Título 1"/>
          <p:cNvSpPr txBox="1">
            <a:spLocks/>
          </p:cNvSpPr>
          <p:nvPr/>
        </p:nvSpPr>
        <p:spPr>
          <a:xfrm>
            <a:off x="0" y="22226"/>
            <a:ext cx="12192000" cy="857006"/>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sz="3600" dirty="0"/>
              <a:t>Fundamentos de la metodología de Box-Jenkins:  procesos estacionarios</a:t>
            </a:r>
          </a:p>
        </p:txBody>
      </p:sp>
    </p:spTree>
    <p:extLst>
      <p:ext uri="{BB962C8B-B14F-4D97-AF65-F5344CB8AC3E}">
        <p14:creationId xmlns:p14="http://schemas.microsoft.com/office/powerpoint/2010/main" val="706113167"/>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96982" y="1174993"/>
                <a:ext cx="9531928" cy="5683007"/>
              </a:xfrm>
            </p:spPr>
            <p:txBody>
              <a:bodyPr>
                <a:noAutofit/>
              </a:bodyPr>
              <a:lstStyle/>
              <a:p>
                <a:pPr marL="0" indent="0" algn="just">
                  <a:buNone/>
                </a:pPr>
                <a:r>
                  <a:rPr lang="es-CR" sz="2200" dirty="0"/>
                  <a:t>Finalmente, la tercera condición </a:t>
                </a:r>
                <a14:m>
                  <m:oMath xmlns:m="http://schemas.openxmlformats.org/officeDocument/2006/math">
                    <m:r>
                      <a:rPr lang="es-CR" sz="2200" i="1">
                        <a:latin typeface="Cambria Math" panose="02040503050406030204" pitchFamily="18" charset="0"/>
                        <a:ea typeface="Cambria Math" panose="02040503050406030204" pitchFamily="18" charset="0"/>
                      </a:rPr>
                      <m:t>𝛾</m:t>
                    </m:r>
                    <m:d>
                      <m:dPr>
                        <m:ctrlPr>
                          <a:rPr lang="es-CR" sz="2200" i="1">
                            <a:latin typeface="Cambria Math"/>
                            <a:ea typeface="Cambria Math" panose="02040503050406030204" pitchFamily="18" charset="0"/>
                          </a:rPr>
                        </m:ctrlPr>
                      </m:dPr>
                      <m:e>
                        <m:r>
                          <a:rPr lang="es-CR" sz="2200" i="1">
                            <a:latin typeface="Cambria Math" panose="02040503050406030204" pitchFamily="18" charset="0"/>
                            <a:ea typeface="Cambria Math" panose="02040503050406030204" pitchFamily="18" charset="0"/>
                          </a:rPr>
                          <m:t>h</m:t>
                        </m:r>
                      </m:e>
                    </m:d>
                  </m:oMath>
                </a14:m>
                <a:r>
                  <a:rPr lang="es-CR" sz="2200" dirty="0"/>
                  <a:t>, independiente del tiempo </a:t>
                </a:r>
                <a14:m>
                  <m:oMath xmlns:m="http://schemas.openxmlformats.org/officeDocument/2006/math">
                    <m:r>
                      <a:rPr lang="es-CR" sz="2200" i="1">
                        <a:latin typeface="Cambria Math" panose="02040503050406030204" pitchFamily="18" charset="0"/>
                      </a:rPr>
                      <m:t>𝑡</m:t>
                    </m:r>
                  </m:oMath>
                </a14:m>
                <a:r>
                  <a:rPr lang="es-CR" sz="2200" dirty="0"/>
                  <a:t>, argumenta sobre los momentos de orden 2 resumidos por la función de auto-covariancia. Esto quiere decir que la función de auto covariancia del proceso </a:t>
                </a:r>
                <a14:m>
                  <m:oMath xmlns:m="http://schemas.openxmlformats.org/officeDocument/2006/math">
                    <m:sSub>
                      <m:sSubPr>
                        <m:ctrlPr>
                          <a:rPr lang="es-CR" sz="2200" i="1">
                            <a:latin typeface="Cambria Math"/>
                          </a:rPr>
                        </m:ctrlPr>
                      </m:sSubPr>
                      <m:e>
                        <m:r>
                          <a:rPr lang="es-CR" sz="2200" i="1">
                            <a:latin typeface="Cambria Math" panose="02040503050406030204" pitchFamily="18" charset="0"/>
                          </a:rPr>
                          <m:t>𝑥</m:t>
                        </m:r>
                      </m:e>
                      <m:sub>
                        <m:r>
                          <a:rPr lang="es-CR" sz="2200" i="1">
                            <a:latin typeface="Cambria Math" panose="02040503050406030204" pitchFamily="18" charset="0"/>
                          </a:rPr>
                          <m:t>𝑡</m:t>
                        </m:r>
                      </m:sub>
                    </m:sSub>
                  </m:oMath>
                </a14:m>
                <a:r>
                  <a:rPr lang="es-CR" sz="2200" dirty="0"/>
                  <a:t> debe ser constante e independiente del tiempo </a:t>
                </a:r>
                <a14:m>
                  <m:oMath xmlns:m="http://schemas.openxmlformats.org/officeDocument/2006/math">
                    <m:r>
                      <a:rPr lang="es-CR" sz="2200" i="1">
                        <a:latin typeface="Cambria Math" panose="02040503050406030204" pitchFamily="18" charset="0"/>
                      </a:rPr>
                      <m:t>𝑡</m:t>
                    </m:r>
                  </m:oMath>
                </a14:m>
                <a:r>
                  <a:rPr lang="es-CR" sz="2200" dirty="0"/>
                  <a:t>.</a:t>
                </a:r>
              </a:p>
              <a:p>
                <a:pPr marL="0" indent="0" algn="just">
                  <a:buNone/>
                </a:pPr>
                <a:endParaRPr lang="es-CR" sz="2200" dirty="0"/>
              </a:p>
              <a:p>
                <a:pPr marL="0" indent="0" algn="just">
                  <a:buNone/>
                </a:pPr>
                <a:r>
                  <a:rPr lang="es-CR" sz="2200" dirty="0"/>
                  <a:t>Bajo estas tres condiciones, hay entonces una o más representaciones posibles de la serie temporal </a:t>
                </a:r>
                <a14:m>
                  <m:oMath xmlns:m="http://schemas.openxmlformats.org/officeDocument/2006/math">
                    <m:sSub>
                      <m:sSubPr>
                        <m:ctrlPr>
                          <a:rPr lang="es-CR" sz="2200" i="1">
                            <a:latin typeface="Cambria Math"/>
                          </a:rPr>
                        </m:ctrlPr>
                      </m:sSubPr>
                      <m:e>
                        <m:r>
                          <a:rPr lang="es-CR" sz="2200" i="1">
                            <a:latin typeface="Cambria Math" panose="02040503050406030204" pitchFamily="18" charset="0"/>
                          </a:rPr>
                          <m:t>𝑥</m:t>
                        </m:r>
                      </m:e>
                      <m:sub>
                        <m:r>
                          <a:rPr lang="es-CR" sz="2200" i="1">
                            <a:latin typeface="Cambria Math" panose="02040503050406030204" pitchFamily="18" charset="0"/>
                          </a:rPr>
                          <m:t>𝑡</m:t>
                        </m:r>
                      </m:sub>
                    </m:sSub>
                  </m:oMath>
                </a14:m>
                <a:r>
                  <a:rPr lang="es-CR" sz="2200" dirty="0"/>
                  <a:t> , estas representaciones o procesos tienen la misma distribución en el tiempo (mismos momentos). </a:t>
                </a:r>
              </a:p>
              <a:p>
                <a:pPr algn="just"/>
                <a:endParaRPr lang="es-CR" sz="2200" dirty="0"/>
              </a:p>
              <a:p>
                <a:pPr marL="0" indent="0" algn="just">
                  <a:buNone/>
                </a:pPr>
                <a:r>
                  <a:rPr lang="es-CR" sz="2200" dirty="0"/>
                  <a:t>Esta suposición de invariancia de la distribución a través del tiempo permite por lo tanto acotarse o apropiarse a una cierta clase de procesos DGP.</a:t>
                </a:r>
              </a:p>
              <a:p>
                <a:pPr algn="just"/>
                <a:endParaRPr lang="es-CR" sz="2200" dirty="0"/>
              </a:p>
              <a:p>
                <a:pPr marL="0" indent="0" algn="just">
                  <a:buNone/>
                </a:pPr>
                <a:r>
                  <a:rPr lang="es-CR" sz="2200" dirty="0"/>
                  <a:t>En resumen, un proceso es estacionario en el segundo orden si todos sus momentos son independiente del tiempo. Posteriormente, el término de estacionaridad lo utilizaremos  para la estacionaridad débil.</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96982" y="1174993"/>
                <a:ext cx="9531928" cy="5683007"/>
              </a:xfrm>
              <a:blipFill rotWithShape="1">
                <a:blip r:embed="rId2"/>
                <a:stretch>
                  <a:fillRect l="-831" t="-1180" r="-831"/>
                </a:stretch>
              </a:blipFill>
            </p:spPr>
            <p:txBody>
              <a:bodyPr/>
              <a:lstStyle/>
              <a:p>
                <a:r>
                  <a:rPr lang="es-CR">
                    <a:noFill/>
                  </a:rPr>
                  <a:t> </a:t>
                </a:r>
              </a:p>
            </p:txBody>
          </p:sp>
        </mc:Fallback>
      </mc:AlternateContent>
      <p:sp>
        <p:nvSpPr>
          <p:cNvPr id="5" name="Título 1"/>
          <p:cNvSpPr txBox="1">
            <a:spLocks/>
          </p:cNvSpPr>
          <p:nvPr/>
        </p:nvSpPr>
        <p:spPr>
          <a:xfrm>
            <a:off x="0" y="22226"/>
            <a:ext cx="12192000" cy="857006"/>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sz="3600" dirty="0"/>
              <a:t>Fundamentos de la metodología de Box-Jenkins:  procesos estacionarios</a:t>
            </a:r>
          </a:p>
        </p:txBody>
      </p:sp>
      <p:pic>
        <p:nvPicPr>
          <p:cNvPr id="18434" name="Picture 2" descr="Image result for forecasting"/>
          <p:cNvPicPr>
            <a:picLocks noChangeAspect="1" noChangeArrowheads="1"/>
          </p:cNvPicPr>
          <p:nvPr/>
        </p:nvPicPr>
        <p:blipFill rotWithShape="1">
          <a:blip r:embed="rId3">
            <a:extLst>
              <a:ext uri="{28A0092B-C50C-407E-A947-70E740481C1C}">
                <a14:useLocalDpi xmlns:a14="http://schemas.microsoft.com/office/drawing/2010/main" val="0"/>
              </a:ext>
            </a:extLst>
          </a:blip>
          <a:srcRect l="16160" t="23325" r="15684" b="20987"/>
          <a:stretch/>
        </p:blipFill>
        <p:spPr bwMode="auto">
          <a:xfrm>
            <a:off x="9975273" y="1468582"/>
            <a:ext cx="1995055" cy="1630106"/>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1237" y="4014354"/>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4695403"/>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767858" y="31018"/>
            <a:ext cx="10515600" cy="936137"/>
          </a:xfrm>
        </p:spPr>
        <p:txBody>
          <a:bodyPr/>
          <a:lstStyle/>
          <a:p>
            <a:pPr algn="ctr"/>
            <a:r>
              <a:rPr lang="es-CR" dirty="0"/>
              <a:t>Índice</a:t>
            </a:r>
          </a:p>
        </p:txBody>
      </p:sp>
      <p:sp>
        <p:nvSpPr>
          <p:cNvPr id="5" name="Elipse 4"/>
          <p:cNvSpPr/>
          <p:nvPr/>
        </p:nvSpPr>
        <p:spPr>
          <a:xfrm>
            <a:off x="483578" y="1283678"/>
            <a:ext cx="852854" cy="84406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Rectángulo redondeado 5"/>
          <p:cNvSpPr/>
          <p:nvPr/>
        </p:nvSpPr>
        <p:spPr>
          <a:xfrm>
            <a:off x="1855178" y="1222131"/>
            <a:ext cx="2681653" cy="967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Fundamentos del método Box-Jenkins</a:t>
            </a:r>
          </a:p>
        </p:txBody>
      </p:sp>
      <p:sp>
        <p:nvSpPr>
          <p:cNvPr id="2" name="Rectángulo redondeado 1"/>
          <p:cNvSpPr/>
          <p:nvPr/>
        </p:nvSpPr>
        <p:spPr>
          <a:xfrm>
            <a:off x="4860677" y="1160579"/>
            <a:ext cx="2329961" cy="6682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¿Qué es una serie cronológica?</a:t>
            </a:r>
          </a:p>
        </p:txBody>
      </p:sp>
      <p:sp>
        <p:nvSpPr>
          <p:cNvPr id="7" name="Rectángulo redondeado 6"/>
          <p:cNvSpPr/>
          <p:nvPr/>
        </p:nvSpPr>
        <p:spPr>
          <a:xfrm>
            <a:off x="4860677" y="1987054"/>
            <a:ext cx="2329961" cy="6682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Los procesos estacionarios</a:t>
            </a:r>
          </a:p>
        </p:txBody>
      </p:sp>
      <p:sp>
        <p:nvSpPr>
          <p:cNvPr id="8" name="Rectángulo redondeado 7"/>
          <p:cNvSpPr/>
          <p:nvPr/>
        </p:nvSpPr>
        <p:spPr>
          <a:xfrm>
            <a:off x="4860676" y="2813529"/>
            <a:ext cx="2329961" cy="6682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El ruido blanco</a:t>
            </a:r>
          </a:p>
        </p:txBody>
      </p:sp>
    </p:spTree>
    <p:extLst>
      <p:ext uri="{BB962C8B-B14F-4D97-AF65-F5344CB8AC3E}">
        <p14:creationId xmlns:p14="http://schemas.microsoft.com/office/powerpoint/2010/main" val="3832632736"/>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0" y="22226"/>
            <a:ext cx="12192000" cy="85700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sz="3600" dirty="0"/>
              <a:t>Fundamentos de la metodología de Box-Jenkins:  ruido blanco</a:t>
            </a:r>
          </a:p>
        </p:txBody>
      </p:sp>
      <mc:AlternateContent xmlns:mc="http://schemas.openxmlformats.org/markup-compatibility/2006" xmlns:a14="http://schemas.microsoft.com/office/drawing/2010/main">
        <mc:Choice Requires="a14">
          <p:sp>
            <p:nvSpPr>
              <p:cNvPr id="5" name="2 Marcador de contenido"/>
              <p:cNvSpPr>
                <a:spLocks noGrp="1"/>
              </p:cNvSpPr>
              <p:nvPr>
                <p:ph idx="1"/>
              </p:nvPr>
            </p:nvSpPr>
            <p:spPr>
              <a:xfrm>
                <a:off x="61545" y="967154"/>
                <a:ext cx="12027877" cy="5890846"/>
              </a:xfrm>
            </p:spPr>
            <p:txBody>
              <a:bodyPr>
                <a:normAutofit/>
              </a:bodyPr>
              <a:lstStyle/>
              <a:p>
                <a:pPr algn="just"/>
                <a:r>
                  <a:rPr lang="es-CR" sz="2000" dirty="0"/>
                  <a:t>Entre la clase de procesos estacionarios, hay procesos particulares que son los procesos de ruido blanco (o </a:t>
                </a:r>
                <a:r>
                  <a:rPr lang="es-CR" sz="2000" i="1" dirty="0" err="1"/>
                  <a:t>white</a:t>
                </a:r>
                <a:r>
                  <a:rPr lang="es-CR" sz="2000" i="1" dirty="0"/>
                  <a:t> </a:t>
                </a:r>
                <a:r>
                  <a:rPr lang="es-CR" sz="2000" i="1" dirty="0" err="1"/>
                  <a:t>noise</a:t>
                </a:r>
                <a:r>
                  <a:rPr lang="es-CR" sz="2000" dirty="0"/>
                  <a:t>).Estos procesos se usan muy a menudo en el análisis de series temporales porque constituyen, en cierto modo, la base de todo el proceso tiempo. De hecho, veremos más adelante que cualquier proceso estacionario puede escribirse como una suma ponderada de ruidos blancos (teorema de </a:t>
                </a:r>
                <a:r>
                  <a:rPr lang="es-CR" sz="2000" dirty="0" err="1"/>
                  <a:t>Wold</a:t>
                </a:r>
                <a:r>
                  <a:rPr lang="es-CR" sz="2000" dirty="0"/>
                  <a:t>).</a:t>
                </a:r>
              </a:p>
              <a:p>
                <a:pPr algn="just"/>
                <a:endParaRPr lang="es-CR" sz="2000" dirty="0"/>
              </a:p>
              <a:p>
                <a:pPr algn="just"/>
                <a:r>
                  <a:rPr lang="es-CR" sz="2000" dirty="0"/>
                  <a:t>Un ruido blanco es un proceso estacionario con incrementos independientes. También hablamos de </a:t>
                </a:r>
                <a:r>
                  <a:rPr lang="es-CR" sz="2000" dirty="0" err="1"/>
                  <a:t>i.i.d</a:t>
                </a:r>
                <a:r>
                  <a:rPr lang="es-CR" sz="2000" dirty="0"/>
                  <a:t>. (variables independientes e idénticamente distribuidas). Así que vamos a empezar definiendo lo que es un proceso con incrementos independientes.</a:t>
                </a:r>
              </a:p>
              <a:p>
                <a:pPr algn="just"/>
                <a:endParaRPr lang="es-CR" sz="2000" dirty="0"/>
              </a:p>
              <a:p>
                <a:pPr algn="just"/>
                <a:r>
                  <a:rPr lang="es-CR" sz="2000" dirty="0"/>
                  <a:t>Un proceso </a:t>
                </a: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oMath>
                </a14:m>
                <a:r>
                  <a:rPr lang="es-CR" sz="2000" dirty="0"/>
                  <a:t> es un proceso de incrementos independientes si para cualquier n-tupla de tiempo </a:t>
                </a: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𝑡</m:t>
                        </m:r>
                      </m:e>
                      <m:sub>
                        <m:r>
                          <a:rPr lang="es-CR" sz="2000" i="1">
                            <a:latin typeface="Cambria Math" panose="02040503050406030204" pitchFamily="18" charset="0"/>
                          </a:rPr>
                          <m:t>1</m:t>
                        </m:r>
                      </m:sub>
                    </m:sSub>
                    <m:r>
                      <a:rPr lang="es-CR" sz="2000" i="1">
                        <a:latin typeface="Cambria Math" panose="02040503050406030204" pitchFamily="18" charset="0"/>
                      </a:rPr>
                      <m:t>&lt;</m:t>
                    </m:r>
                    <m:sSub>
                      <m:sSubPr>
                        <m:ctrlPr>
                          <a:rPr lang="es-CR" sz="2000" i="1">
                            <a:latin typeface="Cambria Math"/>
                          </a:rPr>
                        </m:ctrlPr>
                      </m:sSubPr>
                      <m:e>
                        <m:r>
                          <a:rPr lang="es-CR" sz="2000" i="1">
                            <a:latin typeface="Cambria Math" panose="02040503050406030204" pitchFamily="18" charset="0"/>
                          </a:rPr>
                          <m:t>𝑡</m:t>
                        </m:r>
                      </m:e>
                      <m:sub>
                        <m:r>
                          <a:rPr lang="es-CR" sz="2000" i="1">
                            <a:latin typeface="Cambria Math" panose="02040503050406030204" pitchFamily="18" charset="0"/>
                          </a:rPr>
                          <m:t>2</m:t>
                        </m:r>
                      </m:sub>
                    </m:sSub>
                    <m:r>
                      <a:rPr lang="es-CR" sz="2000" i="1">
                        <a:latin typeface="Cambria Math" panose="02040503050406030204" pitchFamily="18" charset="0"/>
                      </a:rPr>
                      <m:t>&lt;…</m:t>
                    </m:r>
                    <m:r>
                      <a:rPr lang="es-CR" sz="2000" i="1">
                        <a:latin typeface="Cambria Math" panose="02040503050406030204" pitchFamily="18" charset="0"/>
                        <a:ea typeface="Cambria Math" panose="02040503050406030204" pitchFamily="18" charset="0"/>
                      </a:rPr>
                      <m:t>&lt;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𝑡</m:t>
                        </m:r>
                      </m:e>
                      <m:sub>
                        <m:r>
                          <a:rPr lang="es-CR" sz="2000" i="1">
                            <a:latin typeface="Cambria Math" panose="02040503050406030204" pitchFamily="18" charset="0"/>
                            <a:ea typeface="Cambria Math" panose="02040503050406030204" pitchFamily="18" charset="0"/>
                          </a:rPr>
                          <m:t>𝑛</m:t>
                        </m:r>
                      </m:sub>
                    </m:sSub>
                  </m:oMath>
                </a14:m>
                <a:r>
                  <a:rPr lang="es-CR" sz="2000" dirty="0"/>
                  <a:t>, las variables aleatorias reales </a:t>
                </a: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sSub>
                          <m:sSubPr>
                            <m:ctrlPr>
                              <a:rPr lang="es-CR" sz="2000" i="1">
                                <a:latin typeface="Cambria Math"/>
                              </a:rPr>
                            </m:ctrlPr>
                          </m:sSubPr>
                          <m:e>
                            <m:r>
                              <a:rPr lang="es-CR" sz="2000" i="1">
                                <a:latin typeface="Cambria Math" panose="02040503050406030204" pitchFamily="18" charset="0"/>
                              </a:rPr>
                              <m:t>𝑡</m:t>
                            </m:r>
                          </m:e>
                          <m:sub>
                            <m:r>
                              <a:rPr lang="es-CR" sz="2000" i="1">
                                <a:latin typeface="Cambria Math" panose="02040503050406030204" pitchFamily="18" charset="0"/>
                              </a:rPr>
                              <m:t>2</m:t>
                            </m:r>
                          </m:sub>
                        </m:sSub>
                      </m:sub>
                    </m:sSub>
                    <m:r>
                      <a:rPr lang="es-CR" sz="2000" i="1">
                        <a:latin typeface="Cambria Math" panose="02040503050406030204" pitchFamily="18" charset="0"/>
                      </a:rPr>
                      <m:t>−</m:t>
                    </m:r>
                    <m:sSub>
                      <m:sSubPr>
                        <m:ctrlPr>
                          <a:rPr lang="es-CR" sz="2000" i="1">
                            <a:latin typeface="Cambria Math"/>
                          </a:rPr>
                        </m:ctrlPr>
                      </m:sSubPr>
                      <m:e>
                        <m:r>
                          <a:rPr lang="es-CR" sz="2000" i="1">
                            <a:latin typeface="Cambria Math" panose="02040503050406030204" pitchFamily="18" charset="0"/>
                          </a:rPr>
                          <m:t>𝑥</m:t>
                        </m:r>
                      </m:e>
                      <m:sub>
                        <m:sSub>
                          <m:sSubPr>
                            <m:ctrlPr>
                              <a:rPr lang="es-CR" sz="2000" i="1">
                                <a:latin typeface="Cambria Math"/>
                              </a:rPr>
                            </m:ctrlPr>
                          </m:sSubPr>
                          <m:e>
                            <m:r>
                              <a:rPr lang="es-CR" sz="2000" i="1">
                                <a:latin typeface="Cambria Math" panose="02040503050406030204" pitchFamily="18" charset="0"/>
                              </a:rPr>
                              <m:t>𝑡</m:t>
                            </m:r>
                          </m:e>
                          <m:sub>
                            <m:r>
                              <a:rPr lang="es-CR" sz="2000" i="1">
                                <a:latin typeface="Cambria Math" panose="02040503050406030204" pitchFamily="18" charset="0"/>
                              </a:rPr>
                              <m:t>1</m:t>
                            </m:r>
                          </m:sub>
                        </m:sSub>
                      </m:sub>
                    </m:sSub>
                    <m:r>
                      <a:rPr lang="es-CR" sz="2000" i="1">
                        <a:latin typeface="Cambria Math" panose="02040503050406030204" pitchFamily="18" charset="0"/>
                      </a:rPr>
                      <m:t>,…,</m:t>
                    </m:r>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𝑡𝑛</m:t>
                        </m:r>
                      </m:sub>
                    </m:sSub>
                    <m:r>
                      <a:rPr lang="es-CR" sz="2000" i="1">
                        <a:latin typeface="Cambria Math" panose="02040503050406030204" pitchFamily="18" charset="0"/>
                      </a:rPr>
                      <m:t>−</m:t>
                    </m:r>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𝑡𝑛</m:t>
                        </m:r>
                        <m:r>
                          <a:rPr lang="es-CR" sz="2000" i="1">
                            <a:latin typeface="Cambria Math" panose="02040503050406030204" pitchFamily="18" charset="0"/>
                          </a:rPr>
                          <m:t>−1</m:t>
                        </m:r>
                      </m:sub>
                    </m:sSub>
                  </m:oMath>
                </a14:m>
                <a:r>
                  <a:rPr lang="es-CR" sz="2000" dirty="0"/>
                  <a:t> son independientes.</a:t>
                </a:r>
              </a:p>
              <a:p>
                <a:pPr algn="just"/>
                <a:endParaRPr lang="es-CR" sz="2000" dirty="0"/>
              </a:p>
              <a:p>
                <a:pPr algn="just"/>
                <a:r>
                  <a:rPr lang="es-CR" sz="2000" dirty="0"/>
                  <a:t>El proceso </a:t>
                </a: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oMath>
                </a14:m>
                <a:r>
                  <a:rPr lang="es-CR" sz="2000" dirty="0"/>
                  <a:t> es un proceso estacionario con incrementos independientes si la ley de probabilidad de incrementos (</a:t>
                </a: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r>
                          <a:rPr lang="es-CR" sz="2000" i="1">
                            <a:latin typeface="Cambria Math" panose="02040503050406030204" pitchFamily="18" charset="0"/>
                          </a:rPr>
                          <m:t>+</m:t>
                        </m:r>
                        <m:r>
                          <a:rPr lang="es-CR" sz="2000" i="1">
                            <a:latin typeface="Cambria Math" panose="02040503050406030204" pitchFamily="18" charset="0"/>
                          </a:rPr>
                          <m:t>h</m:t>
                        </m:r>
                      </m:sub>
                    </m:sSub>
                    <m:r>
                      <a:rPr lang="es-CR" sz="2000" i="1" smtClean="0">
                        <a:latin typeface="Cambria Math"/>
                        <a:ea typeface="Cambria Math"/>
                      </a:rPr>
                      <m:t>→</m:t>
                    </m:r>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oMath>
                </a14:m>
                <a:r>
                  <a:rPr lang="es-CR" sz="2000" dirty="0"/>
                  <a:t>) es independiente de </a:t>
                </a:r>
                <a14:m>
                  <m:oMath xmlns:m="http://schemas.openxmlformats.org/officeDocument/2006/math">
                    <m:r>
                      <a:rPr lang="es-CR" sz="2000" i="1">
                        <a:latin typeface="Cambria Math" panose="02040503050406030204" pitchFamily="18" charset="0"/>
                      </a:rPr>
                      <m:t>𝑡</m:t>
                    </m:r>
                  </m:oMath>
                </a14:m>
                <a:r>
                  <a:rPr lang="es-CR" sz="2000" dirty="0"/>
                  <a:t>. Por lo tanto, es una clase particular de procesos estacionarios.</a:t>
                </a:r>
              </a:p>
              <a:p>
                <a:pPr algn="just"/>
                <a:endParaRPr lang="es-CR" sz="2000" dirty="0"/>
              </a:p>
              <a:p>
                <a:pPr algn="just"/>
                <a:r>
                  <a:rPr lang="es-CR" sz="2000" dirty="0"/>
                  <a:t>Sin embargo, en la práctica la siguiente definición de ruido blanco es generalmente más adoptada que la recién vista.</a:t>
                </a:r>
              </a:p>
              <a:p>
                <a:pPr algn="just"/>
                <a:endParaRPr lang="es-CR" sz="2000" dirty="0"/>
              </a:p>
            </p:txBody>
          </p:sp>
        </mc:Choice>
        <mc:Fallback xmlns="">
          <p:sp>
            <p:nvSpPr>
              <p:cNvPr id="5" name="2 Marcador de contenido"/>
              <p:cNvSpPr>
                <a:spLocks noGrp="1" noRot="1" noChangeAspect="1" noMove="1" noResize="1" noEditPoints="1" noAdjustHandles="1" noChangeArrowheads="1" noChangeShapeType="1" noTextEdit="1"/>
              </p:cNvSpPr>
              <p:nvPr>
                <p:ph idx="1"/>
              </p:nvPr>
            </p:nvSpPr>
            <p:spPr>
              <a:xfrm>
                <a:off x="61545" y="967154"/>
                <a:ext cx="12027877" cy="5890846"/>
              </a:xfrm>
              <a:blipFill rotWithShape="1">
                <a:blip r:embed="rId2"/>
                <a:stretch>
                  <a:fillRect l="-405" t="-1035" r="-558" b="-311"/>
                </a:stretch>
              </a:blipFill>
            </p:spPr>
            <p:txBody>
              <a:bodyPr/>
              <a:lstStyle/>
              <a:p>
                <a:r>
                  <a:rPr lang="es-CR">
                    <a:noFill/>
                  </a:rPr>
                  <a:t> </a:t>
                </a:r>
              </a:p>
            </p:txBody>
          </p:sp>
        </mc:Fallback>
      </mc:AlternateContent>
    </p:spTree>
    <p:extLst>
      <p:ext uri="{BB962C8B-B14F-4D97-AF65-F5344CB8AC3E}">
        <p14:creationId xmlns:p14="http://schemas.microsoft.com/office/powerpoint/2010/main" val="2576457270"/>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61192" y="1034317"/>
                <a:ext cx="11910645" cy="5735759"/>
              </a:xfrm>
            </p:spPr>
            <p:txBody>
              <a:bodyPr>
                <a:normAutofit fontScale="92500" lnSpcReduction="20000"/>
              </a:bodyPr>
              <a:lstStyle/>
              <a:p>
                <a:pPr marL="0" indent="0">
                  <a:buNone/>
                </a:pPr>
                <a:r>
                  <a:rPr lang="es-CR" sz="2000" b="1" dirty="0"/>
                  <a:t>Definición</a:t>
                </a:r>
                <a:r>
                  <a:rPr lang="es-CR" sz="2000" dirty="0"/>
                  <a:t>: un proceso (</a:t>
                </a: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oMath>
                </a14:m>
                <a:r>
                  <a:rPr lang="es-CR" sz="2000" dirty="0"/>
                  <a:t>) es un ruido blanco si satisface las siguientes dos condiciones:</a:t>
                </a:r>
              </a:p>
              <a:p>
                <a:pPr marL="0" indent="0">
                  <a:buNone/>
                </a:pPr>
                <a:endParaRPr lang="es-CR" sz="2000" dirty="0"/>
              </a:p>
              <a:p>
                <a:pPr marL="0" indent="0">
                  <a:buNone/>
                </a:pPr>
                <a14:m>
                  <m:oMathPara xmlns:m="http://schemas.openxmlformats.org/officeDocument/2006/math">
                    <m:oMathParaPr>
                      <m:jc m:val="left"/>
                    </m:oMathParaPr>
                    <m:oMath xmlns:m="http://schemas.openxmlformats.org/officeDocument/2006/math">
                      <m:r>
                        <a:rPr lang="es-CR" sz="2000" i="1">
                          <a:latin typeface="Cambria Math" panose="02040503050406030204" pitchFamily="18" charset="0"/>
                        </a:rPr>
                        <m:t>𝐸</m:t>
                      </m:r>
                      <m:d>
                        <m:dPr>
                          <m:ctrlPr>
                            <a:rPr lang="es-CR" sz="2000" i="1">
                              <a:latin typeface="Cambria Math"/>
                            </a:rPr>
                          </m:ctrlPr>
                        </m:dPr>
                        <m:e>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e>
                      </m:d>
                      <m:r>
                        <a:rPr lang="es-CR" sz="2000" i="1">
                          <a:latin typeface="Cambria Math" panose="02040503050406030204" pitchFamily="18" charset="0"/>
                        </a:rPr>
                        <m:t>=0</m:t>
                      </m:r>
                    </m:oMath>
                  </m:oMathPara>
                </a14:m>
                <a:endParaRPr lang="es-CR" sz="2000" dirty="0"/>
              </a:p>
              <a:p>
                <a:pPr marL="0" indent="0">
                  <a:buNone/>
                </a:pPr>
                <a14:m>
                  <m:oMathPara xmlns:m="http://schemas.openxmlformats.org/officeDocument/2006/math">
                    <m:oMathParaPr>
                      <m:jc m:val="left"/>
                    </m:oMathParaPr>
                    <m:oMath xmlns:m="http://schemas.openxmlformats.org/officeDocument/2006/math">
                      <m:r>
                        <a:rPr lang="es-CR" sz="2000" i="1">
                          <a:latin typeface="Cambria Math" panose="02040503050406030204" pitchFamily="18" charset="0"/>
                          <a:ea typeface="Cambria Math" panose="02040503050406030204" pitchFamily="18" charset="0"/>
                        </a:rPr>
                        <m:t>𝛾</m:t>
                      </m:r>
                      <m:d>
                        <m:dPr>
                          <m:ctrlPr>
                            <a:rPr lang="es-CR" sz="2000" i="1">
                              <a:latin typeface="Cambria Math"/>
                              <a:ea typeface="Cambria Math" panose="02040503050406030204" pitchFamily="18" charset="0"/>
                            </a:rPr>
                          </m:ctrlPr>
                        </m:dPr>
                        <m:e>
                          <m:r>
                            <a:rPr lang="es-CR" sz="2000" i="1">
                              <a:latin typeface="Cambria Math" panose="02040503050406030204" pitchFamily="18" charset="0"/>
                              <a:ea typeface="Cambria Math" panose="02040503050406030204" pitchFamily="18" charset="0"/>
                            </a:rPr>
                            <m:t>h</m:t>
                          </m:r>
                        </m:e>
                      </m:d>
                      <m:r>
                        <a:rPr lang="es-CR" sz="2000" i="1">
                          <a:latin typeface="Cambria Math" panose="02040503050406030204" pitchFamily="18" charset="0"/>
                          <a:ea typeface="Cambria Math" panose="02040503050406030204" pitchFamily="18" charset="0"/>
                        </a:rPr>
                        <m:t>=</m:t>
                      </m:r>
                      <m:r>
                        <a:rPr lang="es-CR" sz="2000" i="1">
                          <a:latin typeface="Cambria Math" panose="02040503050406030204" pitchFamily="18" charset="0"/>
                          <a:ea typeface="Cambria Math" panose="02040503050406030204" pitchFamily="18" charset="0"/>
                        </a:rPr>
                        <m:t>𝐸</m:t>
                      </m:r>
                      <m:d>
                        <m:dPr>
                          <m:ctrlPr>
                            <a:rPr lang="es-CR" sz="2000" i="1">
                              <a:latin typeface="Cambria Math"/>
                              <a:ea typeface="Cambria Math" panose="02040503050406030204" pitchFamily="18" charset="0"/>
                            </a:rPr>
                          </m:ctrlPr>
                        </m:dPr>
                        <m:e>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𝑥</m:t>
                              </m:r>
                            </m:e>
                            <m:sub>
                              <m:r>
                                <a:rPr lang="es-CR" sz="2000" i="1">
                                  <a:latin typeface="Cambria Math" panose="02040503050406030204" pitchFamily="18" charset="0"/>
                                  <a:ea typeface="Cambria Math" panose="02040503050406030204" pitchFamily="18" charset="0"/>
                                </a:rPr>
                                <m:t>𝑡</m:t>
                              </m:r>
                            </m:sub>
                          </m:sSub>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𝑥</m:t>
                              </m:r>
                            </m:e>
                            <m:sub>
                              <m:r>
                                <a:rPr lang="es-CR" sz="2000" i="1">
                                  <a:latin typeface="Cambria Math" panose="02040503050406030204" pitchFamily="18" charset="0"/>
                                  <a:ea typeface="Cambria Math" panose="02040503050406030204" pitchFamily="18" charset="0"/>
                                </a:rPr>
                                <m:t>𝑡</m:t>
                              </m:r>
                              <m:r>
                                <a:rPr lang="es-CR" sz="2000" i="1">
                                  <a:latin typeface="Cambria Math" panose="02040503050406030204" pitchFamily="18" charset="0"/>
                                  <a:ea typeface="Cambria Math" panose="02040503050406030204" pitchFamily="18" charset="0"/>
                                </a:rPr>
                                <m:t>−</m:t>
                              </m:r>
                              <m:r>
                                <a:rPr lang="es-CR" sz="2000" i="1">
                                  <a:latin typeface="Cambria Math" panose="02040503050406030204" pitchFamily="18" charset="0"/>
                                  <a:ea typeface="Cambria Math" panose="02040503050406030204" pitchFamily="18" charset="0"/>
                                </a:rPr>
                                <m:t>h</m:t>
                              </m:r>
                            </m:sub>
                          </m:sSub>
                        </m:e>
                      </m:d>
                      <m:r>
                        <a:rPr lang="es-CR" sz="2000" i="1">
                          <a:latin typeface="Cambria Math" panose="02040503050406030204" pitchFamily="18" charset="0"/>
                          <a:ea typeface="Cambria Math" panose="02040503050406030204" pitchFamily="18" charset="0"/>
                        </a:rPr>
                        <m:t>=</m:t>
                      </m:r>
                      <m:d>
                        <m:dPr>
                          <m:begChr m:val="{"/>
                          <m:endChr m:val=""/>
                          <m:ctrlPr>
                            <a:rPr lang="es-CR" sz="2000" i="1">
                              <a:latin typeface="Cambria Math"/>
                              <a:ea typeface="Cambria Math" panose="02040503050406030204" pitchFamily="18" charset="0"/>
                            </a:rPr>
                          </m:ctrlPr>
                        </m:dPr>
                        <m:e>
                          <m:eqArr>
                            <m:eqArrPr>
                              <m:ctrlPr>
                                <a:rPr lang="es-CR" sz="2000" i="1">
                                  <a:latin typeface="Cambria Math"/>
                                  <a:ea typeface="Cambria Math" panose="02040503050406030204" pitchFamily="18" charset="0"/>
                                </a:rPr>
                              </m:ctrlPr>
                            </m:eqArrPr>
                            <m:e>
                              <m:sSup>
                                <m:sSupPr>
                                  <m:ctrlPr>
                                    <a:rPr lang="es-CR" sz="2000" i="1">
                                      <a:latin typeface="Cambria Math"/>
                                      <a:ea typeface="Cambria Math" panose="02040503050406030204" pitchFamily="18" charset="0"/>
                                    </a:rPr>
                                  </m:ctrlPr>
                                </m:sSupPr>
                                <m:e>
                                  <m:r>
                                    <a:rPr lang="es-CR" sz="2000" i="1">
                                      <a:latin typeface="Cambria Math" panose="02040503050406030204" pitchFamily="18" charset="0"/>
                                      <a:ea typeface="Cambria Math" panose="02040503050406030204" pitchFamily="18" charset="0"/>
                                    </a:rPr>
                                    <m:t>𝜎</m:t>
                                  </m:r>
                                </m:e>
                                <m:sup>
                                  <m:r>
                                    <a:rPr lang="es-CR" sz="2000" i="1">
                                      <a:latin typeface="Cambria Math" panose="02040503050406030204" pitchFamily="18" charset="0"/>
                                      <a:ea typeface="Cambria Math" panose="02040503050406030204" pitchFamily="18" charset="0"/>
                                    </a:rPr>
                                    <m:t>2</m:t>
                                  </m:r>
                                </m:sup>
                              </m:sSup>
                              <m:r>
                                <a:rPr lang="es-CR" sz="2000" i="1">
                                  <a:latin typeface="Cambria Math" panose="02040503050406030204" pitchFamily="18" charset="0"/>
                                  <a:ea typeface="Cambria Math" panose="02040503050406030204" pitchFamily="18" charset="0"/>
                                </a:rPr>
                                <m:t>     </m:t>
                              </m:r>
                              <m:r>
                                <a:rPr lang="es-CR" sz="2000" i="1">
                                  <a:latin typeface="Cambria Math" panose="02040503050406030204" pitchFamily="18" charset="0"/>
                                  <a:ea typeface="Cambria Math" panose="02040503050406030204" pitchFamily="18" charset="0"/>
                                </a:rPr>
                                <m:t>𝑠𝑖</m:t>
                              </m:r>
                              <m:r>
                                <a:rPr lang="es-CR" sz="2000" i="1">
                                  <a:latin typeface="Cambria Math" panose="02040503050406030204" pitchFamily="18" charset="0"/>
                                  <a:ea typeface="Cambria Math" panose="02040503050406030204" pitchFamily="18" charset="0"/>
                                </a:rPr>
                                <m:t>      </m:t>
                              </m:r>
                              <m:r>
                                <a:rPr lang="es-CR" sz="2000" i="1">
                                  <a:latin typeface="Cambria Math" panose="02040503050406030204" pitchFamily="18" charset="0"/>
                                  <a:ea typeface="Cambria Math" panose="02040503050406030204" pitchFamily="18" charset="0"/>
                                </a:rPr>
                                <m:t>h</m:t>
                              </m:r>
                              <m:r>
                                <a:rPr lang="es-CR" sz="2000" i="1">
                                  <a:latin typeface="Cambria Math" panose="02040503050406030204" pitchFamily="18" charset="0"/>
                                  <a:ea typeface="Cambria Math" panose="02040503050406030204" pitchFamily="18" charset="0"/>
                                </a:rPr>
                                <m:t>=0</m:t>
                              </m:r>
                            </m:e>
                            <m:e>
                              <m:r>
                                <a:rPr lang="es-CR" sz="2000" i="1">
                                  <a:latin typeface="Cambria Math" panose="02040503050406030204" pitchFamily="18" charset="0"/>
                                  <a:ea typeface="Cambria Math" panose="02040503050406030204" pitchFamily="18" charset="0"/>
                                </a:rPr>
                                <m:t>0              ∀ </m:t>
                              </m:r>
                              <m:r>
                                <a:rPr lang="es-CR" sz="2000" i="1">
                                  <a:latin typeface="Cambria Math" panose="02040503050406030204" pitchFamily="18" charset="0"/>
                                  <a:ea typeface="Cambria Math" panose="02040503050406030204" pitchFamily="18" charset="0"/>
                                </a:rPr>
                                <m:t>h</m:t>
                              </m:r>
                              <m:r>
                                <a:rPr lang="es-CR" sz="2000" i="1">
                                  <a:latin typeface="Cambria Math" panose="02040503050406030204" pitchFamily="18" charset="0"/>
                                  <a:ea typeface="Cambria Math" panose="02040503050406030204" pitchFamily="18" charset="0"/>
                                </a:rPr>
                                <m:t>≠0 </m:t>
                              </m:r>
                            </m:e>
                          </m:eqArr>
                        </m:e>
                      </m:d>
                    </m:oMath>
                  </m:oMathPara>
                </a14:m>
                <a:endParaRPr lang="es-CR" sz="2000" dirty="0">
                  <a:ea typeface="Cambria Math" panose="02040503050406030204" pitchFamily="18" charset="0"/>
                </a:endParaRPr>
              </a:p>
              <a:p>
                <a:endParaRPr lang="es-CR" sz="2000" dirty="0"/>
              </a:p>
              <a:p>
                <a:pPr marL="0" indent="0" algn="just">
                  <a:buNone/>
                </a:pPr>
                <a:r>
                  <a:rPr lang="es-CR" sz="2000" dirty="0"/>
                  <a:t>La primera condición significa que la expectativa del proceso es independiente del tiempo, y además que es nulo. La segunda condición implica independencia de la función de auto-covariancia con respecto al tiempo (estacionariedad). Pero también implica que los términos de las auto-covariancias (para </a:t>
                </a:r>
                <a14:m>
                  <m:oMath xmlns:m="http://schemas.openxmlformats.org/officeDocument/2006/math">
                    <m:r>
                      <a:rPr lang="es-CR" sz="2000" i="1">
                        <a:latin typeface="Cambria Math" panose="02040503050406030204" pitchFamily="18" charset="0"/>
                      </a:rPr>
                      <m:t>h</m:t>
                    </m:r>
                    <m:r>
                      <a:rPr lang="es-CR" sz="2000" i="1">
                        <a:latin typeface="Cambria Math" panose="02040503050406030204" pitchFamily="18" charset="0"/>
                      </a:rPr>
                      <m:t> ≠0</m:t>
                    </m:r>
                  </m:oMath>
                </a14:m>
                <a:r>
                  <a:rPr lang="es-CR" sz="2000" dirty="0"/>
                  <a:t>) son nulos. Sólo la varianza es distinta de cero.</a:t>
                </a:r>
              </a:p>
              <a:p>
                <a:pPr algn="just"/>
                <a:endParaRPr lang="es-CR" sz="2000" dirty="0"/>
              </a:p>
              <a:p>
                <a:pPr marL="0" indent="0" algn="just">
                  <a:buNone/>
                </a:pPr>
                <a:r>
                  <a:rPr lang="es-CR" sz="2000" dirty="0"/>
                  <a:t>En otras palabras, esto significa que los ruidos blancos son estacionarios. El nivel de la serie que se considera </a:t>
                </a:r>
                <a:r>
                  <a:rPr lang="es-CR" sz="2000" b="1" u="sng" dirty="0"/>
                  <a:t>hoy</a:t>
                </a:r>
                <a:r>
                  <a:rPr lang="es-CR" sz="2000" dirty="0"/>
                  <a:t> no tiene ningún impacto en su nivel de </a:t>
                </a:r>
                <a:r>
                  <a:rPr lang="es-CR" sz="2000" b="1" u="sng" dirty="0"/>
                  <a:t>mañana</a:t>
                </a:r>
                <a:r>
                  <a:rPr lang="es-CR" sz="2000" dirty="0"/>
                  <a:t>, al igual que el nivel de ayer no tiene ningún impacto en el nivel de hoy. Esta es la razón por la que el término "ruido blanco" deriva de la analogía en el dominio de la frecuencia entre la densidad espectral de una variable </a:t>
                </a:r>
                <a:r>
                  <a:rPr lang="es-CR" sz="2000" dirty="0" err="1"/>
                  <a:t>i.i.d</a:t>
                </a:r>
                <a:r>
                  <a:rPr lang="es-CR" sz="2000" dirty="0"/>
                  <a:t>. (constante) y el espectro de la luz blanca en el espectro de color (el termino de ruido blanco viene del análisis espectral derivado de la física).</a:t>
                </a:r>
              </a:p>
              <a:p>
                <a:pPr algn="just"/>
                <a:endParaRPr lang="es-CR" sz="2000" dirty="0"/>
              </a:p>
              <a:p>
                <a:pPr marL="0" indent="0" algn="just">
                  <a:buNone/>
                </a:pPr>
                <a:r>
                  <a:rPr lang="es-CR" sz="2000" dirty="0"/>
                  <a:t>Además, hablamos de ruido blanco gaussiano cuando la ley de probabilidad del proceso es Gaussiana, y lo podemos describir como:</a:t>
                </a:r>
              </a:p>
              <a:p>
                <a:pPr marL="0" indent="0">
                  <a:buNone/>
                </a:pPr>
                <a14:m>
                  <m:oMathPara xmlns:m="http://schemas.openxmlformats.org/officeDocument/2006/math">
                    <m:oMathParaPr>
                      <m:jc m:val="centerGroup"/>
                    </m:oMathParaPr>
                    <m:oMath xmlns:m="http://schemas.openxmlformats.org/officeDocument/2006/math">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𝜀</m:t>
                          </m:r>
                        </m:e>
                        <m:sub>
                          <m:r>
                            <a:rPr lang="es-CR" sz="2000" i="1">
                              <a:latin typeface="Cambria Math" panose="02040503050406030204" pitchFamily="18" charset="0"/>
                              <a:ea typeface="Cambria Math" panose="02040503050406030204" pitchFamily="18" charset="0"/>
                            </a:rPr>
                            <m:t>𝑡</m:t>
                          </m:r>
                        </m:sub>
                      </m:sSub>
                      <m:r>
                        <a:rPr lang="es-CR" sz="2000" i="1">
                          <a:latin typeface="Cambria Math" panose="02040503050406030204" pitchFamily="18" charset="0"/>
                          <a:ea typeface="Cambria Math" panose="02040503050406030204" pitchFamily="18" charset="0"/>
                        </a:rPr>
                        <m:t>    </m:t>
                      </m:r>
                      <m:r>
                        <a:rPr lang="es-CR" sz="2000" i="1">
                          <a:latin typeface="Cambria Math" panose="02040503050406030204" pitchFamily="18" charset="0"/>
                          <a:ea typeface="Cambria Math" panose="02040503050406030204" pitchFamily="18" charset="0"/>
                        </a:rPr>
                        <m:t>𝑖</m:t>
                      </m:r>
                      <m:r>
                        <a:rPr lang="es-CR" sz="2000" i="1">
                          <a:latin typeface="Cambria Math" panose="02040503050406030204" pitchFamily="18" charset="0"/>
                          <a:ea typeface="Cambria Math" panose="02040503050406030204" pitchFamily="18" charset="0"/>
                        </a:rPr>
                        <m:t>.</m:t>
                      </m:r>
                      <m:r>
                        <a:rPr lang="es-CR" sz="2000" i="1">
                          <a:latin typeface="Cambria Math" panose="02040503050406030204" pitchFamily="18" charset="0"/>
                          <a:ea typeface="Cambria Math" panose="02040503050406030204" pitchFamily="18" charset="0"/>
                        </a:rPr>
                        <m:t>𝑖</m:t>
                      </m:r>
                      <m:r>
                        <a:rPr lang="es-CR" sz="2000" i="1">
                          <a:latin typeface="Cambria Math" panose="02040503050406030204" pitchFamily="18" charset="0"/>
                          <a:ea typeface="Cambria Math" panose="02040503050406030204" pitchFamily="18" charset="0"/>
                        </a:rPr>
                        <m:t>.</m:t>
                      </m:r>
                      <m:r>
                        <a:rPr lang="es-CR" sz="2000" i="1">
                          <a:latin typeface="Cambria Math" panose="02040503050406030204" pitchFamily="18" charset="0"/>
                          <a:ea typeface="Cambria Math" panose="02040503050406030204" pitchFamily="18" charset="0"/>
                        </a:rPr>
                        <m:t>𝑑</m:t>
                      </m:r>
                      <m:r>
                        <a:rPr lang="es-CR" sz="2000" i="1">
                          <a:latin typeface="Cambria Math" panose="02040503050406030204" pitchFamily="18" charset="0"/>
                          <a:ea typeface="Cambria Math" panose="02040503050406030204" pitchFamily="18" charset="0"/>
                        </a:rPr>
                        <m:t>.   ∼</m:t>
                      </m:r>
                      <m:r>
                        <a:rPr lang="es-CR" sz="2000" i="1">
                          <a:latin typeface="Cambria Math" panose="02040503050406030204" pitchFamily="18" charset="0"/>
                          <a:ea typeface="Cambria Math" panose="02040503050406030204" pitchFamily="18" charset="0"/>
                        </a:rPr>
                        <m:t>𝑁</m:t>
                      </m:r>
                      <m:r>
                        <a:rPr lang="es-CR" sz="2000" i="1">
                          <a:latin typeface="Cambria Math" panose="02040503050406030204" pitchFamily="18" charset="0"/>
                          <a:ea typeface="Cambria Math" panose="02040503050406030204" pitchFamily="18" charset="0"/>
                        </a:rPr>
                        <m:t> (0,</m:t>
                      </m:r>
                      <m:sSup>
                        <m:sSupPr>
                          <m:ctrlPr>
                            <a:rPr lang="es-CR" sz="2000" i="1">
                              <a:latin typeface="Cambria Math"/>
                              <a:ea typeface="Cambria Math" panose="02040503050406030204" pitchFamily="18" charset="0"/>
                            </a:rPr>
                          </m:ctrlPr>
                        </m:sSupPr>
                        <m:e>
                          <m:r>
                            <a:rPr lang="es-CR" sz="2000" i="1">
                              <a:latin typeface="Cambria Math" panose="02040503050406030204" pitchFamily="18" charset="0"/>
                              <a:ea typeface="Cambria Math" panose="02040503050406030204" pitchFamily="18" charset="0"/>
                            </a:rPr>
                            <m:t>𝜎</m:t>
                          </m:r>
                        </m:e>
                        <m:sup>
                          <m:r>
                            <a:rPr lang="es-CR" sz="2000" i="1">
                              <a:latin typeface="Cambria Math" panose="02040503050406030204" pitchFamily="18" charset="0"/>
                              <a:ea typeface="Cambria Math" panose="02040503050406030204" pitchFamily="18" charset="0"/>
                            </a:rPr>
                            <m:t>2</m:t>
                          </m:r>
                        </m:sup>
                      </m:sSup>
                      <m:r>
                        <a:rPr lang="es-CR" sz="2000" i="1">
                          <a:latin typeface="Cambria Math" panose="02040503050406030204" pitchFamily="18" charset="0"/>
                          <a:ea typeface="Cambria Math" panose="02040503050406030204" pitchFamily="18" charset="0"/>
                        </a:rPr>
                        <m:t>)</m:t>
                      </m:r>
                    </m:oMath>
                  </m:oMathPara>
                </a14:m>
                <a:endParaRPr lang="es-CR" sz="2000" dirty="0"/>
              </a:p>
              <a:p>
                <a:pPr marL="0" indent="0" algn="just">
                  <a:buNone/>
                </a:pPr>
                <a:endParaRPr lang="es-CR" sz="2000" dirty="0"/>
              </a:p>
              <a:p>
                <a:pPr marL="0" indent="0">
                  <a:buNone/>
                </a:pPr>
                <a:endParaRPr lang="es-CR" sz="20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61192" y="1034317"/>
                <a:ext cx="11910645" cy="5735759"/>
              </a:xfrm>
              <a:blipFill>
                <a:blip r:embed="rId2"/>
                <a:stretch>
                  <a:fillRect l="-461" t="-1807" r="-512"/>
                </a:stretch>
              </a:blipFill>
            </p:spPr>
            <p:txBody>
              <a:bodyPr/>
              <a:lstStyle/>
              <a:p>
                <a:r>
                  <a:rPr lang="es-CR">
                    <a:noFill/>
                  </a:rPr>
                  <a:t> </a:t>
                </a:r>
              </a:p>
            </p:txBody>
          </p:sp>
        </mc:Fallback>
      </mc:AlternateContent>
      <p:sp>
        <p:nvSpPr>
          <p:cNvPr id="4" name="Título 1"/>
          <p:cNvSpPr txBox="1">
            <a:spLocks/>
          </p:cNvSpPr>
          <p:nvPr/>
        </p:nvSpPr>
        <p:spPr>
          <a:xfrm>
            <a:off x="0" y="22226"/>
            <a:ext cx="12192000" cy="85700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sz="3600" dirty="0"/>
              <a:t>Fundamentos de la metodología de Box-Jenkins:  ruido blanco</a:t>
            </a:r>
          </a:p>
        </p:txBody>
      </p:sp>
    </p:spTree>
    <p:extLst>
      <p:ext uri="{BB962C8B-B14F-4D97-AF65-F5344CB8AC3E}">
        <p14:creationId xmlns:p14="http://schemas.microsoft.com/office/powerpoint/2010/main" val="2087313483"/>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767858" y="31018"/>
            <a:ext cx="10515600" cy="936137"/>
          </a:xfrm>
        </p:spPr>
        <p:txBody>
          <a:bodyPr/>
          <a:lstStyle/>
          <a:p>
            <a:pPr algn="ctr"/>
            <a:r>
              <a:rPr lang="es-CR" dirty="0"/>
              <a:t>Índice</a:t>
            </a:r>
          </a:p>
        </p:txBody>
      </p:sp>
      <p:sp>
        <p:nvSpPr>
          <p:cNvPr id="5" name="Elipse 4"/>
          <p:cNvSpPr/>
          <p:nvPr/>
        </p:nvSpPr>
        <p:spPr>
          <a:xfrm>
            <a:off x="483578" y="1283678"/>
            <a:ext cx="852854" cy="84406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Rectángulo redondeado 5"/>
          <p:cNvSpPr/>
          <p:nvPr/>
        </p:nvSpPr>
        <p:spPr>
          <a:xfrm>
            <a:off x="1855178" y="1222131"/>
            <a:ext cx="2681653" cy="967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Fundamentos del método Box-Jenkins</a:t>
            </a:r>
          </a:p>
        </p:txBody>
      </p:sp>
      <p:sp>
        <p:nvSpPr>
          <p:cNvPr id="2" name="Rectángulo redondeado 1"/>
          <p:cNvSpPr/>
          <p:nvPr/>
        </p:nvSpPr>
        <p:spPr>
          <a:xfrm>
            <a:off x="4860677" y="1160579"/>
            <a:ext cx="2329961" cy="6682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¿Qué es una serie cronológica?</a:t>
            </a:r>
          </a:p>
        </p:txBody>
      </p:sp>
      <p:sp>
        <p:nvSpPr>
          <p:cNvPr id="7" name="Rectángulo redondeado 6"/>
          <p:cNvSpPr/>
          <p:nvPr/>
        </p:nvSpPr>
        <p:spPr>
          <a:xfrm>
            <a:off x="4860677" y="1987054"/>
            <a:ext cx="2329961" cy="6682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Los procesos estacionarios</a:t>
            </a:r>
          </a:p>
        </p:txBody>
      </p:sp>
      <p:sp>
        <p:nvSpPr>
          <p:cNvPr id="8" name="Rectángulo redondeado 7"/>
          <p:cNvSpPr/>
          <p:nvPr/>
        </p:nvSpPr>
        <p:spPr>
          <a:xfrm>
            <a:off x="4860676" y="2813529"/>
            <a:ext cx="2329961" cy="6682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El ruido blanco</a:t>
            </a:r>
          </a:p>
        </p:txBody>
      </p:sp>
      <p:sp>
        <p:nvSpPr>
          <p:cNvPr id="9" name="Rectángulo redondeado 8"/>
          <p:cNvSpPr/>
          <p:nvPr/>
        </p:nvSpPr>
        <p:spPr>
          <a:xfrm>
            <a:off x="4860675" y="3640004"/>
            <a:ext cx="2329961" cy="6682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El teorema de Wold</a:t>
            </a:r>
          </a:p>
        </p:txBody>
      </p:sp>
    </p:spTree>
    <p:extLst>
      <p:ext uri="{BB962C8B-B14F-4D97-AF65-F5344CB8AC3E}">
        <p14:creationId xmlns:p14="http://schemas.microsoft.com/office/powerpoint/2010/main" val="4213832187"/>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79131" y="946394"/>
                <a:ext cx="12010291" cy="5832475"/>
              </a:xfrm>
            </p:spPr>
            <p:txBody>
              <a:bodyPr>
                <a:normAutofit/>
              </a:bodyPr>
              <a:lstStyle/>
              <a:p>
                <a:pPr marL="0" indent="0" algn="just">
                  <a:buNone/>
                </a:pPr>
                <a:r>
                  <a:rPr lang="es-CR" sz="2000" dirty="0"/>
                  <a:t>El teorema de Wold (1938) es el teorema fundamental del análisis de las series temporales estacionarias. El teorema de Wold se presenta como sigue: </a:t>
                </a:r>
              </a:p>
              <a:p>
                <a:endParaRPr lang="es-CR" sz="2000" dirty="0"/>
              </a:p>
              <a:p>
                <a:pPr marL="0" indent="0">
                  <a:buNone/>
                </a:pPr>
                <a:r>
                  <a:rPr lang="es-CR" sz="2000" dirty="0"/>
                  <a:t>Todo proceso estacionario </a:t>
                </a: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oMath>
                </a14:m>
                <a:r>
                  <a:rPr lang="es-CR" sz="2000" dirty="0"/>
                  <a:t> puede ser representado según la forma: </a:t>
                </a:r>
              </a:p>
              <a:p>
                <a:pPr marL="0" indent="0">
                  <a:buNone/>
                </a:pPr>
                <a:endParaRPr lang="es-CR" sz="2000" dirty="0"/>
              </a:p>
              <a:p>
                <a:pPr marL="0" indent="0">
                  <a:buNone/>
                </a:pPr>
                <a14:m>
                  <m:oMathPara xmlns:m="http://schemas.openxmlformats.org/officeDocument/2006/math">
                    <m:oMathParaPr>
                      <m:jc m:val="centerGroup"/>
                    </m:oMathParaPr>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r>
                        <a:rPr lang="es-CR" sz="2000" i="1">
                          <a:latin typeface="Cambria Math" panose="02040503050406030204" pitchFamily="18" charset="0"/>
                        </a:rPr>
                        <m:t>=</m:t>
                      </m:r>
                      <m:nary>
                        <m:naryPr>
                          <m:chr m:val="∑"/>
                          <m:ctrlPr>
                            <a:rPr lang="es-CR" sz="2000" i="1">
                              <a:latin typeface="Cambria Math"/>
                            </a:rPr>
                          </m:ctrlPr>
                        </m:naryPr>
                        <m:sub>
                          <m:r>
                            <m:rPr>
                              <m:brk m:alnAt="23"/>
                            </m:rPr>
                            <a:rPr lang="es-CR" sz="2000" i="1">
                              <a:latin typeface="Cambria Math" panose="02040503050406030204" pitchFamily="18" charset="0"/>
                            </a:rPr>
                            <m:t>𝑗</m:t>
                          </m:r>
                          <m:r>
                            <a:rPr lang="es-CR" sz="2000" i="1">
                              <a:latin typeface="Cambria Math" panose="02040503050406030204" pitchFamily="18" charset="0"/>
                            </a:rPr>
                            <m:t>=0</m:t>
                          </m:r>
                        </m:sub>
                        <m:sup>
                          <m:r>
                            <a:rPr lang="es-CR" sz="2000" i="1">
                              <a:latin typeface="Cambria Math" panose="02040503050406030204" pitchFamily="18" charset="0"/>
                              <a:ea typeface="Cambria Math" panose="02040503050406030204" pitchFamily="18" charset="0"/>
                            </a:rPr>
                            <m:t>∞</m:t>
                          </m:r>
                        </m:sup>
                        <m:e>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𝜓</m:t>
                              </m:r>
                            </m:e>
                            <m:sub>
                              <m:r>
                                <a:rPr lang="es-CR" sz="2000" i="1">
                                  <a:latin typeface="Cambria Math" panose="02040503050406030204" pitchFamily="18" charset="0"/>
                                  <a:ea typeface="Cambria Math" panose="02040503050406030204" pitchFamily="18" charset="0"/>
                                </a:rPr>
                                <m:t>𝑗</m:t>
                              </m:r>
                            </m:sub>
                          </m:sSub>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𝜀</m:t>
                              </m:r>
                            </m:e>
                            <m:sub>
                              <m:r>
                                <a:rPr lang="es-CR" sz="2000" i="1">
                                  <a:latin typeface="Cambria Math" panose="02040503050406030204" pitchFamily="18" charset="0"/>
                                  <a:ea typeface="Cambria Math" panose="02040503050406030204" pitchFamily="18" charset="0"/>
                                </a:rPr>
                                <m:t>𝑡</m:t>
                              </m:r>
                              <m:r>
                                <a:rPr lang="es-CR" sz="2000" i="1">
                                  <a:latin typeface="Cambria Math" panose="02040503050406030204" pitchFamily="18" charset="0"/>
                                  <a:ea typeface="Cambria Math" panose="02040503050406030204" pitchFamily="18" charset="0"/>
                                </a:rPr>
                                <m:t>−</m:t>
                              </m:r>
                              <m:r>
                                <a:rPr lang="es-CR" sz="2000" i="1">
                                  <a:latin typeface="Cambria Math" panose="02040503050406030204" pitchFamily="18" charset="0"/>
                                  <a:ea typeface="Cambria Math" panose="02040503050406030204" pitchFamily="18" charset="0"/>
                                </a:rPr>
                                <m:t>𝑗</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𝜅</m:t>
                              </m:r>
                            </m:e>
                            <m:sub>
                              <m:r>
                                <a:rPr lang="es-CR" sz="2000" i="1">
                                  <a:latin typeface="Cambria Math" panose="02040503050406030204" pitchFamily="18" charset="0"/>
                                  <a:ea typeface="Cambria Math" panose="02040503050406030204" pitchFamily="18" charset="0"/>
                                </a:rPr>
                                <m:t>𝑡</m:t>
                              </m:r>
                            </m:sub>
                          </m:sSub>
                        </m:e>
                      </m:nary>
                    </m:oMath>
                  </m:oMathPara>
                </a14:m>
                <a:endParaRPr lang="es-CR" sz="2000" dirty="0">
                  <a:ea typeface="Cambria Math" panose="02040503050406030204" pitchFamily="18" charset="0"/>
                </a:endParaRPr>
              </a:p>
              <a:p>
                <a:pPr marL="0" indent="0">
                  <a:buNone/>
                </a:pPr>
                <a14:m>
                  <m:oMath xmlns:m="http://schemas.openxmlformats.org/officeDocument/2006/math">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𝜓</m:t>
                        </m:r>
                      </m:e>
                      <m:sub>
                        <m:r>
                          <a:rPr lang="es-CR" sz="2000" i="1">
                            <a:latin typeface="Cambria Math" panose="02040503050406030204" pitchFamily="18" charset="0"/>
                            <a:ea typeface="Cambria Math" panose="02040503050406030204" pitchFamily="18" charset="0"/>
                          </a:rPr>
                          <m:t>𝑗</m:t>
                        </m:r>
                      </m:sub>
                    </m:sSub>
                  </m:oMath>
                </a14:m>
                <a:r>
                  <a:rPr lang="es-CR" sz="2000" dirty="0"/>
                  <a:t> satisface que </a:t>
                </a:r>
                <a14:m>
                  <m:oMath xmlns:m="http://schemas.openxmlformats.org/officeDocument/2006/math">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𝜓</m:t>
                        </m:r>
                      </m:e>
                      <m:sub>
                        <m:r>
                          <a:rPr lang="es-CR" sz="2000" i="1">
                            <a:latin typeface="Cambria Math" panose="02040503050406030204" pitchFamily="18" charset="0"/>
                            <a:ea typeface="Cambria Math" panose="02040503050406030204" pitchFamily="18" charset="0"/>
                          </a:rPr>
                          <m:t>0</m:t>
                        </m:r>
                      </m:sub>
                    </m:sSub>
                    <m:r>
                      <a:rPr lang="es-CR" sz="2000" i="1">
                        <a:latin typeface="Cambria Math" panose="02040503050406030204" pitchFamily="18" charset="0"/>
                        <a:ea typeface="Cambria Math" panose="02040503050406030204" pitchFamily="18" charset="0"/>
                      </a:rPr>
                      <m:t>=1</m:t>
                    </m:r>
                  </m:oMath>
                </a14:m>
                <a:endParaRPr lang="es-CR" sz="2000" dirty="0">
                  <a:ea typeface="Cambria Math" panose="02040503050406030204" pitchFamily="18" charset="0"/>
                </a:endParaRPr>
              </a:p>
              <a:p>
                <a:pPr marL="0" indent="0">
                  <a:buNone/>
                </a:pPr>
                <a:r>
                  <a:rPr lang="es-CR" sz="2000" dirty="0"/>
                  <a:t> </a:t>
                </a:r>
                <a14:m>
                  <m:oMath xmlns:m="http://schemas.openxmlformats.org/officeDocument/2006/math">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𝜓</m:t>
                        </m:r>
                      </m:e>
                      <m:sub>
                        <m:r>
                          <a:rPr lang="es-CR" sz="2000" i="1">
                            <a:latin typeface="Cambria Math" panose="02040503050406030204" pitchFamily="18" charset="0"/>
                            <a:ea typeface="Cambria Math" panose="02040503050406030204" pitchFamily="18" charset="0"/>
                          </a:rPr>
                          <m:t>𝑗</m:t>
                        </m:r>
                      </m:sub>
                    </m:sSub>
                    <m:r>
                      <a:rPr lang="es-CR" sz="2000" i="1">
                        <a:latin typeface="Cambria Math" panose="02040503050406030204" pitchFamily="18" charset="0"/>
                        <a:ea typeface="Cambria Math" panose="02040503050406030204" pitchFamily="18" charset="0"/>
                      </a:rPr>
                      <m:t>    </m:t>
                    </m:r>
                    <m:r>
                      <a:rPr lang="es-CR" sz="2000" i="1">
                        <a:latin typeface="Cambria Math" panose="02040503050406030204" pitchFamily="18" charset="0"/>
                        <a:ea typeface="Cambria Math" panose="02040503050406030204" pitchFamily="18" charset="0"/>
                      </a:rPr>
                      <m:t>𝜖</m:t>
                    </m:r>
                    <m:r>
                      <a:rPr lang="es-CR" sz="2000" i="1">
                        <a:latin typeface="Cambria Math" panose="02040503050406030204" pitchFamily="18" charset="0"/>
                        <a:ea typeface="Cambria Math" panose="02040503050406030204" pitchFamily="18" charset="0"/>
                      </a:rPr>
                      <m:t>   </m:t>
                    </m:r>
                    <m:r>
                      <a:rPr lang="es-CR" sz="2000" i="1">
                        <a:latin typeface="Cambria Math" panose="02040503050406030204" pitchFamily="18" charset="0"/>
                        <a:ea typeface="Cambria Math" panose="02040503050406030204" pitchFamily="18" charset="0"/>
                      </a:rPr>
                      <m:t>ℝ</m:t>
                    </m:r>
                    <m:r>
                      <a:rPr lang="es-CR" sz="2000" i="1">
                        <a:latin typeface="Cambria Math" panose="02040503050406030204" pitchFamily="18" charset="0"/>
                        <a:ea typeface="Cambria Math" panose="02040503050406030204" pitchFamily="18" charset="0"/>
                      </a:rPr>
                      <m:t>,</m:t>
                    </m:r>
                  </m:oMath>
                </a14:m>
                <a:endParaRPr lang="es-CR" sz="2000" dirty="0"/>
              </a:p>
              <a:p>
                <a:pPr marL="0" indent="0">
                  <a:buNone/>
                </a:pPr>
                <a14:m>
                  <m:oMath xmlns:m="http://schemas.openxmlformats.org/officeDocument/2006/math">
                    <m:nary>
                      <m:naryPr>
                        <m:chr m:val="∑"/>
                        <m:limLoc m:val="subSup"/>
                        <m:ctrlPr>
                          <a:rPr lang="es-CR" sz="2000" i="1">
                            <a:latin typeface="Cambria Math"/>
                          </a:rPr>
                        </m:ctrlPr>
                      </m:naryPr>
                      <m:sub>
                        <m:r>
                          <m:rPr>
                            <m:brk m:alnAt="25"/>
                          </m:rPr>
                          <a:rPr lang="es-CR" sz="2000" i="1">
                            <a:latin typeface="Cambria Math" panose="02040503050406030204" pitchFamily="18" charset="0"/>
                          </a:rPr>
                          <m:t>𝑗</m:t>
                        </m:r>
                        <m:r>
                          <a:rPr lang="es-CR" sz="2000" i="1">
                            <a:latin typeface="Cambria Math" panose="02040503050406030204" pitchFamily="18" charset="0"/>
                          </a:rPr>
                          <m:t>=0</m:t>
                        </m:r>
                      </m:sub>
                      <m:sup>
                        <m:r>
                          <a:rPr lang="es-CR" sz="2000" i="1">
                            <a:latin typeface="Cambria Math" panose="02040503050406030204" pitchFamily="18" charset="0"/>
                            <a:ea typeface="Cambria Math" panose="02040503050406030204" pitchFamily="18" charset="0"/>
                          </a:rPr>
                          <m:t>∞</m:t>
                        </m:r>
                      </m:sup>
                      <m:e>
                        <m:sSubSup>
                          <m:sSubSupPr>
                            <m:ctrlPr>
                              <a:rPr lang="es-CR" sz="2000" i="1">
                                <a:latin typeface="Cambria Math"/>
                              </a:rPr>
                            </m:ctrlPr>
                          </m:sSubSupPr>
                          <m:e>
                            <m:r>
                              <a:rPr lang="es-CR" sz="2000" i="1">
                                <a:latin typeface="Cambria Math" panose="02040503050406030204" pitchFamily="18" charset="0"/>
                                <a:ea typeface="Cambria Math" panose="02040503050406030204" pitchFamily="18" charset="0"/>
                              </a:rPr>
                              <m:t>𝜓</m:t>
                            </m:r>
                          </m:e>
                          <m:sub>
                            <m:r>
                              <a:rPr lang="es-CR" sz="2000" i="1">
                                <a:latin typeface="Cambria Math" panose="02040503050406030204" pitchFamily="18" charset="0"/>
                              </a:rPr>
                              <m:t>𝑗</m:t>
                            </m:r>
                          </m:sub>
                          <m:sup>
                            <m:r>
                              <a:rPr lang="es-CR" sz="2000" i="1">
                                <a:latin typeface="Cambria Math" panose="02040503050406030204" pitchFamily="18" charset="0"/>
                              </a:rPr>
                              <m:t>2</m:t>
                            </m:r>
                          </m:sup>
                        </m:sSubSup>
                      </m:e>
                    </m:nary>
                    <m:r>
                      <a:rPr lang="es-CR" sz="2000" i="1">
                        <a:latin typeface="Cambria Math" panose="02040503050406030204" pitchFamily="18" charset="0"/>
                      </a:rPr>
                      <m:t>&lt;</m:t>
                    </m:r>
                    <m:r>
                      <a:rPr lang="es-CR" sz="2000" i="1">
                        <a:latin typeface="Cambria Math" panose="02040503050406030204" pitchFamily="18" charset="0"/>
                        <a:ea typeface="Cambria Math" panose="02040503050406030204" pitchFamily="18" charset="0"/>
                      </a:rPr>
                      <m:t>∞</m:t>
                    </m:r>
                  </m:oMath>
                </a14:m>
                <a:r>
                  <a:rPr lang="es-CR" sz="2000" dirty="0"/>
                  <a:t> </a:t>
                </a:r>
              </a:p>
              <a:p>
                <a:pPr marL="0" indent="0">
                  <a:buNone/>
                </a:pPr>
                <a:r>
                  <a:rPr lang="es-CR" sz="2000" dirty="0"/>
                  <a:t> </a:t>
                </a:r>
                <a14:m>
                  <m:oMath xmlns:m="http://schemas.openxmlformats.org/officeDocument/2006/math">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𝜀</m:t>
                        </m:r>
                      </m:e>
                      <m:sub>
                        <m:r>
                          <a:rPr lang="es-CR" sz="2000" i="1">
                            <a:latin typeface="Cambria Math" panose="02040503050406030204" pitchFamily="18" charset="0"/>
                            <a:ea typeface="Cambria Math" panose="02040503050406030204" pitchFamily="18" charset="0"/>
                          </a:rPr>
                          <m:t>𝑡</m:t>
                        </m:r>
                      </m:sub>
                    </m:sSub>
                  </m:oMath>
                </a14:m>
                <a:r>
                  <a:rPr lang="es-CR" sz="2000" dirty="0"/>
                  <a:t> es un ruido blanco </a:t>
                </a:r>
                <a:r>
                  <a:rPr lang="es-CR" sz="2000" dirty="0" err="1"/>
                  <a:t>i.i.d</a:t>
                </a:r>
                <a:r>
                  <a:rPr lang="es-CR" sz="2000" dirty="0"/>
                  <a:t>. </a:t>
                </a:r>
                <a14:m>
                  <m:oMath xmlns:m="http://schemas.openxmlformats.org/officeDocument/2006/math">
                    <m:r>
                      <a:rPr lang="es-CR" sz="2000" i="1">
                        <a:latin typeface="Cambria Math" panose="02040503050406030204" pitchFamily="18" charset="0"/>
                        <a:ea typeface="Cambria Math" panose="02040503050406030204" pitchFamily="18" charset="0"/>
                      </a:rPr>
                      <m:t>(0,</m:t>
                    </m:r>
                    <m:sSup>
                      <m:sSupPr>
                        <m:ctrlPr>
                          <a:rPr lang="es-CR" sz="2000" i="1">
                            <a:latin typeface="Cambria Math"/>
                            <a:ea typeface="Cambria Math" panose="02040503050406030204" pitchFamily="18" charset="0"/>
                          </a:rPr>
                        </m:ctrlPr>
                      </m:sSupPr>
                      <m:e>
                        <m:r>
                          <a:rPr lang="es-CR" sz="2000" i="1">
                            <a:latin typeface="Cambria Math" panose="02040503050406030204" pitchFamily="18" charset="0"/>
                            <a:ea typeface="Cambria Math" panose="02040503050406030204" pitchFamily="18" charset="0"/>
                          </a:rPr>
                          <m:t>𝜎</m:t>
                        </m:r>
                      </m:e>
                      <m:sup>
                        <m:r>
                          <a:rPr lang="es-CR" sz="2000" i="1">
                            <a:latin typeface="Cambria Math" panose="02040503050406030204" pitchFamily="18" charset="0"/>
                            <a:ea typeface="Cambria Math" panose="02040503050406030204" pitchFamily="18" charset="0"/>
                          </a:rPr>
                          <m:t>2</m:t>
                        </m:r>
                      </m:sup>
                    </m:sSup>
                    <m:r>
                      <a:rPr lang="es-CR" sz="2000" i="1">
                        <a:latin typeface="Cambria Math" panose="02040503050406030204" pitchFamily="18" charset="0"/>
                        <a:ea typeface="Cambria Math" panose="02040503050406030204" pitchFamily="18" charset="0"/>
                      </a:rPr>
                      <m:t>)</m:t>
                    </m:r>
                  </m:oMath>
                </a14:m>
                <a:endParaRPr lang="es-CR" sz="2000" dirty="0"/>
              </a:p>
              <a:p>
                <a:pPr marL="0" indent="0">
                  <a:buNone/>
                </a:pPr>
                <a:endParaRPr lang="es-CR" sz="2000" dirty="0"/>
              </a:p>
              <a:p>
                <a:pPr marL="0" indent="0">
                  <a:buNone/>
                </a:pPr>
                <a:r>
                  <a:rPr lang="es-CR" sz="2000" dirty="0"/>
                  <a:t>Se dice que la suma de los choques pasados corresponden al componente estocástico lineal de </a:t>
                </a: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oMath>
                </a14:m>
                <a:r>
                  <a:rPr lang="es-CR" sz="2000" dirty="0"/>
                  <a:t>. El término </a:t>
                </a:r>
                <a14:m>
                  <m:oMath xmlns:m="http://schemas.openxmlformats.org/officeDocument/2006/math">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𝜅</m:t>
                        </m:r>
                      </m:e>
                      <m:sub>
                        <m:r>
                          <a:rPr lang="es-CR" sz="2000" i="1">
                            <a:latin typeface="Cambria Math" panose="02040503050406030204" pitchFamily="18" charset="0"/>
                            <a:ea typeface="Cambria Math" panose="02040503050406030204" pitchFamily="18" charset="0"/>
                          </a:rPr>
                          <m:t>𝑡</m:t>
                        </m:r>
                      </m:sub>
                    </m:sSub>
                  </m:oMath>
                </a14:m>
                <a:r>
                  <a:rPr lang="es-CR" sz="2000" dirty="0"/>
                  <a:t> denota el componente lineal determinístico tal que </a:t>
                </a:r>
                <a14:m>
                  <m:oMath xmlns:m="http://schemas.openxmlformats.org/officeDocument/2006/math">
                    <m:r>
                      <a:rPr lang="es-CR" sz="2000" i="1">
                        <a:latin typeface="Cambria Math" panose="02040503050406030204" pitchFamily="18" charset="0"/>
                      </a:rPr>
                      <m:t>𝑐𝑜𝑣</m:t>
                    </m:r>
                    <m:d>
                      <m:dPr>
                        <m:ctrlPr>
                          <a:rPr lang="es-CR" sz="2000" i="1">
                            <a:latin typeface="Cambria Math"/>
                          </a:rPr>
                        </m:ctrlPr>
                      </m:dPr>
                      <m:e>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𝜅</m:t>
                            </m:r>
                          </m:e>
                          <m:sub>
                            <m:r>
                              <a:rPr lang="es-CR" sz="2000" i="1">
                                <a:latin typeface="Cambria Math" panose="02040503050406030204" pitchFamily="18" charset="0"/>
                                <a:ea typeface="Cambria Math" panose="02040503050406030204" pitchFamily="18" charset="0"/>
                              </a:rPr>
                              <m:t>𝑡</m:t>
                            </m:r>
                          </m:sub>
                        </m:sSub>
                        <m:r>
                          <a:rPr lang="es-CR" sz="2000" i="1">
                            <a:latin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𝜀</m:t>
                            </m:r>
                          </m:e>
                          <m:sub>
                            <m:r>
                              <a:rPr lang="es-CR" sz="2000" i="1">
                                <a:latin typeface="Cambria Math" panose="02040503050406030204" pitchFamily="18" charset="0"/>
                                <a:ea typeface="Cambria Math" panose="02040503050406030204" pitchFamily="18" charset="0"/>
                              </a:rPr>
                              <m:t>𝑡</m:t>
                            </m:r>
                            <m:r>
                              <a:rPr lang="es-CR" sz="2000" i="1">
                                <a:latin typeface="Cambria Math" panose="02040503050406030204" pitchFamily="18" charset="0"/>
                                <a:ea typeface="Cambria Math" panose="02040503050406030204" pitchFamily="18" charset="0"/>
                              </a:rPr>
                              <m:t>−</m:t>
                            </m:r>
                            <m:r>
                              <a:rPr lang="es-CR" sz="2000" i="1">
                                <a:latin typeface="Cambria Math" panose="02040503050406030204" pitchFamily="18" charset="0"/>
                                <a:ea typeface="Cambria Math" panose="02040503050406030204" pitchFamily="18" charset="0"/>
                              </a:rPr>
                              <m:t>𝑗</m:t>
                            </m:r>
                          </m:sub>
                        </m:sSub>
                      </m:e>
                    </m:d>
                    <m:r>
                      <a:rPr lang="es-CR" sz="2000" i="1">
                        <a:latin typeface="Cambria Math" panose="02040503050406030204" pitchFamily="18" charset="0"/>
                        <a:ea typeface="Cambria Math" panose="02040503050406030204" pitchFamily="18" charset="0"/>
                      </a:rPr>
                      <m:t>=0</m:t>
                    </m:r>
                  </m:oMath>
                </a14:m>
                <a:r>
                  <a:rPr lang="es-CR" sz="2000" dirty="0"/>
                  <a:t>.</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79131" y="946394"/>
                <a:ext cx="12010291" cy="5832475"/>
              </a:xfrm>
              <a:blipFill rotWithShape="1">
                <a:blip r:embed="rId2"/>
                <a:stretch>
                  <a:fillRect l="-3147" t="-1045" r="-508"/>
                </a:stretch>
              </a:blipFill>
            </p:spPr>
            <p:txBody>
              <a:bodyPr/>
              <a:lstStyle/>
              <a:p>
                <a:r>
                  <a:rPr lang="es-CR">
                    <a:noFill/>
                  </a:rPr>
                  <a:t> </a:t>
                </a:r>
              </a:p>
            </p:txBody>
          </p:sp>
        </mc:Fallback>
      </mc:AlternateContent>
      <p:sp>
        <p:nvSpPr>
          <p:cNvPr id="4" name="Título 1"/>
          <p:cNvSpPr txBox="1">
            <a:spLocks/>
          </p:cNvSpPr>
          <p:nvPr/>
        </p:nvSpPr>
        <p:spPr>
          <a:xfrm>
            <a:off x="0" y="22226"/>
            <a:ext cx="12192000" cy="7514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sz="3600" dirty="0"/>
              <a:t>Fundamentos de la metodología de Box-Jenkins:  teorema de Wold</a:t>
            </a:r>
          </a:p>
        </p:txBody>
      </p:sp>
    </p:spTree>
    <p:extLst>
      <p:ext uri="{BB962C8B-B14F-4D97-AF65-F5344CB8AC3E}">
        <p14:creationId xmlns:p14="http://schemas.microsoft.com/office/powerpoint/2010/main" val="3127052122"/>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0" y="22226"/>
            <a:ext cx="12192000" cy="7514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sz="3600" dirty="0"/>
              <a:t>Fundamentos de la metodología de Box-Jenkins:  teorema de Wold</a:t>
            </a:r>
          </a:p>
        </p:txBody>
      </p:sp>
      <mc:AlternateContent xmlns:mc="http://schemas.openxmlformats.org/markup-compatibility/2006" xmlns:a14="http://schemas.microsoft.com/office/drawing/2010/main">
        <mc:Choice Requires="a14">
          <p:sp>
            <p:nvSpPr>
              <p:cNvPr id="5" name="Marcador de contenido 2"/>
              <p:cNvSpPr>
                <a:spLocks noGrp="1"/>
              </p:cNvSpPr>
              <p:nvPr>
                <p:ph idx="1"/>
              </p:nvPr>
            </p:nvSpPr>
            <p:spPr>
              <a:xfrm>
                <a:off x="79131" y="946394"/>
                <a:ext cx="12010291" cy="5832475"/>
              </a:xfrm>
            </p:spPr>
            <p:txBody>
              <a:bodyPr>
                <a:normAutofit/>
              </a:bodyPr>
              <a:lstStyle/>
              <a:p>
                <a:pPr marL="0" indent="0" algn="just">
                  <a:buNone/>
                </a:pPr>
                <a:r>
                  <a:rPr lang="es-CR" sz="2000" dirty="0"/>
                  <a:t>La prueba de este teorema se da en Wold (1938), véase Sargent, Teoría macroeconómica, Boston </a:t>
                </a:r>
                <a:r>
                  <a:rPr lang="es-CR" sz="2000" dirty="0" err="1"/>
                  <a:t>Academic</a:t>
                </a:r>
                <a:r>
                  <a:rPr lang="es-CR" sz="2000" dirty="0"/>
                  <a:t> </a:t>
                </a:r>
                <a:r>
                  <a:rPr lang="es-CR" sz="2000" dirty="0" err="1"/>
                  <a:t>Press</a:t>
                </a:r>
                <a:r>
                  <a:rPr lang="es-CR" sz="2000" dirty="0"/>
                  <a:t>, </a:t>
                </a:r>
                <a:r>
                  <a:rPr lang="es-CR" sz="2000" dirty="0" err="1"/>
                  <a:t>pp</a:t>
                </a:r>
                <a:r>
                  <a:rPr lang="es-CR" sz="2000" dirty="0"/>
                  <a:t> 286-290 para la intuición de la demostración (http://faculty.wcas.northwestern.edu/~lchrist/finc520/wold.pdf).</a:t>
                </a:r>
              </a:p>
              <a:p>
                <a:pPr algn="just"/>
                <a:endParaRPr lang="es-CR" sz="2000" dirty="0"/>
              </a:p>
              <a:p>
                <a:pPr marL="0" indent="0" algn="just">
                  <a:buNone/>
                </a:pPr>
                <a:r>
                  <a:rPr lang="es-CR" sz="2000" dirty="0"/>
                  <a:t> Así, según el teorema de </a:t>
                </a:r>
                <a:r>
                  <a:rPr lang="es-CR" sz="2000" dirty="0" err="1"/>
                  <a:t>Wold</a:t>
                </a:r>
                <a:r>
                  <a:rPr lang="es-CR" sz="2000" dirty="0"/>
                  <a:t>, si omitimos el componente determinista </a:t>
                </a:r>
                <a14:m>
                  <m:oMath xmlns:m="http://schemas.openxmlformats.org/officeDocument/2006/math">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𝜅</m:t>
                        </m:r>
                      </m:e>
                      <m:sub>
                        <m:r>
                          <a:rPr lang="es-CR" sz="2000" i="1">
                            <a:latin typeface="Cambria Math" panose="02040503050406030204" pitchFamily="18" charset="0"/>
                            <a:ea typeface="Cambria Math" panose="02040503050406030204" pitchFamily="18" charset="0"/>
                          </a:rPr>
                          <m:t>𝑡</m:t>
                        </m:r>
                      </m:sub>
                    </m:sSub>
                  </m:oMath>
                </a14:m>
                <a:r>
                  <a:rPr lang="es-CR" sz="2000" dirty="0"/>
                  <a:t> , cualquier proceso estacionario puede ser escrito como una suma ponderada infinita de choques pasados, representados por un ruido blanco de varianza finita. La fuerte implicación de este teorema es que si se conocen los pesos </a:t>
                </a:r>
                <a14:m>
                  <m:oMath xmlns:m="http://schemas.openxmlformats.org/officeDocument/2006/math">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𝜓</m:t>
                        </m:r>
                      </m:e>
                      <m:sub>
                        <m:r>
                          <a:rPr lang="es-CR" sz="2000" i="1">
                            <a:latin typeface="Cambria Math" panose="02040503050406030204" pitchFamily="18" charset="0"/>
                            <a:ea typeface="Cambria Math" panose="02040503050406030204" pitchFamily="18" charset="0"/>
                          </a:rPr>
                          <m:t>𝑗</m:t>
                        </m:r>
                      </m:sub>
                    </m:sSub>
                  </m:oMath>
                </a14:m>
                <a:r>
                  <a:rPr lang="es-CR" sz="2000" dirty="0"/>
                  <a:t>, y si la varianza </a:t>
                </a:r>
                <a14:m>
                  <m:oMath xmlns:m="http://schemas.openxmlformats.org/officeDocument/2006/math">
                    <m:sSubSup>
                      <m:sSubSupPr>
                        <m:ctrlPr>
                          <a:rPr lang="es-CR" sz="2000" i="1">
                            <a:latin typeface="Cambria Math"/>
                          </a:rPr>
                        </m:ctrlPr>
                      </m:sSubSupPr>
                      <m:e>
                        <m:r>
                          <a:rPr lang="es-CR" sz="2000" i="1">
                            <a:latin typeface="Cambria Math" panose="02040503050406030204" pitchFamily="18" charset="0"/>
                            <a:ea typeface="Cambria Math" panose="02040503050406030204" pitchFamily="18" charset="0"/>
                          </a:rPr>
                          <m:t>𝜎</m:t>
                        </m:r>
                      </m:e>
                      <m:sub>
                        <m:r>
                          <a:rPr lang="es-CR" sz="2000" i="1">
                            <a:latin typeface="Cambria Math" panose="02040503050406030204" pitchFamily="18" charset="0"/>
                            <a:ea typeface="Cambria Math" panose="02040503050406030204" pitchFamily="18" charset="0"/>
                          </a:rPr>
                          <m:t>𝜀</m:t>
                        </m:r>
                      </m:sub>
                      <m:sup>
                        <m:r>
                          <a:rPr lang="es-CR" sz="2000" i="1">
                            <a:latin typeface="Cambria Math" panose="02040503050406030204" pitchFamily="18" charset="0"/>
                          </a:rPr>
                          <m:t>2</m:t>
                        </m:r>
                      </m:sup>
                    </m:sSubSup>
                  </m:oMath>
                </a14:m>
                <a:r>
                  <a:rPr lang="es-CR" sz="2000" dirty="0"/>
                  <a:t> del ruido blanco es conocida, es posible proponer una representación de cualquier proceso estacionaria. Esta representación también se denomina representación de </a:t>
                </a:r>
                <a:r>
                  <a:rPr lang="es-CR" sz="2000" i="1" dirty="0"/>
                  <a:t>media móvil infinita</a:t>
                </a:r>
                <a:r>
                  <a:rPr lang="es-CR" sz="2000" dirty="0"/>
                  <a:t>.</a:t>
                </a:r>
              </a:p>
              <a:p>
                <a:pPr marL="0" indent="0" algn="just">
                  <a:buNone/>
                </a:pPr>
                <a:endParaRPr lang="es-CR" sz="2000" dirty="0"/>
              </a:p>
              <a:p>
                <a:pPr marL="0" indent="0" algn="just">
                  <a:buNone/>
                </a:pPr>
                <a:r>
                  <a:rPr lang="es-CR" sz="2000" dirty="0"/>
                  <a:t>Queda por comprender lo que puede ser este componente lineal determinista </a:t>
                </a:r>
                <a14:m>
                  <m:oMath xmlns:m="http://schemas.openxmlformats.org/officeDocument/2006/math">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𝜅</m:t>
                        </m:r>
                      </m:e>
                      <m:sub>
                        <m:r>
                          <a:rPr lang="es-CR" sz="2000" i="1">
                            <a:latin typeface="Cambria Math" panose="02040503050406030204" pitchFamily="18" charset="0"/>
                            <a:ea typeface="Cambria Math" panose="02040503050406030204" pitchFamily="18" charset="0"/>
                          </a:rPr>
                          <m:t>𝑡</m:t>
                        </m:r>
                      </m:sub>
                    </m:sSub>
                  </m:oMath>
                </a14:m>
                <a:r>
                  <a:rPr lang="es-CR" sz="2000" dirty="0"/>
                  <a:t>. La condición </a:t>
                </a:r>
                <a14:m>
                  <m:oMath xmlns:m="http://schemas.openxmlformats.org/officeDocument/2006/math">
                    <m:r>
                      <a:rPr lang="es-CR" sz="2000" i="1">
                        <a:latin typeface="Cambria Math" panose="02040503050406030204" pitchFamily="18" charset="0"/>
                      </a:rPr>
                      <m:t>𝑐𝑜𝑣</m:t>
                    </m:r>
                    <m:d>
                      <m:dPr>
                        <m:ctrlPr>
                          <a:rPr lang="es-CR" sz="2000" i="1">
                            <a:latin typeface="Cambria Math"/>
                          </a:rPr>
                        </m:ctrlPr>
                      </m:dPr>
                      <m:e>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𝜅</m:t>
                            </m:r>
                          </m:e>
                          <m:sub>
                            <m:r>
                              <a:rPr lang="es-CR" sz="2000" i="1">
                                <a:latin typeface="Cambria Math" panose="02040503050406030204" pitchFamily="18" charset="0"/>
                                <a:ea typeface="Cambria Math" panose="02040503050406030204" pitchFamily="18" charset="0"/>
                              </a:rPr>
                              <m:t>𝑡</m:t>
                            </m:r>
                          </m:sub>
                        </m:sSub>
                        <m:r>
                          <a:rPr lang="es-CR" sz="2000" i="1">
                            <a:latin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𝜀</m:t>
                            </m:r>
                          </m:e>
                          <m:sub>
                            <m:r>
                              <a:rPr lang="es-CR" sz="2000" i="1">
                                <a:latin typeface="Cambria Math" panose="02040503050406030204" pitchFamily="18" charset="0"/>
                                <a:ea typeface="Cambria Math" panose="02040503050406030204" pitchFamily="18" charset="0"/>
                              </a:rPr>
                              <m:t>𝑡</m:t>
                            </m:r>
                            <m:r>
                              <a:rPr lang="es-CR" sz="2000" i="1">
                                <a:latin typeface="Cambria Math" panose="02040503050406030204" pitchFamily="18" charset="0"/>
                                <a:ea typeface="Cambria Math" panose="02040503050406030204" pitchFamily="18" charset="0"/>
                              </a:rPr>
                              <m:t>−</m:t>
                            </m:r>
                            <m:r>
                              <a:rPr lang="es-CR" sz="2000" i="1">
                                <a:latin typeface="Cambria Math" panose="02040503050406030204" pitchFamily="18" charset="0"/>
                                <a:ea typeface="Cambria Math" panose="02040503050406030204" pitchFamily="18" charset="0"/>
                              </a:rPr>
                              <m:t>𝑗</m:t>
                            </m:r>
                          </m:sub>
                        </m:sSub>
                      </m:e>
                    </m:d>
                    <m:r>
                      <a:rPr lang="es-CR" sz="2000" i="1">
                        <a:latin typeface="Cambria Math" panose="02040503050406030204" pitchFamily="18" charset="0"/>
                        <a:ea typeface="Cambria Math" panose="02040503050406030204" pitchFamily="18" charset="0"/>
                      </a:rPr>
                      <m:t>=0</m:t>
                    </m:r>
                  </m:oMath>
                </a14:m>
                <a:r>
                  <a:rPr lang="es-CR" sz="2000" dirty="0"/>
                  <a:t>, implica que este término es, por definición (determinista) independiente de los choques. </a:t>
                </a:r>
              </a:p>
              <a:p>
                <a:pPr marL="0" indent="0" algn="just">
                  <a:buNone/>
                </a:pPr>
                <a:endParaRPr lang="es-CR" sz="2000" dirty="0"/>
              </a:p>
              <a:p>
                <a:pPr marL="0" indent="0" algn="just">
                  <a:buNone/>
                </a:pPr>
                <a:r>
                  <a:rPr lang="es-CR" sz="2000" dirty="0"/>
                  <a:t>Entonces el caso más simple es el de un proceso estacionario </a:t>
                </a: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oMath>
                </a14:m>
                <a:r>
                  <a:rPr lang="es-CR" sz="2000" dirty="0"/>
                  <a:t> de la expectativa no igual a cero, tal que </a:t>
                </a:r>
                <a14:m>
                  <m:oMath xmlns:m="http://schemas.openxmlformats.org/officeDocument/2006/math">
                    <m:r>
                      <a:rPr lang="es-CR" sz="2000" i="1">
                        <a:latin typeface="Cambria Math" panose="02040503050406030204" pitchFamily="18" charset="0"/>
                      </a:rPr>
                      <m:t>𝐸</m:t>
                    </m:r>
                    <m:d>
                      <m:dPr>
                        <m:ctrlPr>
                          <a:rPr lang="es-CR" sz="2000" i="1">
                            <a:latin typeface="Cambria Math"/>
                          </a:rPr>
                        </m:ctrlPr>
                      </m:dPr>
                      <m:e>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e>
                    </m:d>
                    <m:r>
                      <a:rPr lang="es-CR" sz="2000" i="1">
                        <a:latin typeface="Cambria Math" panose="02040503050406030204" pitchFamily="18" charset="0"/>
                      </a:rPr>
                      <m:t>=</m:t>
                    </m:r>
                    <m:r>
                      <a:rPr lang="es-CR" sz="2000" i="1">
                        <a:latin typeface="Cambria Math" panose="02040503050406030204" pitchFamily="18" charset="0"/>
                      </a:rPr>
                      <m:t>𝑚</m:t>
                    </m:r>
                    <m:r>
                      <a:rPr lang="es-CR" sz="2000" i="1">
                        <a:latin typeface="Cambria Math" panose="02040503050406030204" pitchFamily="18" charset="0"/>
                        <a:ea typeface="Cambria Math" panose="02040503050406030204" pitchFamily="18" charset="0"/>
                      </a:rPr>
                      <m:t>≠0</m:t>
                    </m:r>
                  </m:oMath>
                </a14:m>
                <a:r>
                  <a:rPr lang="es-CR" sz="2000" dirty="0"/>
                  <a:t>. Dado que el ruido blanco es por definición un proceso centrado, una suma ponderada de estos choques está centrada en sí misma. En consecuencia, la representación de </a:t>
                </a:r>
                <a:r>
                  <a:rPr lang="es-CR" sz="2000" dirty="0" err="1"/>
                  <a:t>Wold</a:t>
                </a:r>
                <a:r>
                  <a:rPr lang="es-CR" sz="2000" dirty="0"/>
                  <a:t> del proceso (</a:t>
                </a: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oMath>
                </a14:m>
                <a:r>
                  <a:rPr lang="es-CR" sz="2000" dirty="0"/>
                  <a:t>) supone que sumamos a esta suma ponderada de shocks pasados, un componente determinista que no es otro que la expectativa del proceso: </a:t>
                </a:r>
                <a14:m>
                  <m:oMath xmlns:m="http://schemas.openxmlformats.org/officeDocument/2006/math">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𝜅</m:t>
                        </m:r>
                      </m:e>
                      <m:sub>
                        <m:r>
                          <a:rPr lang="es-CR" sz="2000" i="1">
                            <a:latin typeface="Cambria Math" panose="02040503050406030204" pitchFamily="18" charset="0"/>
                            <a:ea typeface="Cambria Math" panose="02040503050406030204" pitchFamily="18" charset="0"/>
                          </a:rPr>
                          <m:t>𝑡</m:t>
                        </m:r>
                      </m:sub>
                    </m:sSub>
                    <m:r>
                      <a:rPr lang="es-CR" sz="2000" i="1">
                        <a:latin typeface="Cambria Math" panose="02040503050406030204" pitchFamily="18" charset="0"/>
                        <a:ea typeface="Cambria Math" panose="02040503050406030204" pitchFamily="18" charset="0"/>
                      </a:rPr>
                      <m:t>=</m:t>
                    </m:r>
                    <m:r>
                      <a:rPr lang="es-CR" sz="2000" i="1">
                        <a:latin typeface="Cambria Math" panose="02040503050406030204" pitchFamily="18" charset="0"/>
                        <a:ea typeface="Cambria Math" panose="02040503050406030204" pitchFamily="18" charset="0"/>
                      </a:rPr>
                      <m:t>𝑚</m:t>
                    </m:r>
                  </m:oMath>
                </a14:m>
                <a:r>
                  <a:rPr lang="es-CR" sz="2000" dirty="0"/>
                  <a:t> (una constante cualquiera).  </a:t>
                </a:r>
              </a:p>
              <a:p>
                <a:pPr marL="0" indent="0" algn="just">
                  <a:buNone/>
                </a:pPr>
                <a:endParaRPr lang="es-CR" sz="2000" dirty="0"/>
              </a:p>
            </p:txBody>
          </p:sp>
        </mc:Choice>
        <mc:Fallback xmlns="">
          <p:sp>
            <p:nvSpPr>
              <p:cNvPr id="5" name="Marcador de contenido 2"/>
              <p:cNvSpPr>
                <a:spLocks noGrp="1" noRot="1" noChangeAspect="1" noMove="1" noResize="1" noEditPoints="1" noAdjustHandles="1" noChangeArrowheads="1" noChangeShapeType="1" noTextEdit="1"/>
              </p:cNvSpPr>
              <p:nvPr>
                <p:ph idx="1"/>
              </p:nvPr>
            </p:nvSpPr>
            <p:spPr>
              <a:xfrm>
                <a:off x="79131" y="946394"/>
                <a:ext cx="12010291" cy="5832475"/>
              </a:xfrm>
              <a:blipFill rotWithShape="1">
                <a:blip r:embed="rId2"/>
                <a:stretch>
                  <a:fillRect l="-558" t="-1045" r="-508"/>
                </a:stretch>
              </a:blipFill>
            </p:spPr>
            <p:txBody>
              <a:bodyPr/>
              <a:lstStyle/>
              <a:p>
                <a:r>
                  <a:rPr lang="es-CR">
                    <a:noFill/>
                  </a:rPr>
                  <a:t> </a:t>
                </a:r>
              </a:p>
            </p:txBody>
          </p:sp>
        </mc:Fallback>
      </mc:AlternateContent>
    </p:spTree>
    <p:extLst>
      <p:ext uri="{BB962C8B-B14F-4D97-AF65-F5344CB8AC3E}">
        <p14:creationId xmlns:p14="http://schemas.microsoft.com/office/powerpoint/2010/main" val="544742434"/>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0" y="22226"/>
            <a:ext cx="12192000" cy="7514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sz="3600" dirty="0"/>
              <a:t>Fundamentos de la metodología de Box-Jenkins:  teorema de Wold</a:t>
            </a:r>
          </a:p>
        </p:txBody>
      </p:sp>
      <mc:AlternateContent xmlns:mc="http://schemas.openxmlformats.org/markup-compatibility/2006" xmlns:a14="http://schemas.microsoft.com/office/drawing/2010/main">
        <mc:Choice Requires="a14">
          <p:sp>
            <p:nvSpPr>
              <p:cNvPr id="5" name="Marcador de contenido 2"/>
              <p:cNvSpPr>
                <a:spLocks noGrp="1"/>
              </p:cNvSpPr>
              <p:nvPr>
                <p:ph idx="1"/>
              </p:nvPr>
            </p:nvSpPr>
            <p:spPr>
              <a:xfrm>
                <a:off x="79131" y="946394"/>
                <a:ext cx="12010291" cy="5832475"/>
              </a:xfrm>
            </p:spPr>
            <p:txBody>
              <a:bodyPr>
                <a:normAutofit/>
              </a:bodyPr>
              <a:lstStyle/>
              <a:p>
                <a:pPr marL="0" indent="0">
                  <a:buNone/>
                </a:pPr>
                <a:r>
                  <a:rPr lang="es-CR" sz="2000" dirty="0"/>
                  <a:t>Por lo tanto, se tiene que:</a:t>
                </a:r>
              </a:p>
              <a:p>
                <a:pPr marL="0" indent="0">
                  <a:buNone/>
                </a:pPr>
                <a14:m>
                  <m:oMathPara xmlns:m="http://schemas.openxmlformats.org/officeDocument/2006/math">
                    <m:oMathParaPr>
                      <m:jc m:val="centerGroup"/>
                    </m:oMathParaPr>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r>
                        <a:rPr lang="es-CR" sz="2000" i="1">
                          <a:latin typeface="Cambria Math" panose="02040503050406030204" pitchFamily="18" charset="0"/>
                        </a:rPr>
                        <m:t>=</m:t>
                      </m:r>
                      <m:nary>
                        <m:naryPr>
                          <m:chr m:val="∑"/>
                          <m:ctrlPr>
                            <a:rPr lang="es-CR" sz="2000" i="1">
                              <a:latin typeface="Cambria Math"/>
                            </a:rPr>
                          </m:ctrlPr>
                        </m:naryPr>
                        <m:sub>
                          <m:r>
                            <m:rPr>
                              <m:brk m:alnAt="23"/>
                            </m:rPr>
                            <a:rPr lang="es-CR" sz="2000" i="1">
                              <a:latin typeface="Cambria Math" panose="02040503050406030204" pitchFamily="18" charset="0"/>
                            </a:rPr>
                            <m:t>𝑗</m:t>
                          </m:r>
                          <m:r>
                            <a:rPr lang="es-CR" sz="2000" i="1">
                              <a:latin typeface="Cambria Math" panose="02040503050406030204" pitchFamily="18" charset="0"/>
                            </a:rPr>
                            <m:t>=0</m:t>
                          </m:r>
                        </m:sub>
                        <m:sup>
                          <m:r>
                            <a:rPr lang="es-CR" sz="2000" i="1">
                              <a:latin typeface="Cambria Math" panose="02040503050406030204" pitchFamily="18" charset="0"/>
                              <a:ea typeface="Cambria Math" panose="02040503050406030204" pitchFamily="18" charset="0"/>
                            </a:rPr>
                            <m:t>∞</m:t>
                          </m:r>
                        </m:sup>
                        <m:e>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𝜓</m:t>
                              </m:r>
                            </m:e>
                            <m:sub>
                              <m:r>
                                <a:rPr lang="es-CR" sz="2000" i="1">
                                  <a:latin typeface="Cambria Math" panose="02040503050406030204" pitchFamily="18" charset="0"/>
                                  <a:ea typeface="Cambria Math" panose="02040503050406030204" pitchFamily="18" charset="0"/>
                                </a:rPr>
                                <m:t>𝑗</m:t>
                              </m:r>
                            </m:sub>
                          </m:sSub>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𝜀</m:t>
                              </m:r>
                            </m:e>
                            <m:sub>
                              <m:r>
                                <a:rPr lang="es-CR" sz="2000" i="1">
                                  <a:latin typeface="Cambria Math" panose="02040503050406030204" pitchFamily="18" charset="0"/>
                                  <a:ea typeface="Cambria Math" panose="02040503050406030204" pitchFamily="18" charset="0"/>
                                </a:rPr>
                                <m:t>𝑡</m:t>
                              </m:r>
                              <m:r>
                                <a:rPr lang="es-CR" sz="2000" i="1">
                                  <a:latin typeface="Cambria Math" panose="02040503050406030204" pitchFamily="18" charset="0"/>
                                  <a:ea typeface="Cambria Math" panose="02040503050406030204" pitchFamily="18" charset="0"/>
                                </a:rPr>
                                <m:t>−</m:t>
                              </m:r>
                              <m:r>
                                <a:rPr lang="es-CR" sz="2000" i="1">
                                  <a:latin typeface="Cambria Math" panose="02040503050406030204" pitchFamily="18" charset="0"/>
                                  <a:ea typeface="Cambria Math" panose="02040503050406030204" pitchFamily="18" charset="0"/>
                                </a:rPr>
                                <m:t>𝑗</m:t>
                              </m:r>
                            </m:sub>
                          </m:sSub>
                          <m:r>
                            <a:rPr lang="es-CR" sz="2000" i="1">
                              <a:latin typeface="Cambria Math" panose="02040503050406030204" pitchFamily="18" charset="0"/>
                              <a:ea typeface="Cambria Math" panose="02040503050406030204" pitchFamily="18" charset="0"/>
                            </a:rPr>
                            <m:t>+</m:t>
                          </m:r>
                          <m:r>
                            <a:rPr lang="es-CR" sz="2000" i="1">
                              <a:latin typeface="Cambria Math" panose="02040503050406030204" pitchFamily="18" charset="0"/>
                              <a:ea typeface="Cambria Math" panose="02040503050406030204" pitchFamily="18" charset="0"/>
                            </a:rPr>
                            <m:t>𝑚</m:t>
                          </m:r>
                        </m:e>
                      </m:nary>
                    </m:oMath>
                  </m:oMathPara>
                </a14:m>
                <a:endParaRPr lang="es-CR" sz="2000" dirty="0"/>
              </a:p>
              <a:p>
                <a:pPr marL="0" indent="0">
                  <a:buNone/>
                </a:pPr>
                <a:endParaRPr lang="es-CR" sz="2000" dirty="0"/>
              </a:p>
              <a:p>
                <a:pPr marL="0" indent="0">
                  <a:buNone/>
                </a:pPr>
                <a:r>
                  <a:rPr lang="es-CR" sz="2000" dirty="0"/>
                  <a:t>Y podemos verificar que:                </a:t>
                </a:r>
                <a14:m>
                  <m:oMath xmlns:m="http://schemas.openxmlformats.org/officeDocument/2006/math">
                    <m:r>
                      <a:rPr lang="es-CR" sz="2000" i="1">
                        <a:latin typeface="Cambria Math" panose="02040503050406030204" pitchFamily="18" charset="0"/>
                      </a:rPr>
                      <m:t>𝐸</m:t>
                    </m:r>
                    <m:d>
                      <m:dPr>
                        <m:ctrlPr>
                          <a:rPr lang="es-CR" sz="2000" i="1">
                            <a:latin typeface="Cambria Math"/>
                          </a:rPr>
                        </m:ctrlPr>
                      </m:dPr>
                      <m:e>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e>
                    </m:d>
                    <m:r>
                      <a:rPr lang="es-CR" sz="2000" i="1">
                        <a:latin typeface="Cambria Math" panose="02040503050406030204" pitchFamily="18" charset="0"/>
                      </a:rPr>
                      <m:t>=</m:t>
                    </m:r>
                    <m:r>
                      <a:rPr lang="es-CR" sz="2000" i="1">
                        <a:latin typeface="Cambria Math" panose="02040503050406030204" pitchFamily="18" charset="0"/>
                      </a:rPr>
                      <m:t>𝐸</m:t>
                    </m:r>
                    <m:d>
                      <m:dPr>
                        <m:begChr m:val="["/>
                        <m:endChr m:val="]"/>
                        <m:ctrlPr>
                          <a:rPr lang="es-CR" sz="2000" i="1">
                            <a:latin typeface="Cambria Math"/>
                          </a:rPr>
                        </m:ctrlPr>
                      </m:dPr>
                      <m:e>
                        <m:nary>
                          <m:naryPr>
                            <m:chr m:val="∑"/>
                            <m:ctrlPr>
                              <a:rPr lang="es-CR" sz="2000" i="1">
                                <a:latin typeface="Cambria Math"/>
                              </a:rPr>
                            </m:ctrlPr>
                          </m:naryPr>
                          <m:sub>
                            <m:r>
                              <m:rPr>
                                <m:brk m:alnAt="23"/>
                              </m:rPr>
                              <a:rPr lang="es-CR" sz="2000" i="1">
                                <a:latin typeface="Cambria Math" panose="02040503050406030204" pitchFamily="18" charset="0"/>
                              </a:rPr>
                              <m:t>𝑗</m:t>
                            </m:r>
                            <m:r>
                              <a:rPr lang="es-CR" sz="2000" i="1">
                                <a:latin typeface="Cambria Math" panose="02040503050406030204" pitchFamily="18" charset="0"/>
                              </a:rPr>
                              <m:t>=0</m:t>
                            </m:r>
                          </m:sub>
                          <m:sup>
                            <m:r>
                              <a:rPr lang="es-CR" sz="2000" i="1">
                                <a:latin typeface="Cambria Math" panose="02040503050406030204" pitchFamily="18" charset="0"/>
                                <a:ea typeface="Cambria Math" panose="02040503050406030204" pitchFamily="18" charset="0"/>
                              </a:rPr>
                              <m:t>∞</m:t>
                            </m:r>
                          </m:sup>
                          <m:e>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𝜓</m:t>
                                </m:r>
                              </m:e>
                              <m:sub>
                                <m:r>
                                  <a:rPr lang="es-CR" sz="2000" i="1">
                                    <a:latin typeface="Cambria Math" panose="02040503050406030204" pitchFamily="18" charset="0"/>
                                    <a:ea typeface="Cambria Math" panose="02040503050406030204" pitchFamily="18" charset="0"/>
                                  </a:rPr>
                                  <m:t>𝑗</m:t>
                                </m:r>
                              </m:sub>
                            </m:sSub>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𝜀</m:t>
                                </m:r>
                              </m:e>
                              <m:sub>
                                <m:r>
                                  <a:rPr lang="es-CR" sz="2000" i="1">
                                    <a:latin typeface="Cambria Math" panose="02040503050406030204" pitchFamily="18" charset="0"/>
                                    <a:ea typeface="Cambria Math" panose="02040503050406030204" pitchFamily="18" charset="0"/>
                                  </a:rPr>
                                  <m:t>𝑡</m:t>
                                </m:r>
                                <m:r>
                                  <a:rPr lang="es-CR" sz="2000" i="1">
                                    <a:latin typeface="Cambria Math" panose="02040503050406030204" pitchFamily="18" charset="0"/>
                                    <a:ea typeface="Cambria Math" panose="02040503050406030204" pitchFamily="18" charset="0"/>
                                  </a:rPr>
                                  <m:t>−</m:t>
                                </m:r>
                                <m:r>
                                  <a:rPr lang="es-CR" sz="2000" i="1">
                                    <a:latin typeface="Cambria Math" panose="02040503050406030204" pitchFamily="18" charset="0"/>
                                    <a:ea typeface="Cambria Math" panose="02040503050406030204" pitchFamily="18" charset="0"/>
                                  </a:rPr>
                                  <m:t>𝑗</m:t>
                                </m:r>
                              </m:sub>
                            </m:sSub>
                          </m:e>
                        </m:nary>
                      </m:e>
                    </m:d>
                    <m:r>
                      <a:rPr lang="es-CR" sz="2000" i="1">
                        <a:latin typeface="Cambria Math" panose="02040503050406030204" pitchFamily="18" charset="0"/>
                      </a:rPr>
                      <m:t>+</m:t>
                    </m:r>
                    <m:r>
                      <a:rPr lang="es-CR" sz="2000" i="1">
                        <a:latin typeface="Cambria Math" panose="02040503050406030204" pitchFamily="18" charset="0"/>
                      </a:rPr>
                      <m:t>𝑚</m:t>
                    </m:r>
                    <m:r>
                      <a:rPr lang="es-CR" sz="2000" i="1">
                        <a:latin typeface="Cambria Math" panose="02040503050406030204" pitchFamily="18" charset="0"/>
                      </a:rPr>
                      <m:t>=</m:t>
                    </m:r>
                  </m:oMath>
                </a14:m>
                <a:r>
                  <a:rPr lang="es-CR" sz="2000" dirty="0"/>
                  <a:t> </a:t>
                </a:r>
                <a14:m>
                  <m:oMath xmlns:m="http://schemas.openxmlformats.org/officeDocument/2006/math">
                    <m:nary>
                      <m:naryPr>
                        <m:chr m:val="∑"/>
                        <m:ctrlPr>
                          <a:rPr lang="es-CR" sz="2000" i="1">
                            <a:latin typeface="Cambria Math"/>
                          </a:rPr>
                        </m:ctrlPr>
                      </m:naryPr>
                      <m:sub>
                        <m:r>
                          <m:rPr>
                            <m:brk m:alnAt="23"/>
                          </m:rPr>
                          <a:rPr lang="es-CR" sz="2000" i="1">
                            <a:latin typeface="Cambria Math" panose="02040503050406030204" pitchFamily="18" charset="0"/>
                          </a:rPr>
                          <m:t>𝑗</m:t>
                        </m:r>
                        <m:r>
                          <a:rPr lang="es-CR" sz="2000" i="1">
                            <a:latin typeface="Cambria Math" panose="02040503050406030204" pitchFamily="18" charset="0"/>
                          </a:rPr>
                          <m:t>=0</m:t>
                        </m:r>
                      </m:sub>
                      <m:sup>
                        <m:r>
                          <a:rPr lang="es-CR" sz="2000" i="1">
                            <a:latin typeface="Cambria Math" panose="02040503050406030204" pitchFamily="18" charset="0"/>
                            <a:ea typeface="Cambria Math" panose="02040503050406030204" pitchFamily="18" charset="0"/>
                          </a:rPr>
                          <m:t>∞</m:t>
                        </m:r>
                      </m:sup>
                      <m:e>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𝜓</m:t>
                            </m:r>
                          </m:e>
                          <m:sub>
                            <m:r>
                              <a:rPr lang="es-CR" sz="2000" i="1">
                                <a:latin typeface="Cambria Math" panose="02040503050406030204" pitchFamily="18" charset="0"/>
                                <a:ea typeface="Cambria Math" panose="02040503050406030204" pitchFamily="18" charset="0"/>
                              </a:rPr>
                              <m:t>𝑗</m:t>
                            </m:r>
                          </m:sub>
                        </m:sSub>
                        <m:r>
                          <a:rPr lang="es-CR" sz="2000" i="1">
                            <a:latin typeface="Cambria Math" panose="02040503050406030204" pitchFamily="18" charset="0"/>
                            <a:ea typeface="Cambria Math" panose="02040503050406030204" pitchFamily="18" charset="0"/>
                          </a:rPr>
                          <m:t>𝐸</m:t>
                        </m:r>
                        <m:d>
                          <m:dPr>
                            <m:ctrlPr>
                              <a:rPr lang="es-CR" sz="2000" i="1">
                                <a:latin typeface="Cambria Math"/>
                                <a:ea typeface="Cambria Math" panose="02040503050406030204" pitchFamily="18" charset="0"/>
                              </a:rPr>
                            </m:ctrlPr>
                          </m:dPr>
                          <m:e>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𝜀</m:t>
                                </m:r>
                              </m:e>
                              <m:sub>
                                <m:r>
                                  <a:rPr lang="es-CR" sz="2000" i="1">
                                    <a:latin typeface="Cambria Math" panose="02040503050406030204" pitchFamily="18" charset="0"/>
                                    <a:ea typeface="Cambria Math" panose="02040503050406030204" pitchFamily="18" charset="0"/>
                                  </a:rPr>
                                  <m:t>𝑡</m:t>
                                </m:r>
                                <m:r>
                                  <a:rPr lang="es-CR" sz="2000" i="1">
                                    <a:latin typeface="Cambria Math" panose="02040503050406030204" pitchFamily="18" charset="0"/>
                                    <a:ea typeface="Cambria Math" panose="02040503050406030204" pitchFamily="18" charset="0"/>
                                  </a:rPr>
                                  <m:t>−</m:t>
                                </m:r>
                                <m:r>
                                  <a:rPr lang="es-CR" sz="2000" i="1">
                                    <a:latin typeface="Cambria Math" panose="02040503050406030204" pitchFamily="18" charset="0"/>
                                    <a:ea typeface="Cambria Math" panose="02040503050406030204" pitchFamily="18" charset="0"/>
                                  </a:rPr>
                                  <m:t>𝑗</m:t>
                                </m:r>
                              </m:sub>
                            </m:sSub>
                          </m:e>
                        </m:d>
                        <m:r>
                          <a:rPr lang="es-CR" sz="2000" i="1">
                            <a:latin typeface="Cambria Math" panose="02040503050406030204" pitchFamily="18" charset="0"/>
                            <a:ea typeface="Cambria Math" panose="02040503050406030204" pitchFamily="18" charset="0"/>
                          </a:rPr>
                          <m:t>+</m:t>
                        </m:r>
                        <m:r>
                          <a:rPr lang="es-CR" sz="2000" i="1">
                            <a:latin typeface="Cambria Math" panose="02040503050406030204" pitchFamily="18" charset="0"/>
                            <a:ea typeface="Cambria Math" panose="02040503050406030204" pitchFamily="18" charset="0"/>
                          </a:rPr>
                          <m:t>𝑚</m:t>
                        </m:r>
                        <m:r>
                          <a:rPr lang="es-CR" sz="2000" i="1">
                            <a:latin typeface="Cambria Math" panose="02040503050406030204" pitchFamily="18" charset="0"/>
                            <a:ea typeface="Cambria Math" panose="02040503050406030204" pitchFamily="18" charset="0"/>
                          </a:rPr>
                          <m:t>=</m:t>
                        </m:r>
                        <m:r>
                          <a:rPr lang="es-CR" sz="2000" i="1">
                            <a:latin typeface="Cambria Math" panose="02040503050406030204" pitchFamily="18" charset="0"/>
                            <a:ea typeface="Cambria Math" panose="02040503050406030204" pitchFamily="18" charset="0"/>
                          </a:rPr>
                          <m:t>𝑚</m:t>
                        </m:r>
                      </m:e>
                    </m:nary>
                  </m:oMath>
                </a14:m>
                <a:endParaRPr lang="es-CR" sz="2000" dirty="0"/>
              </a:p>
              <a:p>
                <a:pPr marL="0" indent="0">
                  <a:buNone/>
                </a:pPr>
                <a:endParaRPr lang="es-CR" sz="2000" dirty="0"/>
              </a:p>
              <a:p>
                <a:pPr marL="0" indent="0">
                  <a:buNone/>
                </a:pPr>
                <a:r>
                  <a:rPr lang="es-CR" sz="2000" b="1" dirty="0"/>
                  <a:t>Condiciones sobre las ponderaciones</a:t>
                </a:r>
              </a:p>
              <a:p>
                <a:pPr marL="0" indent="0" algn="just">
                  <a:buNone/>
                </a:pPr>
                <a:r>
                  <a:rPr lang="es-CR" sz="2000" dirty="0"/>
                  <a:t>El enunciado del teorema de </a:t>
                </a:r>
                <a:r>
                  <a:rPr lang="es-CR" sz="2000" dirty="0" err="1"/>
                  <a:t>Wold</a:t>
                </a:r>
                <a:r>
                  <a:rPr lang="es-CR" sz="2000" dirty="0"/>
                  <a:t> presupone tres condiciones sobre las ponderaciones de </a:t>
                </a:r>
                <a14:m>
                  <m:oMath xmlns:m="http://schemas.openxmlformats.org/officeDocument/2006/math">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𝜓</m:t>
                        </m:r>
                      </m:e>
                      <m:sub>
                        <m:r>
                          <a:rPr lang="es-CR" sz="2000" i="1">
                            <a:latin typeface="Cambria Math" panose="02040503050406030204" pitchFamily="18" charset="0"/>
                            <a:ea typeface="Cambria Math" panose="02040503050406030204" pitchFamily="18" charset="0"/>
                          </a:rPr>
                          <m:t>𝑗</m:t>
                        </m:r>
                      </m:sub>
                    </m:sSub>
                  </m:oMath>
                </a14:m>
                <a:r>
                  <a:rPr lang="es-CR" sz="2000" dirty="0"/>
                  <a:t>. La primera condición </a:t>
                </a:r>
                <a14:m>
                  <m:oMath xmlns:m="http://schemas.openxmlformats.org/officeDocument/2006/math">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𝜓</m:t>
                        </m:r>
                      </m:e>
                      <m:sub>
                        <m:r>
                          <a:rPr lang="es-CR" sz="2000" i="1">
                            <a:latin typeface="Cambria Math" panose="02040503050406030204" pitchFamily="18" charset="0"/>
                            <a:ea typeface="Cambria Math" panose="02040503050406030204" pitchFamily="18" charset="0"/>
                          </a:rPr>
                          <m:t>0</m:t>
                        </m:r>
                      </m:sub>
                    </m:sSub>
                    <m:r>
                      <a:rPr lang="es-CR" sz="2000" i="1">
                        <a:latin typeface="Cambria Math" panose="02040503050406030204" pitchFamily="18" charset="0"/>
                        <a:ea typeface="Cambria Math" panose="02040503050406030204" pitchFamily="18" charset="0"/>
                      </a:rPr>
                      <m:t>=1</m:t>
                    </m:r>
                  </m:oMath>
                </a14:m>
                <a:r>
                  <a:rPr lang="es-CR" sz="2000" dirty="0"/>
                  <a:t> impone en primer lugar, que el peso del choque presente en </a:t>
                </a:r>
                <a14:m>
                  <m:oMath xmlns:m="http://schemas.openxmlformats.org/officeDocument/2006/math">
                    <m:sSub>
                      <m:sSubPr>
                        <m:ctrlPr>
                          <a:rPr lang="es-CR" sz="2000" b="0" i="1" dirty="0" smtClean="0">
                            <a:latin typeface="Cambria Math"/>
                          </a:rPr>
                        </m:ctrlPr>
                      </m:sSubPr>
                      <m:e>
                        <m:r>
                          <a:rPr lang="es-CR" sz="2000" i="1" dirty="0" smtClean="0">
                            <a:latin typeface="Cambria Math"/>
                          </a:rPr>
                          <m:t>𝜀</m:t>
                        </m:r>
                      </m:e>
                      <m:sub>
                        <m:r>
                          <a:rPr lang="es-CR" sz="2000" i="1" dirty="0" smtClean="0">
                            <a:latin typeface="Cambria Math"/>
                          </a:rPr>
                          <m:t>𝑡</m:t>
                        </m:r>
                      </m:sub>
                    </m:sSub>
                  </m:oMath>
                </a14:m>
                <a:r>
                  <a:rPr lang="es-CR" sz="2000" dirty="0"/>
                  <a:t> en la definición del proceso es unitario. Esto es simplemente una condición de normalización que trata la determinación de la varianza del ruido blanco. Considere el siguiente proceso:</a:t>
                </a:r>
              </a:p>
              <a:p>
                <a:pPr marL="0" indent="0" algn="just">
                  <a:buNone/>
                </a:pPr>
                <a:endParaRPr lang="es-CR" sz="2000" dirty="0"/>
              </a:p>
              <a:p>
                <a:pPr marL="0" indent="0" algn="just">
                  <a:buNone/>
                </a:pPr>
                <a14:m>
                  <m:oMathPara xmlns:m="http://schemas.openxmlformats.org/officeDocument/2006/math">
                    <m:oMathParaPr>
                      <m:jc m:val="centerGroup"/>
                    </m:oMathParaPr>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r>
                        <a:rPr lang="es-CR" sz="2000" i="1">
                          <a:latin typeface="Cambria Math" panose="02040503050406030204" pitchFamily="18" charset="0"/>
                        </a:rPr>
                        <m:t>=</m:t>
                      </m:r>
                      <m:nary>
                        <m:naryPr>
                          <m:chr m:val="∑"/>
                          <m:ctrlPr>
                            <a:rPr lang="es-CR" sz="2000" i="1" smtClean="0">
                              <a:latin typeface="Cambria Math"/>
                            </a:rPr>
                          </m:ctrlPr>
                        </m:naryPr>
                        <m:sub>
                          <m:r>
                            <m:rPr>
                              <m:brk m:alnAt="23"/>
                            </m:rPr>
                            <a:rPr lang="es-CR" sz="2000" b="0" i="1" smtClean="0">
                              <a:latin typeface="Cambria Math" panose="02040503050406030204" pitchFamily="18" charset="0"/>
                            </a:rPr>
                            <m:t>𝑗</m:t>
                          </m:r>
                          <m:r>
                            <a:rPr lang="es-CR" sz="2000" b="0" i="1" smtClean="0">
                              <a:latin typeface="Cambria Math" panose="02040503050406030204" pitchFamily="18" charset="0"/>
                            </a:rPr>
                            <m:t>=0</m:t>
                          </m:r>
                        </m:sub>
                        <m:sup>
                          <m:r>
                            <a:rPr lang="es-CR" sz="2000" i="1" smtClean="0">
                              <a:latin typeface="Cambria Math" panose="02040503050406030204" pitchFamily="18" charset="0"/>
                              <a:ea typeface="Cambria Math" panose="02040503050406030204" pitchFamily="18" charset="0"/>
                            </a:rPr>
                            <m:t>∞</m:t>
                          </m:r>
                        </m:sup>
                        <m:e>
                          <m:sSub>
                            <m:sSubPr>
                              <m:ctrlPr>
                                <a:rPr lang="es-CR" sz="2000" b="0" i="1" smtClean="0">
                                  <a:latin typeface="Cambria Math"/>
                                  <a:ea typeface="Cambria Math" panose="02040503050406030204" pitchFamily="18" charset="0"/>
                                </a:rPr>
                              </m:ctrlPr>
                            </m:sSubPr>
                            <m:e>
                              <m:r>
                                <a:rPr lang="es-CR" sz="2000" i="1" smtClean="0">
                                  <a:latin typeface="Cambria Math" panose="02040503050406030204" pitchFamily="18" charset="0"/>
                                  <a:ea typeface="Cambria Math" panose="02040503050406030204" pitchFamily="18" charset="0"/>
                                </a:rPr>
                                <m:t>𝜓</m:t>
                              </m:r>
                            </m:e>
                            <m:sub>
                              <m:r>
                                <a:rPr lang="es-CR" sz="2000" b="0" i="1" smtClean="0">
                                  <a:latin typeface="Cambria Math" panose="02040503050406030204" pitchFamily="18" charset="0"/>
                                  <a:ea typeface="Cambria Math" panose="02040503050406030204" pitchFamily="18" charset="0"/>
                                </a:rPr>
                                <m:t>𝑗</m:t>
                              </m:r>
                            </m:sub>
                          </m:sSub>
                          <m:sSub>
                            <m:sSubPr>
                              <m:ctrlPr>
                                <a:rPr lang="es-CR" sz="2000" b="0" i="1" smtClean="0">
                                  <a:latin typeface="Cambria Math"/>
                                  <a:ea typeface="Cambria Math" panose="02040503050406030204" pitchFamily="18" charset="0"/>
                                </a:rPr>
                              </m:ctrlPr>
                            </m:sSubPr>
                            <m:e>
                              <m:r>
                                <a:rPr lang="es-CR" sz="2000" b="0" i="1" smtClean="0">
                                  <a:latin typeface="Cambria Math" panose="02040503050406030204" pitchFamily="18" charset="0"/>
                                  <a:ea typeface="Cambria Math" panose="02040503050406030204" pitchFamily="18" charset="0"/>
                                </a:rPr>
                                <m:t>𝑣</m:t>
                              </m:r>
                            </m:e>
                            <m:sub>
                              <m:r>
                                <a:rPr lang="es-CR" sz="2000" b="0" i="1" smtClean="0">
                                  <a:latin typeface="Cambria Math" panose="02040503050406030204" pitchFamily="18" charset="0"/>
                                  <a:ea typeface="Cambria Math" panose="02040503050406030204" pitchFamily="18" charset="0"/>
                                </a:rPr>
                                <m:t>𝑡</m:t>
                              </m:r>
                              <m:r>
                                <a:rPr lang="es-CR" sz="2000" b="0" i="1" smtClean="0">
                                  <a:latin typeface="Cambria Math" panose="02040503050406030204" pitchFamily="18" charset="0"/>
                                  <a:ea typeface="Cambria Math" panose="02040503050406030204" pitchFamily="18" charset="0"/>
                                </a:rPr>
                                <m:t>−</m:t>
                              </m:r>
                              <m:r>
                                <a:rPr lang="es-CR" sz="2000" b="0" i="1" smtClean="0">
                                  <a:latin typeface="Cambria Math" panose="02040503050406030204" pitchFamily="18" charset="0"/>
                                  <a:ea typeface="Cambria Math" panose="02040503050406030204" pitchFamily="18" charset="0"/>
                                </a:rPr>
                                <m:t>𝑗</m:t>
                              </m:r>
                            </m:sub>
                          </m:sSub>
                          <m:r>
                            <a:rPr lang="es-CR" sz="2000" b="0" i="1" smtClean="0">
                              <a:latin typeface="Cambria Math" panose="02040503050406030204" pitchFamily="18" charset="0"/>
                              <a:ea typeface="Cambria Math" panose="02040503050406030204" pitchFamily="18" charset="0"/>
                            </a:rPr>
                            <m:t>=</m:t>
                          </m:r>
                          <m:d>
                            <m:dPr>
                              <m:ctrlPr>
                                <a:rPr lang="es-CR" sz="2000" b="0" i="1" smtClean="0">
                                  <a:latin typeface="Cambria Math"/>
                                  <a:ea typeface="Cambria Math" panose="02040503050406030204" pitchFamily="18" charset="0"/>
                                </a:rPr>
                              </m:ctrlPr>
                            </m:dPr>
                            <m:e>
                              <m:f>
                                <m:fPr>
                                  <m:ctrlPr>
                                    <a:rPr lang="es-CR" sz="2000" b="0" i="1" smtClean="0">
                                      <a:latin typeface="Cambria Math"/>
                                      <a:ea typeface="Cambria Math" panose="02040503050406030204" pitchFamily="18" charset="0"/>
                                    </a:rPr>
                                  </m:ctrlPr>
                                </m:fPr>
                                <m:num>
                                  <m:r>
                                    <a:rPr lang="es-CR" sz="2000" b="0" i="1" smtClean="0">
                                      <a:latin typeface="Cambria Math" panose="02040503050406030204" pitchFamily="18" charset="0"/>
                                      <a:ea typeface="Cambria Math" panose="02040503050406030204" pitchFamily="18" charset="0"/>
                                    </a:rPr>
                                    <m:t>1</m:t>
                                  </m:r>
                                </m:num>
                                <m:den>
                                  <m:r>
                                    <a:rPr lang="es-CR" sz="2000" b="0" i="1" smtClean="0">
                                      <a:latin typeface="Cambria Math" panose="02040503050406030204" pitchFamily="18" charset="0"/>
                                      <a:ea typeface="Cambria Math" panose="02040503050406030204" pitchFamily="18" charset="0"/>
                                    </a:rPr>
                                    <m:t>2</m:t>
                                  </m:r>
                                </m:den>
                              </m:f>
                            </m:e>
                          </m:d>
                          <m:sSub>
                            <m:sSubPr>
                              <m:ctrlPr>
                                <a:rPr lang="es-CR" sz="2000" b="0" i="1" smtClean="0">
                                  <a:latin typeface="Cambria Math"/>
                                  <a:ea typeface="Cambria Math" panose="02040503050406030204" pitchFamily="18" charset="0"/>
                                </a:rPr>
                              </m:ctrlPr>
                            </m:sSubPr>
                            <m:e>
                              <m:r>
                                <a:rPr lang="es-CR" sz="2000" b="0" i="1" smtClean="0">
                                  <a:latin typeface="Cambria Math" panose="02040503050406030204" pitchFamily="18" charset="0"/>
                                  <a:ea typeface="Cambria Math" panose="02040503050406030204" pitchFamily="18" charset="0"/>
                                </a:rPr>
                                <m:t>𝑣</m:t>
                              </m:r>
                            </m:e>
                            <m:sub>
                              <m:r>
                                <a:rPr lang="es-CR" sz="2000" b="0" i="1" smtClean="0">
                                  <a:latin typeface="Cambria Math" panose="02040503050406030204" pitchFamily="18" charset="0"/>
                                  <a:ea typeface="Cambria Math" panose="02040503050406030204" pitchFamily="18" charset="0"/>
                                </a:rPr>
                                <m:t>𝑡</m:t>
                              </m:r>
                            </m:sub>
                          </m:sSub>
                          <m:r>
                            <a:rPr lang="es-CR" sz="2000" b="0" i="1" smtClean="0">
                              <a:latin typeface="Cambria Math" panose="02040503050406030204" pitchFamily="18" charset="0"/>
                              <a:ea typeface="Cambria Math" panose="02040503050406030204" pitchFamily="18" charset="0"/>
                            </a:rPr>
                            <m:t>+</m:t>
                          </m:r>
                          <m:sSup>
                            <m:sSupPr>
                              <m:ctrlPr>
                                <a:rPr lang="es-CR" sz="2000" b="0" i="1" smtClean="0">
                                  <a:latin typeface="Cambria Math"/>
                                  <a:ea typeface="Cambria Math" panose="02040503050406030204" pitchFamily="18" charset="0"/>
                                </a:rPr>
                              </m:ctrlPr>
                            </m:sSupPr>
                            <m:e>
                              <m:d>
                                <m:dPr>
                                  <m:ctrlPr>
                                    <a:rPr lang="es-CR" sz="2000" i="1">
                                      <a:latin typeface="Cambria Math"/>
                                      <a:ea typeface="Cambria Math" panose="02040503050406030204" pitchFamily="18" charset="0"/>
                                    </a:rPr>
                                  </m:ctrlPr>
                                </m:dPr>
                                <m:e>
                                  <m:f>
                                    <m:fPr>
                                      <m:ctrlPr>
                                        <a:rPr lang="es-CR" sz="2000" i="1">
                                          <a:latin typeface="Cambria Math"/>
                                          <a:ea typeface="Cambria Math" panose="02040503050406030204" pitchFamily="18" charset="0"/>
                                        </a:rPr>
                                      </m:ctrlPr>
                                    </m:fPr>
                                    <m:num>
                                      <m:r>
                                        <a:rPr lang="es-CR" sz="2000" i="1">
                                          <a:latin typeface="Cambria Math" panose="02040503050406030204" pitchFamily="18" charset="0"/>
                                          <a:ea typeface="Cambria Math" panose="02040503050406030204" pitchFamily="18" charset="0"/>
                                        </a:rPr>
                                        <m:t>1</m:t>
                                      </m:r>
                                    </m:num>
                                    <m:den>
                                      <m:r>
                                        <a:rPr lang="es-CR" sz="2000" i="1">
                                          <a:latin typeface="Cambria Math" panose="02040503050406030204" pitchFamily="18" charset="0"/>
                                          <a:ea typeface="Cambria Math" panose="02040503050406030204" pitchFamily="18" charset="0"/>
                                        </a:rPr>
                                        <m:t>2</m:t>
                                      </m:r>
                                    </m:den>
                                  </m:f>
                                </m:e>
                              </m:d>
                            </m:e>
                            <m:sup>
                              <m:r>
                                <a:rPr lang="es-CR" sz="2000" b="0" i="1" smtClean="0">
                                  <a:latin typeface="Cambria Math" panose="02040503050406030204" pitchFamily="18" charset="0"/>
                                  <a:ea typeface="Cambria Math" panose="02040503050406030204" pitchFamily="18" charset="0"/>
                                </a:rPr>
                                <m:t>2</m:t>
                              </m:r>
                            </m:sup>
                          </m:sSup>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𝑣</m:t>
                              </m:r>
                            </m:e>
                            <m:sub>
                              <m:r>
                                <a:rPr lang="es-CR" sz="2000" i="1">
                                  <a:latin typeface="Cambria Math" panose="02040503050406030204" pitchFamily="18" charset="0"/>
                                  <a:ea typeface="Cambria Math" panose="02040503050406030204" pitchFamily="18" charset="0"/>
                                </a:rPr>
                                <m:t>𝑡</m:t>
                              </m:r>
                              <m:r>
                                <a:rPr lang="es-CR" sz="2000" b="0" i="1" smtClean="0">
                                  <a:latin typeface="Cambria Math" panose="02040503050406030204" pitchFamily="18" charset="0"/>
                                  <a:ea typeface="Cambria Math" panose="02040503050406030204" pitchFamily="18" charset="0"/>
                                </a:rPr>
                                <m:t>−1</m:t>
                              </m:r>
                            </m:sub>
                          </m:sSub>
                          <m:r>
                            <a:rPr lang="es-CR" sz="2000" b="0" i="1" smtClean="0">
                              <a:latin typeface="Cambria Math" panose="02040503050406030204" pitchFamily="18" charset="0"/>
                              <a:ea typeface="Cambria Math" panose="02040503050406030204" pitchFamily="18" charset="0"/>
                            </a:rPr>
                            <m:t>+</m:t>
                          </m:r>
                          <m:sSup>
                            <m:sSupPr>
                              <m:ctrlPr>
                                <a:rPr lang="es-CR" sz="2000" i="1">
                                  <a:latin typeface="Cambria Math"/>
                                  <a:ea typeface="Cambria Math" panose="02040503050406030204" pitchFamily="18" charset="0"/>
                                </a:rPr>
                              </m:ctrlPr>
                            </m:sSupPr>
                            <m:e>
                              <m:d>
                                <m:dPr>
                                  <m:ctrlPr>
                                    <a:rPr lang="es-CR" sz="2000" i="1">
                                      <a:latin typeface="Cambria Math"/>
                                      <a:ea typeface="Cambria Math" panose="02040503050406030204" pitchFamily="18" charset="0"/>
                                    </a:rPr>
                                  </m:ctrlPr>
                                </m:dPr>
                                <m:e>
                                  <m:f>
                                    <m:fPr>
                                      <m:ctrlPr>
                                        <a:rPr lang="es-CR" sz="2000" i="1">
                                          <a:latin typeface="Cambria Math"/>
                                          <a:ea typeface="Cambria Math" panose="02040503050406030204" pitchFamily="18" charset="0"/>
                                        </a:rPr>
                                      </m:ctrlPr>
                                    </m:fPr>
                                    <m:num>
                                      <m:r>
                                        <a:rPr lang="es-CR" sz="2000" i="1">
                                          <a:latin typeface="Cambria Math" panose="02040503050406030204" pitchFamily="18" charset="0"/>
                                          <a:ea typeface="Cambria Math" panose="02040503050406030204" pitchFamily="18" charset="0"/>
                                        </a:rPr>
                                        <m:t>1</m:t>
                                      </m:r>
                                    </m:num>
                                    <m:den>
                                      <m:r>
                                        <a:rPr lang="es-CR" sz="2000" i="1">
                                          <a:latin typeface="Cambria Math" panose="02040503050406030204" pitchFamily="18" charset="0"/>
                                          <a:ea typeface="Cambria Math" panose="02040503050406030204" pitchFamily="18" charset="0"/>
                                        </a:rPr>
                                        <m:t>2</m:t>
                                      </m:r>
                                    </m:den>
                                  </m:f>
                                </m:e>
                              </m:d>
                            </m:e>
                            <m:sup>
                              <m:r>
                                <a:rPr lang="es-CR" sz="2000" b="0" i="1" smtClean="0">
                                  <a:latin typeface="Cambria Math" panose="02040503050406030204" pitchFamily="18" charset="0"/>
                                  <a:ea typeface="Cambria Math" panose="02040503050406030204" pitchFamily="18" charset="0"/>
                                </a:rPr>
                                <m:t>3</m:t>
                              </m:r>
                            </m:sup>
                          </m:sSup>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𝑣</m:t>
                              </m:r>
                            </m:e>
                            <m:sub>
                              <m:r>
                                <a:rPr lang="es-CR" sz="2000" i="1">
                                  <a:latin typeface="Cambria Math" panose="02040503050406030204" pitchFamily="18" charset="0"/>
                                  <a:ea typeface="Cambria Math" panose="02040503050406030204" pitchFamily="18" charset="0"/>
                                </a:rPr>
                                <m:t>𝑡</m:t>
                              </m:r>
                              <m:r>
                                <a:rPr lang="es-CR" sz="2000" i="1">
                                  <a:latin typeface="Cambria Math" panose="02040503050406030204" pitchFamily="18" charset="0"/>
                                  <a:ea typeface="Cambria Math" panose="02040503050406030204" pitchFamily="18" charset="0"/>
                                </a:rPr>
                                <m:t>−2</m:t>
                              </m:r>
                            </m:sub>
                          </m:sSub>
                          <m:r>
                            <a:rPr lang="es-CR" sz="2000" b="0" i="1" smtClean="0">
                              <a:latin typeface="Cambria Math" panose="02040503050406030204" pitchFamily="18" charset="0"/>
                              <a:ea typeface="Cambria Math" panose="02040503050406030204" pitchFamily="18" charset="0"/>
                            </a:rPr>
                            <m:t>+…</m:t>
                          </m:r>
                        </m:e>
                      </m:nary>
                    </m:oMath>
                  </m:oMathPara>
                </a14:m>
                <a:endParaRPr lang="es-CR" sz="2000" dirty="0"/>
              </a:p>
              <a:p>
                <a:pPr marL="0" indent="0" algn="just">
                  <a:buNone/>
                </a:pPr>
                <a:r>
                  <a:rPr lang="es-CR" sz="2000" dirty="0"/>
                  <a:t>Con </a:t>
                </a: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𝑣</m:t>
                        </m:r>
                      </m:e>
                      <m:sub>
                        <m:r>
                          <a:rPr lang="es-CR" sz="2000" i="1">
                            <a:latin typeface="Cambria Math" panose="02040503050406030204" pitchFamily="18" charset="0"/>
                          </a:rPr>
                          <m:t>𝑡</m:t>
                        </m:r>
                      </m:sub>
                    </m:sSub>
                    <m:r>
                      <a:rPr lang="es-CR" sz="2000" i="1">
                        <a:latin typeface="Cambria Math" panose="02040503050406030204" pitchFamily="18" charset="0"/>
                        <a:ea typeface="Cambria Math" panose="02040503050406030204" pitchFamily="18" charset="0"/>
                      </a:rPr>
                      <m:t>~</m:t>
                    </m:r>
                    <m:r>
                      <a:rPr lang="es-CR" sz="2000" i="1">
                        <a:latin typeface="Cambria Math" panose="02040503050406030204" pitchFamily="18" charset="0"/>
                        <a:ea typeface="Cambria Math" panose="02040503050406030204" pitchFamily="18" charset="0"/>
                      </a:rPr>
                      <m:t>𝑁</m:t>
                    </m:r>
                    <m:r>
                      <a:rPr lang="es-CR" sz="2000" i="1">
                        <a:latin typeface="Cambria Math" panose="02040503050406030204" pitchFamily="18" charset="0"/>
                        <a:ea typeface="Cambria Math" panose="02040503050406030204" pitchFamily="18" charset="0"/>
                      </a:rPr>
                      <m:t>(0,</m:t>
                    </m:r>
                    <m:sSubSup>
                      <m:sSubSupPr>
                        <m:ctrlPr>
                          <a:rPr lang="es-CR" sz="2000" i="1">
                            <a:latin typeface="Cambria Math"/>
                            <a:ea typeface="Cambria Math" panose="02040503050406030204" pitchFamily="18" charset="0"/>
                          </a:rPr>
                        </m:ctrlPr>
                      </m:sSubSupPr>
                      <m:e>
                        <m:r>
                          <a:rPr lang="es-CR" sz="2000" i="1">
                            <a:latin typeface="Cambria Math" panose="02040503050406030204" pitchFamily="18" charset="0"/>
                            <a:ea typeface="Cambria Math" panose="02040503050406030204" pitchFamily="18" charset="0"/>
                          </a:rPr>
                          <m:t>𝜎</m:t>
                        </m:r>
                      </m:e>
                      <m:sub>
                        <m:r>
                          <a:rPr lang="es-CR" sz="2000" i="1">
                            <a:latin typeface="Cambria Math" panose="02040503050406030204" pitchFamily="18" charset="0"/>
                            <a:ea typeface="Cambria Math" panose="02040503050406030204" pitchFamily="18" charset="0"/>
                          </a:rPr>
                          <m:t>𝑣</m:t>
                        </m:r>
                      </m:sub>
                      <m:sup>
                        <m:r>
                          <a:rPr lang="es-CR" sz="2000" i="1">
                            <a:latin typeface="Cambria Math" panose="02040503050406030204" pitchFamily="18" charset="0"/>
                            <a:ea typeface="Cambria Math" panose="02040503050406030204" pitchFamily="18" charset="0"/>
                          </a:rPr>
                          <m:t>2</m:t>
                        </m:r>
                      </m:sup>
                    </m:sSubSup>
                    <m:r>
                      <a:rPr lang="es-CR" sz="2000" i="1">
                        <a:latin typeface="Cambria Math" panose="02040503050406030204" pitchFamily="18" charset="0"/>
                        <a:ea typeface="Cambria Math" panose="02040503050406030204" pitchFamily="18" charset="0"/>
                      </a:rPr>
                      <m:t>)</m:t>
                    </m:r>
                  </m:oMath>
                </a14:m>
                <a:r>
                  <a:rPr lang="es-CR" sz="2000" dirty="0"/>
                  <a:t> y </a:t>
                </a:r>
                <a14:m>
                  <m:oMath xmlns:m="http://schemas.openxmlformats.org/officeDocument/2006/math">
                    <m:sSubSup>
                      <m:sSubSupPr>
                        <m:ctrlPr>
                          <a:rPr lang="es-CR" sz="2000" i="1">
                            <a:latin typeface="Cambria Math"/>
                            <a:ea typeface="Cambria Math" panose="02040503050406030204" pitchFamily="18" charset="0"/>
                          </a:rPr>
                        </m:ctrlPr>
                      </m:sSubSupPr>
                      <m:e>
                        <m:r>
                          <a:rPr lang="es-CR" sz="2000" i="1">
                            <a:latin typeface="Cambria Math" panose="02040503050406030204" pitchFamily="18" charset="0"/>
                            <a:ea typeface="Cambria Math" panose="02040503050406030204" pitchFamily="18" charset="0"/>
                          </a:rPr>
                          <m:t>𝜎</m:t>
                        </m:r>
                      </m:e>
                      <m:sub>
                        <m:r>
                          <a:rPr lang="es-CR" sz="2000" i="1">
                            <a:latin typeface="Cambria Math" panose="02040503050406030204" pitchFamily="18" charset="0"/>
                            <a:ea typeface="Cambria Math" panose="02040503050406030204" pitchFamily="18" charset="0"/>
                          </a:rPr>
                          <m:t>𝑣</m:t>
                        </m:r>
                      </m:sub>
                      <m:sup>
                        <m:r>
                          <a:rPr lang="es-CR" sz="2000" i="1">
                            <a:latin typeface="Cambria Math" panose="02040503050406030204" pitchFamily="18" charset="0"/>
                            <a:ea typeface="Cambria Math" panose="02040503050406030204" pitchFamily="18" charset="0"/>
                          </a:rPr>
                          <m:t>2</m:t>
                        </m:r>
                      </m:sup>
                    </m:sSubSup>
                    <m:r>
                      <a:rPr lang="es-CR" sz="2000" i="1">
                        <a:latin typeface="Cambria Math" panose="02040503050406030204" pitchFamily="18" charset="0"/>
                        <a:ea typeface="Cambria Math" panose="02040503050406030204" pitchFamily="18" charset="0"/>
                      </a:rPr>
                      <m:t>=1</m:t>
                    </m:r>
                  </m:oMath>
                </a14:m>
                <a:endParaRPr lang="es-CR" sz="2000" dirty="0"/>
              </a:p>
              <a:p>
                <a:pPr marL="0" indent="0">
                  <a:buNone/>
                </a:pPr>
                <a:endParaRPr lang="es-CR" sz="2000" dirty="0"/>
              </a:p>
              <a:p>
                <a:pPr marL="0" indent="0" algn="just">
                  <a:buNone/>
                </a:pPr>
                <a:endParaRPr lang="es-CR" sz="2000" dirty="0"/>
              </a:p>
            </p:txBody>
          </p:sp>
        </mc:Choice>
        <mc:Fallback xmlns="">
          <p:sp>
            <p:nvSpPr>
              <p:cNvPr id="5" name="Marcador de contenido 2"/>
              <p:cNvSpPr>
                <a:spLocks noGrp="1" noRot="1" noChangeAspect="1" noMove="1" noResize="1" noEditPoints="1" noAdjustHandles="1" noChangeArrowheads="1" noChangeShapeType="1" noTextEdit="1"/>
              </p:cNvSpPr>
              <p:nvPr>
                <p:ph idx="1"/>
              </p:nvPr>
            </p:nvSpPr>
            <p:spPr>
              <a:xfrm>
                <a:off x="79131" y="946394"/>
                <a:ext cx="12010291" cy="5832475"/>
              </a:xfrm>
              <a:blipFill rotWithShape="1">
                <a:blip r:embed="rId2"/>
                <a:stretch>
                  <a:fillRect l="-558" t="-1045" r="-508"/>
                </a:stretch>
              </a:blipFill>
            </p:spPr>
            <p:txBody>
              <a:bodyPr/>
              <a:lstStyle/>
              <a:p>
                <a:r>
                  <a:rPr lang="es-CR">
                    <a:noFill/>
                  </a:rPr>
                  <a:t> </a:t>
                </a:r>
              </a:p>
            </p:txBody>
          </p:sp>
        </mc:Fallback>
      </mc:AlternateContent>
    </p:spTree>
    <p:extLst>
      <p:ext uri="{BB962C8B-B14F-4D97-AF65-F5344CB8AC3E}">
        <p14:creationId xmlns:p14="http://schemas.microsoft.com/office/powerpoint/2010/main" val="1920021231"/>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767858" y="31018"/>
            <a:ext cx="10515600" cy="936137"/>
          </a:xfrm>
        </p:spPr>
        <p:txBody>
          <a:bodyPr/>
          <a:lstStyle/>
          <a:p>
            <a:pPr algn="ctr"/>
            <a:r>
              <a:rPr lang="es-CR" dirty="0"/>
              <a:t>Preámbulo</a:t>
            </a:r>
          </a:p>
        </p:txBody>
      </p:sp>
      <mc:AlternateContent xmlns:mc="http://schemas.openxmlformats.org/markup-compatibility/2006" xmlns:a14="http://schemas.microsoft.com/office/drawing/2010/main">
        <mc:Choice Requires="a14">
          <p:sp>
            <p:nvSpPr>
              <p:cNvPr id="5" name="Marcador de contenido 2"/>
              <p:cNvSpPr>
                <a:spLocks noGrp="1"/>
              </p:cNvSpPr>
              <p:nvPr>
                <p:ph idx="1"/>
              </p:nvPr>
            </p:nvSpPr>
            <p:spPr>
              <a:xfrm>
                <a:off x="26378" y="1043109"/>
                <a:ext cx="10199076" cy="5814891"/>
              </a:xfrm>
            </p:spPr>
            <p:txBody>
              <a:bodyPr>
                <a:normAutofit/>
              </a:bodyPr>
              <a:lstStyle/>
              <a:p>
                <a:pPr algn="just"/>
                <a:r>
                  <a:rPr lang="es-CR" sz="2400" dirty="0"/>
                  <a:t>En el estudio de los modelos </a:t>
                </a:r>
                <a14:m>
                  <m:oMath xmlns:m="http://schemas.openxmlformats.org/officeDocument/2006/math">
                    <m:r>
                      <a:rPr lang="es-CR" sz="2400" b="0" i="1" smtClean="0">
                        <a:latin typeface="Cambria Math" panose="02040503050406030204" pitchFamily="18" charset="0"/>
                      </a:rPr>
                      <m:t>𝐴𝑅𝐼𝑀𝐴</m:t>
                    </m:r>
                    <m:r>
                      <a:rPr lang="es-CR" sz="2400" b="0" i="1" smtClean="0">
                        <a:latin typeface="Cambria Math" panose="02040503050406030204" pitchFamily="18" charset="0"/>
                      </a:rPr>
                      <m:t>(</m:t>
                    </m:r>
                    <m:r>
                      <a:rPr lang="es-CR" sz="2400" b="0" i="1" smtClean="0">
                        <a:latin typeface="Cambria Math" panose="02040503050406030204" pitchFamily="18" charset="0"/>
                      </a:rPr>
                      <m:t>𝑝</m:t>
                    </m:r>
                    <m:r>
                      <a:rPr lang="es-CR" sz="2400" b="0" i="1" smtClean="0">
                        <a:latin typeface="Cambria Math" panose="02040503050406030204" pitchFamily="18" charset="0"/>
                      </a:rPr>
                      <m:t>,</m:t>
                    </m:r>
                    <m:r>
                      <a:rPr lang="es-CR" sz="2400" b="0" i="1" smtClean="0">
                        <a:latin typeface="Cambria Math" panose="02040503050406030204" pitchFamily="18" charset="0"/>
                      </a:rPr>
                      <m:t>𝑑</m:t>
                    </m:r>
                    <m:r>
                      <a:rPr lang="es-CR" sz="2400" b="0" i="1" smtClean="0">
                        <a:latin typeface="Cambria Math" panose="02040503050406030204" pitchFamily="18" charset="0"/>
                      </a:rPr>
                      <m:t>,</m:t>
                    </m:r>
                    <m:r>
                      <a:rPr lang="es-CR" sz="2400" b="0" i="1" smtClean="0">
                        <a:latin typeface="Cambria Math" panose="02040503050406030204" pitchFamily="18" charset="0"/>
                      </a:rPr>
                      <m:t>𝑞</m:t>
                    </m:r>
                    <m:r>
                      <a:rPr lang="es-CR" sz="2400" b="0" i="1" smtClean="0">
                        <a:latin typeface="Cambria Math" panose="02040503050406030204" pitchFamily="18" charset="0"/>
                      </a:rPr>
                      <m:t>)(</m:t>
                    </m:r>
                    <m:r>
                      <a:rPr lang="es-CR" sz="2400" b="0" i="1" smtClean="0">
                        <a:latin typeface="Cambria Math" panose="02040503050406030204" pitchFamily="18" charset="0"/>
                      </a:rPr>
                      <m:t>𝑃</m:t>
                    </m:r>
                    <m:r>
                      <a:rPr lang="es-CR" sz="2400" b="0" i="1" smtClean="0">
                        <a:latin typeface="Cambria Math" panose="02040503050406030204" pitchFamily="18" charset="0"/>
                      </a:rPr>
                      <m:t>,</m:t>
                    </m:r>
                    <m:r>
                      <a:rPr lang="es-CR" sz="2400" b="0" i="1" smtClean="0">
                        <a:latin typeface="Cambria Math" panose="02040503050406030204" pitchFamily="18" charset="0"/>
                      </a:rPr>
                      <m:t>𝐷</m:t>
                    </m:r>
                    <m:r>
                      <a:rPr lang="es-CR" sz="2400" b="0" i="1" smtClean="0">
                        <a:latin typeface="Cambria Math" panose="02040503050406030204" pitchFamily="18" charset="0"/>
                      </a:rPr>
                      <m:t>,</m:t>
                    </m:r>
                    <m:r>
                      <a:rPr lang="es-CR" sz="2400" b="0" i="1" smtClean="0">
                        <a:latin typeface="Cambria Math" panose="02040503050406030204" pitchFamily="18" charset="0"/>
                      </a:rPr>
                      <m:t>𝑄</m:t>
                    </m:r>
                    <m:r>
                      <a:rPr lang="es-CR" sz="2400" b="0" i="1" smtClean="0">
                        <a:latin typeface="Cambria Math" panose="02040503050406030204" pitchFamily="18" charset="0"/>
                      </a:rPr>
                      <m:t>)</m:t>
                    </m:r>
                  </m:oMath>
                </a14:m>
                <a:r>
                  <a:rPr lang="es-CR" sz="2400" dirty="0"/>
                  <a:t> , debemos pasar tanto por los fundamentos de estos para así poder comprender qué es lo que nos impulsa a realizar el proceso analítico de dichos procesos. </a:t>
                </a:r>
              </a:p>
              <a:p>
                <a:pPr algn="just"/>
                <a:endParaRPr lang="es-CR" sz="2400" dirty="0"/>
              </a:p>
              <a:p>
                <a:pPr algn="just"/>
                <a:r>
                  <a:rPr lang="es-CR" sz="2400" dirty="0"/>
                  <a:t>Los presentes modelos estocásticos rompen con cualquier método analítico estudiado hasta ahora. Tomo la siguiente cita sobre la metodología de Box-Jenkins:</a:t>
                </a:r>
              </a:p>
              <a:p>
                <a:pPr marL="0" indent="0" algn="just">
                  <a:buNone/>
                </a:pPr>
                <a:endParaRPr lang="es-CR" sz="2400" dirty="0"/>
              </a:p>
              <a:p>
                <a:pPr marL="0" indent="0" algn="just">
                  <a:buNone/>
                </a:pPr>
                <a:r>
                  <a:rPr lang="es-CR" sz="2400" dirty="0"/>
                  <a:t>“</a:t>
                </a:r>
                <a:r>
                  <a:rPr lang="es-CR" sz="2400" i="1" dirty="0"/>
                  <a:t>Esta metodología es diferente a la mayoría de los métodos para generar pronósticos porque no supone ningún patrón en particular en los datos históricos de la series que se van a pronosticar. Se fundamenta en un enfoque iterativo para identificar primeramente un modelo posible a partir de una clase general de modelos. Luego, el modelo seleccionado es puesto a prueba de acuerdo a ciertos estadísticos de bondad y de ajuste.  Finalmente, adecuado el modelo, se procede a realizar el pronóstico de la serie en estudio</a:t>
                </a:r>
                <a:r>
                  <a:rPr lang="es-CR" sz="2400" dirty="0"/>
                  <a:t>”.</a:t>
                </a:r>
              </a:p>
            </p:txBody>
          </p:sp>
        </mc:Choice>
        <mc:Fallback xmlns="">
          <p:sp>
            <p:nvSpPr>
              <p:cNvPr id="5" name="Marcador de contenido 2"/>
              <p:cNvSpPr>
                <a:spLocks noGrp="1" noRot="1" noChangeAspect="1" noMove="1" noResize="1" noEditPoints="1" noAdjustHandles="1" noChangeArrowheads="1" noChangeShapeType="1" noTextEdit="1"/>
              </p:cNvSpPr>
              <p:nvPr>
                <p:ph idx="1"/>
              </p:nvPr>
            </p:nvSpPr>
            <p:spPr>
              <a:xfrm>
                <a:off x="26378" y="1043109"/>
                <a:ext cx="10199076" cy="5814891"/>
              </a:xfrm>
              <a:blipFill>
                <a:blip r:embed="rId2"/>
                <a:stretch>
                  <a:fillRect l="-897" t="-1468" r="-956"/>
                </a:stretch>
              </a:blipFill>
            </p:spPr>
            <p:txBody>
              <a:bodyPr/>
              <a:lstStyle/>
              <a:p>
                <a:r>
                  <a:rPr lang="es-CR">
                    <a:noFill/>
                  </a:rPr>
                  <a:t> </a:t>
                </a:r>
              </a:p>
            </p:txBody>
          </p:sp>
        </mc:Fallback>
      </mc:AlternateContent>
      <p:pic>
        <p:nvPicPr>
          <p:cNvPr id="14338" name="Picture 2" descr="Image result for forecast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82624" y="1360777"/>
            <a:ext cx="1534824" cy="1534824"/>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Image result for forecasti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68769" y="4505772"/>
            <a:ext cx="1562533" cy="177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2559449"/>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0" y="22226"/>
            <a:ext cx="12192000" cy="7514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sz="3600" dirty="0"/>
              <a:t>Fundamentos de la metodología de Box-Jenkins:  teorema de Wold</a:t>
            </a:r>
          </a:p>
        </p:txBody>
      </p:sp>
      <mc:AlternateContent xmlns:mc="http://schemas.openxmlformats.org/markup-compatibility/2006" xmlns:a14="http://schemas.microsoft.com/office/drawing/2010/main">
        <mc:Choice Requires="a14">
          <p:sp>
            <p:nvSpPr>
              <p:cNvPr id="5" name="Marcador de contenido 2"/>
              <p:cNvSpPr>
                <a:spLocks noGrp="1"/>
              </p:cNvSpPr>
              <p:nvPr>
                <p:ph idx="1"/>
              </p:nvPr>
            </p:nvSpPr>
            <p:spPr>
              <a:xfrm>
                <a:off x="79131" y="946394"/>
                <a:ext cx="12010291" cy="5832475"/>
              </a:xfrm>
            </p:spPr>
            <p:txBody>
              <a:bodyPr>
                <a:normAutofit/>
              </a:bodyPr>
              <a:lstStyle/>
              <a:p>
                <a:pPr marL="0" indent="0">
                  <a:buNone/>
                </a:pPr>
                <a:r>
                  <a:rPr lang="es-CR" sz="2000" dirty="0"/>
                  <a:t>Es posible normalizar la varianza del ruido blanco para que el peso del choque presente sea unitario. Para ello hacemos:</a:t>
                </a:r>
              </a:p>
              <a:p>
                <a:pPr marL="0" indent="0" algn="just">
                  <a:buNone/>
                </a:pPr>
                <a14:m>
                  <m:oMathPara xmlns:m="http://schemas.openxmlformats.org/officeDocument/2006/math">
                    <m:oMathParaPr>
                      <m:jc m:val="centerGroup"/>
                    </m:oMathParaPr>
                    <m:oMath xmlns:m="http://schemas.openxmlformats.org/officeDocument/2006/math">
                      <m:sSub>
                        <m:sSubPr>
                          <m:ctrlPr>
                            <a:rPr lang="es-CR" sz="2000" i="1">
                              <a:latin typeface="Cambria Math"/>
                            </a:rPr>
                          </m:ctrlPr>
                        </m:sSubPr>
                        <m:e>
                          <m:r>
                            <a:rPr lang="es-CR" sz="2000" b="0" i="1" smtClean="0">
                              <a:latin typeface="Cambria Math" panose="02040503050406030204" pitchFamily="18" charset="0"/>
                              <a:ea typeface="Cambria Math" panose="02040503050406030204" pitchFamily="18" charset="0"/>
                            </a:rPr>
                            <m:t>𝜀</m:t>
                          </m:r>
                        </m:e>
                        <m:sub>
                          <m:r>
                            <a:rPr lang="es-CR" sz="2000" i="1">
                              <a:latin typeface="Cambria Math" panose="02040503050406030204" pitchFamily="18" charset="0"/>
                            </a:rPr>
                            <m:t>𝑡</m:t>
                          </m:r>
                        </m:sub>
                      </m:sSub>
                      <m:r>
                        <a:rPr lang="es-CR" sz="2000" i="1">
                          <a:latin typeface="Cambria Math" panose="02040503050406030204" pitchFamily="18" charset="0"/>
                        </a:rPr>
                        <m:t>=</m:t>
                      </m:r>
                      <m:f>
                        <m:fPr>
                          <m:ctrlPr>
                            <a:rPr lang="es-CR" sz="2000" i="1">
                              <a:latin typeface="Cambria Math"/>
                              <a:ea typeface="Cambria Math" panose="02040503050406030204" pitchFamily="18" charset="0"/>
                            </a:rPr>
                          </m:ctrlPr>
                        </m:fPr>
                        <m:num>
                          <m:r>
                            <a:rPr lang="es-CR" sz="2000" i="1">
                              <a:latin typeface="Cambria Math" panose="02040503050406030204" pitchFamily="18" charset="0"/>
                              <a:ea typeface="Cambria Math" panose="02040503050406030204" pitchFamily="18" charset="0"/>
                            </a:rPr>
                            <m:t>1</m:t>
                          </m:r>
                        </m:num>
                        <m:den>
                          <m:r>
                            <a:rPr lang="es-CR" sz="2000" i="1">
                              <a:latin typeface="Cambria Math" panose="02040503050406030204" pitchFamily="18" charset="0"/>
                              <a:ea typeface="Cambria Math" panose="02040503050406030204" pitchFamily="18" charset="0"/>
                            </a:rPr>
                            <m:t>2</m:t>
                          </m:r>
                        </m:den>
                      </m:f>
                      <m:sSub>
                        <m:sSubPr>
                          <m:ctrlPr>
                            <a:rPr lang="es-CR" sz="2000" b="0" i="1" smtClean="0">
                              <a:latin typeface="Cambria Math"/>
                              <a:ea typeface="Cambria Math" panose="02040503050406030204" pitchFamily="18" charset="0"/>
                            </a:rPr>
                          </m:ctrlPr>
                        </m:sSubPr>
                        <m:e>
                          <m:r>
                            <a:rPr lang="es-CR" sz="2000" b="0" i="1" smtClean="0">
                              <a:latin typeface="Cambria Math" panose="02040503050406030204" pitchFamily="18" charset="0"/>
                              <a:ea typeface="Cambria Math" panose="02040503050406030204" pitchFamily="18" charset="0"/>
                            </a:rPr>
                            <m:t>𝑣</m:t>
                          </m:r>
                        </m:e>
                        <m:sub>
                          <m:r>
                            <a:rPr lang="es-CR" sz="2000" b="0" i="1" smtClean="0">
                              <a:latin typeface="Cambria Math" panose="02040503050406030204" pitchFamily="18" charset="0"/>
                              <a:ea typeface="Cambria Math" panose="02040503050406030204" pitchFamily="18" charset="0"/>
                            </a:rPr>
                            <m:t>𝑡</m:t>
                          </m:r>
                        </m:sub>
                      </m:sSub>
                      <m:r>
                        <a:rPr lang="es-CR" sz="2000" b="0" i="1" smtClean="0">
                          <a:latin typeface="Cambria Math" panose="02040503050406030204" pitchFamily="18" charset="0"/>
                          <a:ea typeface="Cambria Math" panose="02040503050406030204" pitchFamily="18" charset="0"/>
                        </a:rPr>
                        <m:t>~</m:t>
                      </m:r>
                      <m:r>
                        <a:rPr lang="es-CR" sz="2000" b="0" i="1" smtClean="0">
                          <a:latin typeface="Cambria Math" panose="02040503050406030204" pitchFamily="18" charset="0"/>
                          <a:ea typeface="Cambria Math" panose="02040503050406030204" pitchFamily="18" charset="0"/>
                        </a:rPr>
                        <m:t>𝒩</m:t>
                      </m:r>
                      <m:r>
                        <a:rPr lang="es-CR" sz="2000" b="0" i="1" smtClean="0">
                          <a:latin typeface="Cambria Math" panose="02040503050406030204" pitchFamily="18" charset="0"/>
                          <a:ea typeface="Cambria Math" panose="02040503050406030204" pitchFamily="18" charset="0"/>
                        </a:rPr>
                        <m:t>(0,</m:t>
                      </m:r>
                      <m:sSubSup>
                        <m:sSubSupPr>
                          <m:ctrlPr>
                            <a:rPr lang="es-CR" sz="2000" b="0" i="1" smtClean="0">
                              <a:latin typeface="Cambria Math"/>
                              <a:ea typeface="Cambria Math" panose="02040503050406030204" pitchFamily="18" charset="0"/>
                            </a:rPr>
                          </m:ctrlPr>
                        </m:sSubSupPr>
                        <m:e>
                          <m:r>
                            <a:rPr lang="es-CR" sz="2000" i="1">
                              <a:latin typeface="Cambria Math" panose="02040503050406030204" pitchFamily="18" charset="0"/>
                              <a:ea typeface="Cambria Math" panose="02040503050406030204" pitchFamily="18" charset="0"/>
                            </a:rPr>
                            <m:t>𝜎</m:t>
                          </m:r>
                        </m:e>
                        <m:sub>
                          <m:r>
                            <a:rPr lang="es-CR" sz="2000" b="0" i="1" smtClean="0">
                              <a:latin typeface="Cambria Math" panose="02040503050406030204" pitchFamily="18" charset="0"/>
                              <a:ea typeface="Cambria Math" panose="02040503050406030204" pitchFamily="18" charset="0"/>
                            </a:rPr>
                            <m:t>𝜀</m:t>
                          </m:r>
                        </m:sub>
                        <m:sup>
                          <m:r>
                            <a:rPr lang="es-CR" sz="2000" b="0" i="1" smtClean="0">
                              <a:latin typeface="Cambria Math" panose="02040503050406030204" pitchFamily="18" charset="0"/>
                              <a:ea typeface="Cambria Math" panose="02040503050406030204" pitchFamily="18" charset="0"/>
                            </a:rPr>
                            <m:t>2</m:t>
                          </m:r>
                        </m:sup>
                      </m:sSubSup>
                      <m:r>
                        <a:rPr lang="es-CR" sz="2000" b="0" i="1" smtClean="0">
                          <a:latin typeface="Cambria Math" panose="02040503050406030204" pitchFamily="18" charset="0"/>
                          <a:ea typeface="Cambria Math" panose="02040503050406030204" pitchFamily="18" charset="0"/>
                        </a:rPr>
                        <m:t>)</m:t>
                      </m:r>
                    </m:oMath>
                  </m:oMathPara>
                </a14:m>
                <a:endParaRPr lang="es-CR" sz="2000" dirty="0"/>
              </a:p>
              <a:p>
                <a:pPr marL="0" indent="0" algn="just">
                  <a:buNone/>
                </a:pPr>
                <a:endParaRPr lang="es-CR" sz="2000" dirty="0"/>
              </a:p>
              <a:p>
                <a:pPr marL="0" indent="0" algn="just">
                  <a:buNone/>
                </a:pPr>
                <a:r>
                  <a:rPr lang="es-CR" sz="2000" dirty="0"/>
                  <a:t>El proceso </a:t>
                </a: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oMath>
                </a14:m>
                <a:r>
                  <a:rPr lang="es-CR" sz="2000" dirty="0"/>
                  <a:t> puede entonces ser expresado en función del ruido blanco </a:t>
                </a:r>
                <a14:m>
                  <m:oMath xmlns:m="http://schemas.openxmlformats.org/officeDocument/2006/math">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𝜀</m:t>
                        </m:r>
                      </m:e>
                      <m:sub>
                        <m:r>
                          <a:rPr lang="es-CR" sz="2000" i="1">
                            <a:latin typeface="Cambria Math" panose="02040503050406030204" pitchFamily="18" charset="0"/>
                            <a:ea typeface="Cambria Math" panose="02040503050406030204" pitchFamily="18" charset="0"/>
                          </a:rPr>
                          <m:t>𝑡</m:t>
                        </m:r>
                      </m:sub>
                    </m:sSub>
                  </m:oMath>
                </a14:m>
                <a:r>
                  <a:rPr lang="es-CR" sz="2000" dirty="0"/>
                  <a:t> de la siguiente forma:</a:t>
                </a:r>
              </a:p>
              <a:p>
                <a:pPr marL="0" indent="0" algn="just">
                  <a:buNone/>
                </a:pPr>
                <a:endParaRPr lang="es-CR" sz="2000" dirty="0"/>
              </a:p>
              <a:p>
                <a:pPr marL="0" indent="0">
                  <a:buNone/>
                </a:pPr>
                <a14:m>
                  <m:oMathPara xmlns:m="http://schemas.openxmlformats.org/officeDocument/2006/math">
                    <m:oMathParaPr>
                      <m:jc m:val="centerGroup"/>
                    </m:oMathParaPr>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r>
                        <a:rPr lang="es-CR" sz="2000" i="1">
                          <a:latin typeface="Cambria Math" panose="02040503050406030204" pitchFamily="18" charset="0"/>
                        </a:rPr>
                        <m:t>=</m:t>
                      </m:r>
                      <m:nary>
                        <m:naryPr>
                          <m:chr m:val="∑"/>
                          <m:ctrlPr>
                            <a:rPr lang="es-CR" sz="2000" i="1">
                              <a:latin typeface="Cambria Math"/>
                            </a:rPr>
                          </m:ctrlPr>
                        </m:naryPr>
                        <m:sub>
                          <m:r>
                            <m:rPr>
                              <m:brk m:alnAt="23"/>
                            </m:rPr>
                            <a:rPr lang="es-CR" sz="2000" i="1">
                              <a:latin typeface="Cambria Math" panose="02040503050406030204" pitchFamily="18" charset="0"/>
                            </a:rPr>
                            <m:t>𝑗</m:t>
                          </m:r>
                          <m:r>
                            <a:rPr lang="es-CR" sz="2000" i="1">
                              <a:latin typeface="Cambria Math" panose="02040503050406030204" pitchFamily="18" charset="0"/>
                            </a:rPr>
                            <m:t>=0</m:t>
                          </m:r>
                        </m:sub>
                        <m:sup>
                          <m:r>
                            <a:rPr lang="es-CR" sz="2000" i="1">
                              <a:latin typeface="Cambria Math" panose="02040503050406030204" pitchFamily="18" charset="0"/>
                              <a:ea typeface="Cambria Math" panose="02040503050406030204" pitchFamily="18" charset="0"/>
                            </a:rPr>
                            <m:t>∞</m:t>
                          </m:r>
                        </m:sup>
                        <m:e>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𝜓</m:t>
                              </m:r>
                            </m:e>
                            <m:sub>
                              <m:r>
                                <a:rPr lang="es-CR" sz="2000" i="1">
                                  <a:latin typeface="Cambria Math" panose="02040503050406030204" pitchFamily="18" charset="0"/>
                                  <a:ea typeface="Cambria Math" panose="02040503050406030204" pitchFamily="18" charset="0"/>
                                </a:rPr>
                                <m:t>𝑗</m:t>
                              </m:r>
                            </m:sub>
                          </m:sSub>
                          <m:sSub>
                            <m:sSubPr>
                              <m:ctrlPr>
                                <a:rPr lang="es-CR" sz="2000" i="1">
                                  <a:latin typeface="Cambria Math"/>
                                  <a:ea typeface="Cambria Math" panose="02040503050406030204" pitchFamily="18" charset="0"/>
                                </a:rPr>
                              </m:ctrlPr>
                            </m:sSubPr>
                            <m:e>
                              <m:r>
                                <a:rPr lang="es-CR" sz="2000" i="1" smtClean="0">
                                  <a:latin typeface="Cambria Math" panose="02040503050406030204" pitchFamily="18" charset="0"/>
                                  <a:ea typeface="Cambria Math" panose="02040503050406030204" pitchFamily="18" charset="0"/>
                                </a:rPr>
                                <m:t>𝜀</m:t>
                              </m:r>
                            </m:e>
                            <m:sub>
                              <m:r>
                                <a:rPr lang="es-CR" sz="2000" i="1">
                                  <a:latin typeface="Cambria Math" panose="02040503050406030204" pitchFamily="18" charset="0"/>
                                  <a:ea typeface="Cambria Math" panose="02040503050406030204" pitchFamily="18" charset="0"/>
                                </a:rPr>
                                <m:t>𝑡</m:t>
                              </m:r>
                              <m:r>
                                <a:rPr lang="es-CR" sz="2000" i="1">
                                  <a:latin typeface="Cambria Math" panose="02040503050406030204" pitchFamily="18" charset="0"/>
                                  <a:ea typeface="Cambria Math" panose="02040503050406030204" pitchFamily="18" charset="0"/>
                                </a:rPr>
                                <m:t>−</m:t>
                              </m:r>
                              <m:r>
                                <a:rPr lang="es-CR" sz="2000" i="1">
                                  <a:latin typeface="Cambria Math" panose="02040503050406030204" pitchFamily="18" charset="0"/>
                                  <a:ea typeface="Cambria Math" panose="02040503050406030204" pitchFamily="18" charset="0"/>
                                </a:rPr>
                                <m:t>𝑗</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𝜀</m:t>
                              </m:r>
                            </m:e>
                            <m:sub>
                              <m:r>
                                <a:rPr lang="es-CR" sz="2000" i="1">
                                  <a:latin typeface="Cambria Math" panose="02040503050406030204" pitchFamily="18" charset="0"/>
                                  <a:ea typeface="Cambria Math" panose="02040503050406030204" pitchFamily="18" charset="0"/>
                                </a:rPr>
                                <m:t>𝑡</m:t>
                              </m:r>
                            </m:sub>
                          </m:sSub>
                          <m:r>
                            <a:rPr lang="es-CR" sz="2000" b="0" i="1" smtClean="0">
                              <a:latin typeface="Cambria Math" panose="02040503050406030204" pitchFamily="18" charset="0"/>
                              <a:ea typeface="Cambria Math" panose="02040503050406030204" pitchFamily="18" charset="0"/>
                            </a:rPr>
                            <m:t>+</m:t>
                          </m:r>
                          <m:d>
                            <m:dPr>
                              <m:ctrlPr>
                                <a:rPr lang="es-CR" sz="2000" i="1">
                                  <a:latin typeface="Cambria Math"/>
                                  <a:ea typeface="Cambria Math" panose="02040503050406030204" pitchFamily="18" charset="0"/>
                                </a:rPr>
                              </m:ctrlPr>
                            </m:dPr>
                            <m:e>
                              <m:f>
                                <m:fPr>
                                  <m:ctrlPr>
                                    <a:rPr lang="es-CR" sz="2000" i="1">
                                      <a:latin typeface="Cambria Math"/>
                                      <a:ea typeface="Cambria Math" panose="02040503050406030204" pitchFamily="18" charset="0"/>
                                    </a:rPr>
                                  </m:ctrlPr>
                                </m:fPr>
                                <m:num>
                                  <m:r>
                                    <a:rPr lang="es-CR" sz="2000" i="1">
                                      <a:latin typeface="Cambria Math" panose="02040503050406030204" pitchFamily="18" charset="0"/>
                                      <a:ea typeface="Cambria Math" panose="02040503050406030204" pitchFamily="18" charset="0"/>
                                    </a:rPr>
                                    <m:t>1</m:t>
                                  </m:r>
                                </m:num>
                                <m:den>
                                  <m:r>
                                    <a:rPr lang="es-CR" sz="2000" i="1">
                                      <a:latin typeface="Cambria Math" panose="02040503050406030204" pitchFamily="18" charset="0"/>
                                      <a:ea typeface="Cambria Math" panose="02040503050406030204" pitchFamily="18" charset="0"/>
                                    </a:rPr>
                                    <m:t>2</m:t>
                                  </m:r>
                                </m:den>
                              </m:f>
                            </m:e>
                          </m:d>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𝜀</m:t>
                              </m:r>
                            </m:e>
                            <m:sub>
                              <m:r>
                                <a:rPr lang="es-CR" sz="2000" i="1">
                                  <a:latin typeface="Cambria Math" panose="02040503050406030204" pitchFamily="18" charset="0"/>
                                  <a:ea typeface="Cambria Math" panose="02040503050406030204" pitchFamily="18" charset="0"/>
                                </a:rPr>
                                <m:t>𝑡</m:t>
                              </m:r>
                              <m:r>
                                <a:rPr lang="es-CR" sz="2000" i="1">
                                  <a:latin typeface="Cambria Math" panose="02040503050406030204" pitchFamily="18" charset="0"/>
                                  <a:ea typeface="Cambria Math" panose="02040503050406030204" pitchFamily="18" charset="0"/>
                                </a:rPr>
                                <m:t>−1</m:t>
                              </m:r>
                            </m:sub>
                          </m:sSub>
                          <m:r>
                            <a:rPr lang="es-CR" sz="2000" i="1">
                              <a:latin typeface="Cambria Math" panose="02040503050406030204" pitchFamily="18" charset="0"/>
                              <a:ea typeface="Cambria Math" panose="02040503050406030204" pitchFamily="18" charset="0"/>
                            </a:rPr>
                            <m:t>+</m:t>
                          </m:r>
                          <m:sSup>
                            <m:sSupPr>
                              <m:ctrlPr>
                                <a:rPr lang="es-CR" sz="2000" i="1">
                                  <a:latin typeface="Cambria Math"/>
                                  <a:ea typeface="Cambria Math" panose="02040503050406030204" pitchFamily="18" charset="0"/>
                                </a:rPr>
                              </m:ctrlPr>
                            </m:sSupPr>
                            <m:e>
                              <m:d>
                                <m:dPr>
                                  <m:ctrlPr>
                                    <a:rPr lang="es-CR" sz="2000" i="1">
                                      <a:latin typeface="Cambria Math"/>
                                      <a:ea typeface="Cambria Math" panose="02040503050406030204" pitchFamily="18" charset="0"/>
                                    </a:rPr>
                                  </m:ctrlPr>
                                </m:dPr>
                                <m:e>
                                  <m:f>
                                    <m:fPr>
                                      <m:ctrlPr>
                                        <a:rPr lang="es-CR" sz="2000" i="1">
                                          <a:latin typeface="Cambria Math"/>
                                          <a:ea typeface="Cambria Math" panose="02040503050406030204" pitchFamily="18" charset="0"/>
                                        </a:rPr>
                                      </m:ctrlPr>
                                    </m:fPr>
                                    <m:num>
                                      <m:r>
                                        <a:rPr lang="es-CR" sz="2000" i="1">
                                          <a:latin typeface="Cambria Math" panose="02040503050406030204" pitchFamily="18" charset="0"/>
                                          <a:ea typeface="Cambria Math" panose="02040503050406030204" pitchFamily="18" charset="0"/>
                                        </a:rPr>
                                        <m:t>1</m:t>
                                      </m:r>
                                    </m:num>
                                    <m:den>
                                      <m:r>
                                        <a:rPr lang="es-CR" sz="2000" i="1">
                                          <a:latin typeface="Cambria Math" panose="02040503050406030204" pitchFamily="18" charset="0"/>
                                          <a:ea typeface="Cambria Math" panose="02040503050406030204" pitchFamily="18" charset="0"/>
                                        </a:rPr>
                                        <m:t>2</m:t>
                                      </m:r>
                                    </m:den>
                                  </m:f>
                                </m:e>
                              </m:d>
                            </m:e>
                            <m:sup>
                              <m:r>
                                <a:rPr lang="es-CR" sz="2000" i="1">
                                  <a:latin typeface="Cambria Math" panose="02040503050406030204" pitchFamily="18" charset="0"/>
                                  <a:ea typeface="Cambria Math" panose="02040503050406030204" pitchFamily="18" charset="0"/>
                                </a:rPr>
                                <m:t>2</m:t>
                              </m:r>
                            </m:sup>
                          </m:sSup>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𝜀</m:t>
                              </m:r>
                            </m:e>
                            <m:sub>
                              <m:r>
                                <a:rPr lang="es-CR" sz="2000" i="1">
                                  <a:latin typeface="Cambria Math" panose="02040503050406030204" pitchFamily="18" charset="0"/>
                                  <a:ea typeface="Cambria Math" panose="02040503050406030204" pitchFamily="18" charset="0"/>
                                </a:rPr>
                                <m:t>𝑡</m:t>
                              </m:r>
                              <m:r>
                                <a:rPr lang="es-CR" sz="2000" i="1">
                                  <a:latin typeface="Cambria Math" panose="02040503050406030204" pitchFamily="18" charset="0"/>
                                  <a:ea typeface="Cambria Math" panose="02040503050406030204" pitchFamily="18" charset="0"/>
                                </a:rPr>
                                <m:t>−2</m:t>
                              </m:r>
                            </m:sub>
                          </m:sSub>
                          <m:r>
                            <a:rPr lang="es-CR" sz="2000" i="1">
                              <a:latin typeface="Cambria Math" panose="02040503050406030204" pitchFamily="18" charset="0"/>
                              <a:ea typeface="Cambria Math" panose="02040503050406030204" pitchFamily="18" charset="0"/>
                            </a:rPr>
                            <m:t>+</m:t>
                          </m:r>
                          <m:sSup>
                            <m:sSupPr>
                              <m:ctrlPr>
                                <a:rPr lang="es-CR" sz="2000" i="1">
                                  <a:latin typeface="Cambria Math"/>
                                  <a:ea typeface="Cambria Math" panose="02040503050406030204" pitchFamily="18" charset="0"/>
                                </a:rPr>
                              </m:ctrlPr>
                            </m:sSupPr>
                            <m:e>
                              <m:d>
                                <m:dPr>
                                  <m:ctrlPr>
                                    <a:rPr lang="es-CR" sz="2000" i="1">
                                      <a:latin typeface="Cambria Math"/>
                                      <a:ea typeface="Cambria Math" panose="02040503050406030204" pitchFamily="18" charset="0"/>
                                    </a:rPr>
                                  </m:ctrlPr>
                                </m:dPr>
                                <m:e>
                                  <m:f>
                                    <m:fPr>
                                      <m:ctrlPr>
                                        <a:rPr lang="es-CR" sz="2000" i="1">
                                          <a:latin typeface="Cambria Math"/>
                                          <a:ea typeface="Cambria Math" panose="02040503050406030204" pitchFamily="18" charset="0"/>
                                        </a:rPr>
                                      </m:ctrlPr>
                                    </m:fPr>
                                    <m:num>
                                      <m:r>
                                        <a:rPr lang="es-CR" sz="2000" i="1">
                                          <a:latin typeface="Cambria Math" panose="02040503050406030204" pitchFamily="18" charset="0"/>
                                          <a:ea typeface="Cambria Math" panose="02040503050406030204" pitchFamily="18" charset="0"/>
                                        </a:rPr>
                                        <m:t>1</m:t>
                                      </m:r>
                                    </m:num>
                                    <m:den>
                                      <m:r>
                                        <a:rPr lang="es-CR" sz="2000" i="1">
                                          <a:latin typeface="Cambria Math" panose="02040503050406030204" pitchFamily="18" charset="0"/>
                                          <a:ea typeface="Cambria Math" panose="02040503050406030204" pitchFamily="18" charset="0"/>
                                        </a:rPr>
                                        <m:t>2</m:t>
                                      </m:r>
                                    </m:den>
                                  </m:f>
                                </m:e>
                              </m:d>
                            </m:e>
                            <m:sup>
                              <m:r>
                                <a:rPr lang="es-CR" sz="2000" i="1">
                                  <a:latin typeface="Cambria Math" panose="02040503050406030204" pitchFamily="18" charset="0"/>
                                  <a:ea typeface="Cambria Math" panose="02040503050406030204" pitchFamily="18" charset="0"/>
                                </a:rPr>
                                <m:t>3</m:t>
                              </m:r>
                            </m:sup>
                          </m:sSup>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𝜀</m:t>
                              </m:r>
                            </m:e>
                            <m:sub>
                              <m:r>
                                <a:rPr lang="es-CR" sz="2000" i="1">
                                  <a:latin typeface="Cambria Math" panose="02040503050406030204" pitchFamily="18" charset="0"/>
                                  <a:ea typeface="Cambria Math" panose="02040503050406030204" pitchFamily="18" charset="0"/>
                                </a:rPr>
                                <m:t>𝑡</m:t>
                              </m:r>
                              <m:r>
                                <a:rPr lang="es-CR" sz="2000" i="1">
                                  <a:latin typeface="Cambria Math" panose="02040503050406030204" pitchFamily="18" charset="0"/>
                                  <a:ea typeface="Cambria Math" panose="02040503050406030204" pitchFamily="18" charset="0"/>
                                </a:rPr>
                                <m:t>−3</m:t>
                              </m:r>
                            </m:sub>
                          </m:sSub>
                          <m:r>
                            <a:rPr lang="es-CR" sz="2000" i="1">
                              <a:latin typeface="Cambria Math" panose="02040503050406030204" pitchFamily="18" charset="0"/>
                              <a:ea typeface="Cambria Math" panose="02040503050406030204" pitchFamily="18" charset="0"/>
                            </a:rPr>
                            <m:t>+…</m:t>
                          </m:r>
                        </m:e>
                      </m:nary>
                    </m:oMath>
                  </m:oMathPara>
                </a14:m>
                <a:endParaRPr lang="es-CR" sz="2000" dirty="0"/>
              </a:p>
              <a:p>
                <a:pPr marL="0" indent="0" algn="just">
                  <a:buNone/>
                </a:pPr>
                <a:endParaRPr lang="es-CR" sz="2000" dirty="0"/>
              </a:p>
              <a:p>
                <a:pPr marL="0" indent="0" algn="just">
                  <a:buNone/>
                </a:pPr>
                <a:r>
                  <a:rPr lang="es-CR" sz="2000" dirty="0"/>
                  <a:t>De esta forma se obtiene la representación de </a:t>
                </a:r>
                <a:r>
                  <a:rPr lang="es-CR" sz="2000" dirty="0" err="1"/>
                  <a:t>Wold</a:t>
                </a:r>
                <a:r>
                  <a:rPr lang="es-CR" sz="2000" dirty="0"/>
                  <a:t> de su proceso </a:t>
                </a: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oMath>
                </a14:m>
                <a:r>
                  <a:rPr lang="es-CR" sz="2000" dirty="0"/>
                  <a:t>, donde el peso del choque contemporáneo </a:t>
                </a:r>
                <a14:m>
                  <m:oMath xmlns:m="http://schemas.openxmlformats.org/officeDocument/2006/math">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𝜀</m:t>
                        </m:r>
                      </m:e>
                      <m:sub>
                        <m:r>
                          <a:rPr lang="es-CR" sz="2000" i="1">
                            <a:latin typeface="Cambria Math" panose="02040503050406030204" pitchFamily="18" charset="0"/>
                            <a:ea typeface="Cambria Math" panose="02040503050406030204" pitchFamily="18" charset="0"/>
                          </a:rPr>
                          <m:t>𝑡</m:t>
                        </m:r>
                      </m:sub>
                    </m:sSub>
                  </m:oMath>
                </a14:m>
                <a:r>
                  <a:rPr lang="es-CR" sz="2000" dirty="0"/>
                  <a:t> es unitario.</a:t>
                </a:r>
              </a:p>
              <a:p>
                <a:pPr marL="0" indent="0" algn="just">
                  <a:buNone/>
                </a:pPr>
                <a:endParaRPr lang="es-CR" sz="2000" dirty="0"/>
              </a:p>
              <a:p>
                <a:pPr marL="0" indent="0" algn="just">
                  <a:buNone/>
                </a:pPr>
                <a:r>
                  <a:rPr lang="es-CR" sz="2000" dirty="0"/>
                  <a:t>La segunda condición, </a:t>
                </a:r>
                <a14:m>
                  <m:oMath xmlns:m="http://schemas.openxmlformats.org/officeDocument/2006/math">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𝜓</m:t>
                        </m:r>
                      </m:e>
                      <m:sub>
                        <m:r>
                          <a:rPr lang="es-CR" sz="2000" i="1">
                            <a:latin typeface="Cambria Math" panose="02040503050406030204" pitchFamily="18" charset="0"/>
                            <a:ea typeface="Cambria Math" panose="02040503050406030204" pitchFamily="18" charset="0"/>
                          </a:rPr>
                          <m:t>𝑗</m:t>
                        </m:r>
                      </m:sub>
                    </m:sSub>
                  </m:oMath>
                </a14:m>
                <a:r>
                  <a:rPr lang="es-CR" sz="2000" dirty="0"/>
                  <a:t> , aunque totalmente trivial, indica que las ponderaciones de los choques pasados pueden ser eventualmente nulos para ciertos retrasos. En contraposición, la tercera condición, </a:t>
                </a:r>
                <a14:m>
                  <m:oMath xmlns:m="http://schemas.openxmlformats.org/officeDocument/2006/math">
                    <m:nary>
                      <m:naryPr>
                        <m:chr m:val="∑"/>
                        <m:limLoc m:val="subSup"/>
                        <m:ctrlPr>
                          <a:rPr lang="es-CR" sz="2000" i="1">
                            <a:latin typeface="Cambria Math"/>
                          </a:rPr>
                        </m:ctrlPr>
                      </m:naryPr>
                      <m:sub>
                        <m:r>
                          <m:rPr>
                            <m:brk m:alnAt="25"/>
                          </m:rPr>
                          <a:rPr lang="es-CR" sz="2000" i="1">
                            <a:latin typeface="Cambria Math" panose="02040503050406030204" pitchFamily="18" charset="0"/>
                          </a:rPr>
                          <m:t>𝑗</m:t>
                        </m:r>
                        <m:r>
                          <a:rPr lang="es-CR" sz="2000" i="1">
                            <a:latin typeface="Cambria Math" panose="02040503050406030204" pitchFamily="18" charset="0"/>
                          </a:rPr>
                          <m:t>=0</m:t>
                        </m:r>
                      </m:sub>
                      <m:sup>
                        <m:r>
                          <a:rPr lang="es-CR" sz="2000" i="1">
                            <a:latin typeface="Cambria Math" panose="02040503050406030204" pitchFamily="18" charset="0"/>
                            <a:ea typeface="Cambria Math" panose="02040503050406030204" pitchFamily="18" charset="0"/>
                          </a:rPr>
                          <m:t>∞</m:t>
                        </m:r>
                      </m:sup>
                      <m:e>
                        <m:sSubSup>
                          <m:sSubSupPr>
                            <m:ctrlPr>
                              <a:rPr lang="es-CR" sz="2000" i="1">
                                <a:latin typeface="Cambria Math"/>
                              </a:rPr>
                            </m:ctrlPr>
                          </m:sSubSupPr>
                          <m:e>
                            <m:r>
                              <a:rPr lang="es-CR" sz="2000" i="1">
                                <a:latin typeface="Cambria Math" panose="02040503050406030204" pitchFamily="18" charset="0"/>
                                <a:ea typeface="Cambria Math" panose="02040503050406030204" pitchFamily="18" charset="0"/>
                              </a:rPr>
                              <m:t>𝜓</m:t>
                            </m:r>
                          </m:e>
                          <m:sub>
                            <m:r>
                              <a:rPr lang="es-CR" sz="2000" i="1">
                                <a:latin typeface="Cambria Math" panose="02040503050406030204" pitchFamily="18" charset="0"/>
                              </a:rPr>
                              <m:t>𝑗</m:t>
                            </m:r>
                          </m:sub>
                          <m:sup>
                            <m:r>
                              <a:rPr lang="es-CR" sz="2000" i="1">
                                <a:latin typeface="Cambria Math" panose="02040503050406030204" pitchFamily="18" charset="0"/>
                              </a:rPr>
                              <m:t>2</m:t>
                            </m:r>
                          </m:sup>
                        </m:sSubSup>
                      </m:e>
                    </m:nary>
                    <m:r>
                      <a:rPr lang="es-CR" sz="2000" i="1">
                        <a:latin typeface="Cambria Math" panose="02040503050406030204" pitchFamily="18" charset="0"/>
                      </a:rPr>
                      <m:t>&lt;</m:t>
                    </m:r>
                    <m:r>
                      <a:rPr lang="es-CR" sz="2000" i="1">
                        <a:latin typeface="Cambria Math" panose="02040503050406030204" pitchFamily="18" charset="0"/>
                        <a:ea typeface="Cambria Math" panose="02040503050406030204" pitchFamily="18" charset="0"/>
                      </a:rPr>
                      <m:t>∞</m:t>
                    </m:r>
                  </m:oMath>
                </a14:m>
                <a:r>
                  <a:rPr lang="es-CR" sz="2000" dirty="0"/>
                  <a:t>, es muy importante. </a:t>
                </a:r>
              </a:p>
              <a:p>
                <a:pPr marL="0" indent="0" algn="just">
                  <a:buNone/>
                </a:pPr>
                <a:endParaRPr lang="es-CR" sz="2000" dirty="0"/>
              </a:p>
            </p:txBody>
          </p:sp>
        </mc:Choice>
        <mc:Fallback xmlns="">
          <p:sp>
            <p:nvSpPr>
              <p:cNvPr id="5" name="Marcador de contenido 2"/>
              <p:cNvSpPr>
                <a:spLocks noGrp="1" noRot="1" noChangeAspect="1" noMove="1" noResize="1" noEditPoints="1" noAdjustHandles="1" noChangeArrowheads="1" noChangeShapeType="1" noTextEdit="1"/>
              </p:cNvSpPr>
              <p:nvPr>
                <p:ph idx="1"/>
              </p:nvPr>
            </p:nvSpPr>
            <p:spPr>
              <a:xfrm>
                <a:off x="79131" y="946394"/>
                <a:ext cx="12010291" cy="5832475"/>
              </a:xfrm>
              <a:blipFill rotWithShape="1">
                <a:blip r:embed="rId2"/>
                <a:stretch>
                  <a:fillRect l="-558" t="-1045" r="-508" b="-4075"/>
                </a:stretch>
              </a:blipFill>
            </p:spPr>
            <p:txBody>
              <a:bodyPr/>
              <a:lstStyle/>
              <a:p>
                <a:r>
                  <a:rPr lang="es-CR">
                    <a:noFill/>
                  </a:rPr>
                  <a:t> </a:t>
                </a:r>
              </a:p>
            </p:txBody>
          </p:sp>
        </mc:Fallback>
      </mc:AlternateContent>
    </p:spTree>
    <p:extLst>
      <p:ext uri="{BB962C8B-B14F-4D97-AF65-F5344CB8AC3E}">
        <p14:creationId xmlns:p14="http://schemas.microsoft.com/office/powerpoint/2010/main" val="3802726459"/>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0" y="22226"/>
            <a:ext cx="12192000" cy="7514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sz="3600" dirty="0"/>
              <a:t>Fundamentos de la metodología de Box-Jenkins:  teorema de Wold</a:t>
            </a:r>
          </a:p>
        </p:txBody>
      </p:sp>
      <mc:AlternateContent xmlns:mc="http://schemas.openxmlformats.org/markup-compatibility/2006" xmlns:a14="http://schemas.microsoft.com/office/drawing/2010/main">
        <mc:Choice Requires="a14">
          <p:sp>
            <p:nvSpPr>
              <p:cNvPr id="5" name="Marcador de contenido 2"/>
              <p:cNvSpPr>
                <a:spLocks noGrp="1"/>
              </p:cNvSpPr>
              <p:nvPr>
                <p:ph idx="1"/>
              </p:nvPr>
            </p:nvSpPr>
            <p:spPr>
              <a:xfrm>
                <a:off x="79131" y="946394"/>
                <a:ext cx="12010291" cy="5832475"/>
              </a:xfrm>
            </p:spPr>
            <p:txBody>
              <a:bodyPr>
                <a:normAutofit/>
              </a:bodyPr>
              <a:lstStyle/>
              <a:p>
                <a:pPr marL="0" indent="0">
                  <a:buNone/>
                </a:pPr>
                <a:r>
                  <a:rPr lang="es-CR" sz="2000" b="1" dirty="0"/>
                  <a:t>Definición: convergencia del proceso </a:t>
                </a:r>
              </a:p>
              <a:p>
                <a:pPr marL="0" indent="0">
                  <a:buNone/>
                </a:pPr>
                <a:endParaRPr lang="es-CR" sz="2000" i="1" dirty="0">
                  <a:latin typeface="Cambria Math" panose="02040503050406030204" pitchFamily="18" charset="0"/>
                </a:endParaRPr>
              </a:p>
              <a:p>
                <a:pPr marL="0" indent="0" algn="just">
                  <a:buNone/>
                </a:pPr>
                <a:r>
                  <a:rPr lang="es-CR" sz="2000" dirty="0"/>
                  <a:t>La condición </a:t>
                </a:r>
                <a14:m>
                  <m:oMath xmlns:m="http://schemas.openxmlformats.org/officeDocument/2006/math">
                    <m:nary>
                      <m:naryPr>
                        <m:chr m:val="∑"/>
                        <m:limLoc m:val="subSup"/>
                        <m:ctrlPr>
                          <a:rPr lang="es-CR" sz="2000" i="1">
                            <a:latin typeface="Cambria Math"/>
                          </a:rPr>
                        </m:ctrlPr>
                      </m:naryPr>
                      <m:sub>
                        <m:r>
                          <m:rPr>
                            <m:brk m:alnAt="25"/>
                          </m:rPr>
                          <a:rPr lang="es-CR" sz="2000" i="1">
                            <a:latin typeface="Cambria Math" panose="02040503050406030204" pitchFamily="18" charset="0"/>
                          </a:rPr>
                          <m:t>𝑗</m:t>
                        </m:r>
                        <m:r>
                          <a:rPr lang="es-CR" sz="2000" i="1">
                            <a:latin typeface="Cambria Math" panose="02040503050406030204" pitchFamily="18" charset="0"/>
                          </a:rPr>
                          <m:t>=0</m:t>
                        </m:r>
                      </m:sub>
                      <m:sup>
                        <m:r>
                          <a:rPr lang="es-CR" sz="2000" i="1">
                            <a:latin typeface="Cambria Math" panose="02040503050406030204" pitchFamily="18" charset="0"/>
                            <a:ea typeface="Cambria Math" panose="02040503050406030204" pitchFamily="18" charset="0"/>
                          </a:rPr>
                          <m:t>∞</m:t>
                        </m:r>
                      </m:sup>
                      <m:e>
                        <m:sSubSup>
                          <m:sSubSupPr>
                            <m:ctrlPr>
                              <a:rPr lang="es-CR" sz="2000" i="1">
                                <a:latin typeface="Cambria Math"/>
                              </a:rPr>
                            </m:ctrlPr>
                          </m:sSubSupPr>
                          <m:e>
                            <m:r>
                              <a:rPr lang="es-CR" sz="2000" i="1">
                                <a:latin typeface="Cambria Math" panose="02040503050406030204" pitchFamily="18" charset="0"/>
                                <a:ea typeface="Cambria Math" panose="02040503050406030204" pitchFamily="18" charset="0"/>
                              </a:rPr>
                              <m:t>𝜓</m:t>
                            </m:r>
                          </m:e>
                          <m:sub>
                            <m:r>
                              <a:rPr lang="es-CR" sz="2000" i="1">
                                <a:latin typeface="Cambria Math" panose="02040503050406030204" pitchFamily="18" charset="0"/>
                              </a:rPr>
                              <m:t>𝑗</m:t>
                            </m:r>
                          </m:sub>
                          <m:sup>
                            <m:r>
                              <a:rPr lang="es-CR" sz="2000" i="1">
                                <a:latin typeface="Cambria Math" panose="02040503050406030204" pitchFamily="18" charset="0"/>
                              </a:rPr>
                              <m:t>2</m:t>
                            </m:r>
                          </m:sup>
                        </m:sSubSup>
                      </m:e>
                    </m:nary>
                    <m:r>
                      <a:rPr lang="es-CR" sz="2000" i="1">
                        <a:latin typeface="Cambria Math" panose="02040503050406030204" pitchFamily="18" charset="0"/>
                      </a:rPr>
                      <m:t>&lt;</m:t>
                    </m:r>
                    <m:r>
                      <a:rPr lang="es-CR" sz="2000" i="1">
                        <a:latin typeface="Cambria Math" panose="02040503050406030204" pitchFamily="18" charset="0"/>
                        <a:ea typeface="Cambria Math" panose="02040503050406030204" pitchFamily="18" charset="0"/>
                      </a:rPr>
                      <m:t>∞</m:t>
                    </m:r>
                  </m:oMath>
                </a14:m>
                <a:r>
                  <a:rPr lang="es-CR" sz="2000" dirty="0"/>
                  <a:t>, dicha como sumatoria de cuadrados (o </a:t>
                </a:r>
                <a:r>
                  <a:rPr lang="es-CR" sz="2000" dirty="0" err="1"/>
                  <a:t>integrabilidad</a:t>
                </a:r>
                <a:r>
                  <a:rPr lang="es-CR" sz="2000" dirty="0"/>
                  <a:t> de los cuadrados) asegura la existencia de los momentos de orden dos de proceso (</a:t>
                </a: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oMath>
                </a14:m>
                <a:r>
                  <a:rPr lang="es-CR" sz="2000" dirty="0"/>
                  <a:t>, t ∈ Z). Bajo esta condición, decimos que </a:t>
                </a: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oMath>
                </a14:m>
                <a:r>
                  <a:rPr lang="es-CR" sz="2000" dirty="0"/>
                  <a:t> converge en promedio cuadrático.</a:t>
                </a:r>
              </a:p>
              <a:p>
                <a:pPr marL="0" indent="0" algn="just">
                  <a:buNone/>
                </a:pPr>
                <a:endParaRPr lang="es-CR" sz="2000" dirty="0"/>
              </a:p>
              <a:p>
                <a:pPr marL="0" indent="0" algn="just">
                  <a:buNone/>
                </a:pPr>
                <a:r>
                  <a:rPr lang="es-CR" sz="2000" dirty="0"/>
                  <a:t>Para comprender cómo esta condición que la </a:t>
                </a:r>
                <a:r>
                  <a:rPr lang="es-CR" sz="2000" dirty="0" err="1"/>
                  <a:t>sumabilidad</a:t>
                </a:r>
                <a:r>
                  <a:rPr lang="es-CR" sz="2000" dirty="0"/>
                  <a:t> asegura la existencia de momentos teóricos de orden dos, debemos volver a la definición de la función generadora de autocovariancia del proceso </a:t>
                </a: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oMath>
                </a14:m>
                <a:r>
                  <a:rPr lang="es-CR" sz="2000" dirty="0"/>
                  <a:t> y usar la representación de </a:t>
                </a:r>
                <a:r>
                  <a:rPr lang="es-CR" sz="2000" dirty="0" err="1"/>
                  <a:t>Wold</a:t>
                </a:r>
                <a:r>
                  <a:rPr lang="es-CR" sz="2000" dirty="0"/>
                  <a:t>. Si asumimos por simplicidad que </a:t>
                </a: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𝐸</m:t>
                        </m:r>
                        <m:r>
                          <a:rPr lang="es-CR" sz="2000" i="1">
                            <a:latin typeface="Cambria Math" panose="02040503050406030204" pitchFamily="18" charset="0"/>
                          </a:rPr>
                          <m:t>(</m:t>
                        </m:r>
                        <m:r>
                          <a:rPr lang="es-CR" sz="2000" i="1">
                            <a:latin typeface="Cambria Math" panose="02040503050406030204" pitchFamily="18" charset="0"/>
                          </a:rPr>
                          <m:t>𝑥</m:t>
                        </m:r>
                      </m:e>
                      <m:sub>
                        <m:r>
                          <a:rPr lang="es-CR" sz="2000" i="1">
                            <a:latin typeface="Cambria Math" panose="02040503050406030204" pitchFamily="18" charset="0"/>
                          </a:rPr>
                          <m:t>𝑡</m:t>
                        </m:r>
                      </m:sub>
                    </m:sSub>
                    <m:r>
                      <a:rPr lang="es-CR" sz="2000" i="1">
                        <a:latin typeface="Cambria Math" panose="02040503050406030204" pitchFamily="18" charset="0"/>
                      </a:rPr>
                      <m:t>)</m:t>
                    </m:r>
                    <m:r>
                      <a:rPr lang="es-CR" sz="2000" i="1">
                        <a:latin typeface="Cambria Math" panose="02040503050406030204" pitchFamily="18" charset="0"/>
                        <a:ea typeface="Cambria Math" panose="02040503050406030204" pitchFamily="18" charset="0"/>
                      </a:rPr>
                      <m:t>=0</m:t>
                    </m:r>
                  </m:oMath>
                </a14:m>
                <a:r>
                  <a:rPr lang="es-CR" sz="2000" dirty="0"/>
                  <a:t>, obtenemos:</a:t>
                </a:r>
              </a:p>
              <a:p>
                <a:pPr marL="0" indent="0" algn="just">
                  <a:buNone/>
                </a:pPr>
                <a:endParaRPr lang="es-CR" sz="2000" dirty="0"/>
              </a:p>
              <a:p>
                <a:pPr marL="0" indent="0" algn="just">
                  <a:buNone/>
                </a:pPr>
                <a:endParaRPr lang="es-CR" sz="2000" dirty="0"/>
              </a:p>
              <a:p>
                <a:pPr marL="0" indent="0" algn="just">
                  <a:buNone/>
                </a:pPr>
                <a:endParaRPr lang="es-CR" sz="2000" dirty="0"/>
              </a:p>
              <a:p>
                <a:pPr marL="0" indent="0" algn="just">
                  <a:buNone/>
                </a:pPr>
                <a:endParaRPr lang="es-CR" sz="2000" dirty="0"/>
              </a:p>
              <a:p>
                <a:pPr marL="0" indent="0" algn="just">
                  <a:buNone/>
                </a:pPr>
                <a:endParaRPr lang="es-CR" sz="2000" dirty="0"/>
              </a:p>
              <a:p>
                <a:pPr marL="0" indent="0" algn="just">
                  <a:buNone/>
                </a:pPr>
                <a:r>
                  <a:rPr lang="es-CR" sz="2000" dirty="0"/>
                  <a:t>Según la definición de un ruido blanco sabemos que </a:t>
                </a:r>
                <a14:m>
                  <m:oMath xmlns:m="http://schemas.openxmlformats.org/officeDocument/2006/math">
                    <m:r>
                      <a:rPr lang="es-CR" sz="2000" i="1">
                        <a:latin typeface="Cambria Math" panose="02040503050406030204" pitchFamily="18" charset="0"/>
                      </a:rPr>
                      <m:t>𝐸</m:t>
                    </m:r>
                    <m:d>
                      <m:dPr>
                        <m:ctrlPr>
                          <a:rPr lang="es-CR" sz="2000" i="1">
                            <a:latin typeface="Cambria Math"/>
                          </a:rPr>
                        </m:ctrlPr>
                      </m:dPr>
                      <m:e>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𝜀</m:t>
                            </m:r>
                          </m:e>
                          <m:sub>
                            <m:r>
                              <a:rPr lang="es-CR" sz="2000" i="1">
                                <a:latin typeface="Cambria Math" panose="02040503050406030204" pitchFamily="18" charset="0"/>
                                <a:ea typeface="Cambria Math" panose="02040503050406030204" pitchFamily="18" charset="0"/>
                              </a:rPr>
                              <m:t>𝑡</m:t>
                            </m:r>
                          </m:sub>
                        </m:sSub>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𝜀</m:t>
                            </m:r>
                          </m:e>
                          <m:sub>
                            <m:r>
                              <a:rPr lang="es-CR" sz="2000" i="1">
                                <a:latin typeface="Cambria Math" panose="02040503050406030204" pitchFamily="18" charset="0"/>
                                <a:ea typeface="Cambria Math" panose="02040503050406030204" pitchFamily="18" charset="0"/>
                              </a:rPr>
                              <m:t>𝑡</m:t>
                            </m:r>
                            <m:r>
                              <a:rPr lang="es-CR" sz="2000" i="1">
                                <a:latin typeface="Cambria Math" panose="02040503050406030204" pitchFamily="18" charset="0"/>
                                <a:ea typeface="Cambria Math" panose="02040503050406030204" pitchFamily="18" charset="0"/>
                              </a:rPr>
                              <m:t>−</m:t>
                            </m:r>
                            <m:r>
                              <a:rPr lang="es-CR" sz="2000" i="1">
                                <a:latin typeface="Cambria Math" panose="02040503050406030204" pitchFamily="18" charset="0"/>
                                <a:ea typeface="Cambria Math" panose="02040503050406030204" pitchFamily="18" charset="0"/>
                              </a:rPr>
                              <m:t>𝑗</m:t>
                            </m:r>
                          </m:sub>
                        </m:sSub>
                      </m:e>
                    </m:d>
                    <m:r>
                      <a:rPr lang="es-CR" sz="2000" i="1">
                        <a:latin typeface="Cambria Math" panose="02040503050406030204" pitchFamily="18" charset="0"/>
                      </a:rPr>
                      <m:t>=0, </m:t>
                    </m:r>
                    <m:r>
                      <a:rPr lang="es-CR" sz="2000" i="1">
                        <a:latin typeface="Cambria Math" panose="02040503050406030204" pitchFamily="18" charset="0"/>
                      </a:rPr>
                      <m:t>𝑗</m:t>
                    </m:r>
                    <m:r>
                      <a:rPr lang="es-CR" sz="2000" i="1">
                        <a:latin typeface="Cambria Math" panose="02040503050406030204" pitchFamily="18" charset="0"/>
                        <a:ea typeface="Cambria Math" panose="02040503050406030204" pitchFamily="18" charset="0"/>
                      </a:rPr>
                      <m:t>≠0,  </m:t>
                    </m:r>
                    <m:r>
                      <a:rPr lang="es-CR" sz="2000" i="1">
                        <a:latin typeface="Cambria Math" panose="02040503050406030204" pitchFamily="18" charset="0"/>
                        <a:ea typeface="Cambria Math" panose="02040503050406030204" pitchFamily="18" charset="0"/>
                      </a:rPr>
                      <m:t>𝐸</m:t>
                    </m:r>
                    <m:d>
                      <m:dPr>
                        <m:ctrlPr>
                          <a:rPr lang="es-CR" sz="2000" i="1">
                            <a:latin typeface="Cambria Math"/>
                            <a:ea typeface="Cambria Math" panose="02040503050406030204" pitchFamily="18" charset="0"/>
                          </a:rPr>
                        </m:ctrlPr>
                      </m:dPr>
                      <m:e>
                        <m:sSubSup>
                          <m:sSubSupPr>
                            <m:ctrlPr>
                              <a:rPr lang="es-CR" sz="2000" i="1">
                                <a:latin typeface="Cambria Math"/>
                                <a:ea typeface="Cambria Math" panose="02040503050406030204" pitchFamily="18" charset="0"/>
                              </a:rPr>
                            </m:ctrlPr>
                          </m:sSubSupPr>
                          <m:e>
                            <m:r>
                              <a:rPr lang="es-CR" sz="2000" i="1">
                                <a:latin typeface="Cambria Math" panose="02040503050406030204" pitchFamily="18" charset="0"/>
                                <a:ea typeface="Cambria Math" panose="02040503050406030204" pitchFamily="18" charset="0"/>
                              </a:rPr>
                              <m:t>𝜀</m:t>
                            </m:r>
                          </m:e>
                          <m:sub>
                            <m:r>
                              <a:rPr lang="es-CR" sz="2000" i="1">
                                <a:latin typeface="Cambria Math" panose="02040503050406030204" pitchFamily="18" charset="0"/>
                                <a:ea typeface="Cambria Math" panose="02040503050406030204" pitchFamily="18" charset="0"/>
                              </a:rPr>
                              <m:t>𝑡</m:t>
                            </m:r>
                          </m:sub>
                          <m:sup>
                            <m:r>
                              <a:rPr lang="es-CR" sz="2000" i="1">
                                <a:latin typeface="Cambria Math" panose="02040503050406030204" pitchFamily="18" charset="0"/>
                                <a:ea typeface="Cambria Math" panose="02040503050406030204" pitchFamily="18" charset="0"/>
                              </a:rPr>
                              <m:t>2</m:t>
                            </m:r>
                          </m:sup>
                        </m:sSubSup>
                      </m:e>
                    </m:d>
                    <m:r>
                      <a:rPr lang="es-CR" sz="2000" i="1">
                        <a:latin typeface="Cambria Math" panose="02040503050406030204" pitchFamily="18" charset="0"/>
                        <a:ea typeface="Cambria Math" panose="02040503050406030204" pitchFamily="18" charset="0"/>
                      </a:rPr>
                      <m:t>= </m:t>
                    </m:r>
                    <m:sSubSup>
                      <m:sSubSupPr>
                        <m:ctrlPr>
                          <a:rPr lang="es-CR" sz="2000" i="1">
                            <a:latin typeface="Cambria Math"/>
                            <a:ea typeface="Cambria Math" panose="02040503050406030204" pitchFamily="18" charset="0"/>
                          </a:rPr>
                        </m:ctrlPr>
                      </m:sSubSupPr>
                      <m:e>
                        <m:r>
                          <a:rPr lang="es-CR" sz="2000" i="1">
                            <a:latin typeface="Cambria Math" panose="02040503050406030204" pitchFamily="18" charset="0"/>
                            <a:ea typeface="Cambria Math" panose="02040503050406030204" pitchFamily="18" charset="0"/>
                          </a:rPr>
                          <m:t>𝜎</m:t>
                        </m:r>
                      </m:e>
                      <m:sub>
                        <m:r>
                          <a:rPr lang="es-CR" sz="2000" i="1">
                            <a:latin typeface="Cambria Math" panose="02040503050406030204" pitchFamily="18" charset="0"/>
                            <a:ea typeface="Cambria Math" panose="02040503050406030204" pitchFamily="18" charset="0"/>
                          </a:rPr>
                          <m:t>𝜀</m:t>
                        </m:r>
                      </m:sub>
                      <m:sup>
                        <m:r>
                          <a:rPr lang="es-CR" sz="2000" i="1">
                            <a:latin typeface="Cambria Math" panose="02040503050406030204" pitchFamily="18" charset="0"/>
                            <a:ea typeface="Cambria Math" panose="02040503050406030204" pitchFamily="18" charset="0"/>
                          </a:rPr>
                          <m:t>2</m:t>
                        </m:r>
                      </m:sup>
                    </m:sSubSup>
                  </m:oMath>
                </a14:m>
                <a:endParaRPr lang="es-CR" sz="2000" dirty="0"/>
              </a:p>
            </p:txBody>
          </p:sp>
        </mc:Choice>
        <mc:Fallback xmlns="">
          <p:sp>
            <p:nvSpPr>
              <p:cNvPr id="5" name="Marcador de contenido 2"/>
              <p:cNvSpPr>
                <a:spLocks noGrp="1" noRot="1" noChangeAspect="1" noMove="1" noResize="1" noEditPoints="1" noAdjustHandles="1" noChangeArrowheads="1" noChangeShapeType="1" noTextEdit="1"/>
              </p:cNvSpPr>
              <p:nvPr>
                <p:ph idx="1"/>
              </p:nvPr>
            </p:nvSpPr>
            <p:spPr>
              <a:xfrm>
                <a:off x="79131" y="946394"/>
                <a:ext cx="12010291" cy="5832475"/>
              </a:xfrm>
              <a:blipFill rotWithShape="1">
                <a:blip r:embed="rId2"/>
                <a:stretch>
                  <a:fillRect l="-558" t="-1045" r="-508"/>
                </a:stretch>
              </a:blipFill>
            </p:spPr>
            <p:txBody>
              <a:bodyPr/>
              <a:lstStyle/>
              <a:p>
                <a:r>
                  <a:rPr lang="es-CR">
                    <a:noFill/>
                  </a:rPr>
                  <a:t> </a:t>
                </a:r>
              </a:p>
            </p:txBody>
          </p:sp>
        </mc:Fallback>
      </mc:AlternateContent>
      <p:pic>
        <p:nvPicPr>
          <p:cNvPr id="6" name="Imagen 5">
            <a:extLst>
              <a:ext uri="{FF2B5EF4-FFF2-40B4-BE49-F238E27FC236}">
                <a16:creationId xmlns:a16="http://schemas.microsoft.com/office/drawing/2014/main" xmlns="" id="{B6103D9E-22B1-45C7-A7B8-771EBD91B980}"/>
              </a:ext>
            </a:extLst>
          </p:cNvPr>
          <p:cNvPicPr>
            <a:picLocks noChangeAspect="1"/>
          </p:cNvPicPr>
          <p:nvPr/>
        </p:nvPicPr>
        <p:blipFill>
          <a:blip r:embed="rId3" cstate="print"/>
          <a:stretch>
            <a:fillRect/>
          </a:stretch>
        </p:blipFill>
        <p:spPr>
          <a:xfrm>
            <a:off x="2658151" y="4564878"/>
            <a:ext cx="6809685" cy="1132538"/>
          </a:xfrm>
          <a:prstGeom prst="rect">
            <a:avLst/>
          </a:prstGeom>
        </p:spPr>
      </p:pic>
    </p:spTree>
    <p:extLst>
      <p:ext uri="{BB962C8B-B14F-4D97-AF65-F5344CB8AC3E}">
        <p14:creationId xmlns:p14="http://schemas.microsoft.com/office/powerpoint/2010/main" val="1982083113"/>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70338" y="849679"/>
                <a:ext cx="11975123" cy="5911606"/>
              </a:xfrm>
            </p:spPr>
            <p:txBody>
              <a:bodyPr>
                <a:normAutofit/>
              </a:bodyPr>
              <a:lstStyle/>
              <a:p>
                <a:pPr marL="0" indent="0">
                  <a:buNone/>
                </a:pPr>
                <a:r>
                  <a:rPr lang="es-CR" sz="2000" dirty="0"/>
                  <a:t>Por lo tanto, puesto que la esperanza es un operador lineal, la función </a:t>
                </a:r>
                <a14:m>
                  <m:oMath xmlns:m="http://schemas.openxmlformats.org/officeDocument/2006/math">
                    <m:r>
                      <a:rPr lang="es-CR" sz="2000" i="1">
                        <a:latin typeface="Cambria Math" panose="02040503050406030204" pitchFamily="18" charset="0"/>
                        <a:ea typeface="Cambria Math" panose="02040503050406030204" pitchFamily="18" charset="0"/>
                      </a:rPr>
                      <m:t>𝛾</m:t>
                    </m:r>
                    <m:r>
                      <a:rPr lang="es-CR" sz="2000" i="1">
                        <a:latin typeface="Cambria Math" panose="02040503050406030204" pitchFamily="18" charset="0"/>
                        <a:ea typeface="Cambria Math" panose="02040503050406030204" pitchFamily="18" charset="0"/>
                      </a:rPr>
                      <m:t>(</m:t>
                    </m:r>
                    <m:r>
                      <a:rPr lang="es-CR" sz="2000" i="1">
                        <a:latin typeface="Cambria Math" panose="02040503050406030204" pitchFamily="18" charset="0"/>
                        <a:ea typeface="Cambria Math" panose="02040503050406030204" pitchFamily="18" charset="0"/>
                      </a:rPr>
                      <m:t>h</m:t>
                    </m:r>
                    <m:r>
                      <a:rPr lang="es-CR" sz="2000" i="1">
                        <a:latin typeface="Cambria Math" panose="02040503050406030204" pitchFamily="18" charset="0"/>
                        <a:ea typeface="Cambria Math" panose="02040503050406030204" pitchFamily="18" charset="0"/>
                      </a:rPr>
                      <m:t>)</m:t>
                    </m:r>
                  </m:oMath>
                </a14:m>
                <a:r>
                  <a:rPr lang="es-CR" sz="2000" dirty="0"/>
                  <a:t> puede ser reescrita como sigue:</a:t>
                </a:r>
              </a:p>
              <a:p>
                <a:endParaRPr lang="es-CR" sz="2000" dirty="0"/>
              </a:p>
              <a:p>
                <a:pPr marL="0" indent="0">
                  <a:buNone/>
                </a:pPr>
                <a:endParaRPr lang="es-CR" sz="2000" dirty="0"/>
              </a:p>
              <a:p>
                <a:pPr marL="0" indent="0">
                  <a:buNone/>
                </a:pPr>
                <a:endParaRPr lang="es-CR" sz="2000" dirty="0"/>
              </a:p>
              <a:p>
                <a:pPr marL="0" indent="0">
                  <a:buNone/>
                </a:pPr>
                <a:endParaRPr lang="es-CR" sz="2000" dirty="0"/>
              </a:p>
              <a:p>
                <a:pPr marL="0" indent="0">
                  <a:buNone/>
                </a:pPr>
                <a:endParaRPr lang="es-CR" sz="2000" dirty="0"/>
              </a:p>
              <a:p>
                <a:pPr marL="0" indent="0">
                  <a:buNone/>
                </a:pPr>
                <a:r>
                  <a:rPr lang="es-CR" sz="2000" dirty="0"/>
                  <a:t>De donde se puede obtener mediante simplificación:</a:t>
                </a:r>
              </a:p>
              <a:p>
                <a:pPr marL="0" indent="0">
                  <a:buNone/>
                </a:pPr>
                <a:endParaRPr lang="es-CR" sz="2000" dirty="0"/>
              </a:p>
              <a:p>
                <a:pPr marL="0" indent="0">
                  <a:buNone/>
                </a:pPr>
                <a:endParaRPr lang="es-CR" sz="2000" dirty="0"/>
              </a:p>
              <a:p>
                <a:pPr marL="0" indent="0">
                  <a:buNone/>
                </a:pPr>
                <a:endParaRPr lang="es-CR" sz="2000" dirty="0"/>
              </a:p>
              <a:p>
                <a:pPr marL="0" indent="0">
                  <a:buNone/>
                </a:pPr>
                <a:endParaRPr lang="es-CR" sz="2000" dirty="0"/>
              </a:p>
              <a:p>
                <a:pPr marL="0" indent="0">
                  <a:buNone/>
                </a:pPr>
                <a:endParaRPr lang="es-CR" sz="2000" dirty="0"/>
              </a:p>
              <a:p>
                <a:pPr marL="0" indent="0">
                  <a:buNone/>
                </a:pPr>
                <a:r>
                  <a:rPr lang="es-CR" sz="2000" dirty="0"/>
                  <a:t>Se puede demostrar que la condición </a:t>
                </a:r>
                <a14:m>
                  <m:oMath xmlns:m="http://schemas.openxmlformats.org/officeDocument/2006/math">
                    <m:nary>
                      <m:naryPr>
                        <m:chr m:val="∑"/>
                        <m:limLoc m:val="subSup"/>
                        <m:ctrlPr>
                          <a:rPr lang="es-CR" sz="2000" i="1">
                            <a:latin typeface="Cambria Math"/>
                          </a:rPr>
                        </m:ctrlPr>
                      </m:naryPr>
                      <m:sub>
                        <m:r>
                          <m:rPr>
                            <m:brk m:alnAt="25"/>
                          </m:rPr>
                          <a:rPr lang="es-CR" sz="2000" i="1">
                            <a:latin typeface="Cambria Math" panose="02040503050406030204" pitchFamily="18" charset="0"/>
                          </a:rPr>
                          <m:t>𝑗</m:t>
                        </m:r>
                        <m:r>
                          <a:rPr lang="es-CR" sz="2000" i="1">
                            <a:latin typeface="Cambria Math" panose="02040503050406030204" pitchFamily="18" charset="0"/>
                          </a:rPr>
                          <m:t>=0</m:t>
                        </m:r>
                      </m:sub>
                      <m:sup>
                        <m:r>
                          <a:rPr lang="es-CR" sz="2000" i="1">
                            <a:latin typeface="Cambria Math" panose="02040503050406030204" pitchFamily="18" charset="0"/>
                            <a:ea typeface="Cambria Math" panose="02040503050406030204" pitchFamily="18" charset="0"/>
                          </a:rPr>
                          <m:t>∞</m:t>
                        </m:r>
                      </m:sup>
                      <m:e>
                        <m:sSubSup>
                          <m:sSubSupPr>
                            <m:ctrlPr>
                              <a:rPr lang="es-CR" sz="2000" i="1">
                                <a:latin typeface="Cambria Math"/>
                              </a:rPr>
                            </m:ctrlPr>
                          </m:sSubSupPr>
                          <m:e>
                            <m:r>
                              <a:rPr lang="es-CR" sz="2000" i="1">
                                <a:latin typeface="Cambria Math" panose="02040503050406030204" pitchFamily="18" charset="0"/>
                                <a:ea typeface="Cambria Math" panose="02040503050406030204" pitchFamily="18" charset="0"/>
                              </a:rPr>
                              <m:t>𝜓</m:t>
                            </m:r>
                          </m:e>
                          <m:sub>
                            <m:r>
                              <a:rPr lang="es-CR" sz="2000" i="1">
                                <a:latin typeface="Cambria Math" panose="02040503050406030204" pitchFamily="18" charset="0"/>
                              </a:rPr>
                              <m:t>𝑗</m:t>
                            </m:r>
                          </m:sub>
                          <m:sup>
                            <m:r>
                              <a:rPr lang="es-CR" sz="2000" i="1">
                                <a:latin typeface="Cambria Math" panose="02040503050406030204" pitchFamily="18" charset="0"/>
                              </a:rPr>
                              <m:t>2</m:t>
                            </m:r>
                          </m:sup>
                        </m:sSubSup>
                      </m:e>
                    </m:nary>
                    <m:r>
                      <a:rPr lang="es-CR" sz="2000" i="1">
                        <a:latin typeface="Cambria Math" panose="02040503050406030204" pitchFamily="18" charset="0"/>
                      </a:rPr>
                      <m:t>&lt;</m:t>
                    </m:r>
                    <m:r>
                      <a:rPr lang="es-CR" sz="2000" i="1">
                        <a:latin typeface="Cambria Math" panose="02040503050406030204" pitchFamily="18" charset="0"/>
                        <a:ea typeface="Cambria Math" panose="02040503050406030204" pitchFamily="18" charset="0"/>
                      </a:rPr>
                      <m:t>∞</m:t>
                    </m:r>
                  </m:oMath>
                </a14:m>
                <a:r>
                  <a:rPr lang="es-CR" sz="2000" dirty="0"/>
                  <a:t> implica necesariamente </a:t>
                </a:r>
                <a14:m>
                  <m:oMath xmlns:m="http://schemas.openxmlformats.org/officeDocument/2006/math">
                    <m:nary>
                      <m:naryPr>
                        <m:chr m:val="∑"/>
                        <m:ctrlPr>
                          <a:rPr lang="es-CR" sz="2000" i="1">
                            <a:latin typeface="Cambria Math"/>
                          </a:rPr>
                        </m:ctrlPr>
                      </m:naryPr>
                      <m:sub>
                        <m:r>
                          <m:rPr>
                            <m:brk m:alnAt="23"/>
                          </m:rPr>
                          <a:rPr lang="es-CR" sz="2000" i="1">
                            <a:latin typeface="Cambria Math" panose="02040503050406030204" pitchFamily="18" charset="0"/>
                          </a:rPr>
                          <m:t>𝑗</m:t>
                        </m:r>
                        <m:r>
                          <a:rPr lang="es-CR" sz="2000" i="1">
                            <a:latin typeface="Cambria Math" panose="02040503050406030204" pitchFamily="18" charset="0"/>
                          </a:rPr>
                          <m:t>=0</m:t>
                        </m:r>
                      </m:sub>
                      <m:sup>
                        <m:r>
                          <a:rPr lang="es-CR" sz="2000" i="1">
                            <a:latin typeface="Cambria Math" panose="02040503050406030204" pitchFamily="18" charset="0"/>
                            <a:ea typeface="Cambria Math" panose="02040503050406030204" pitchFamily="18" charset="0"/>
                          </a:rPr>
                          <m:t>∞</m:t>
                        </m:r>
                      </m:sup>
                      <m:e>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𝜓</m:t>
                            </m:r>
                          </m:e>
                          <m:sub>
                            <m:r>
                              <a:rPr lang="es-CR" sz="2000" i="1">
                                <a:latin typeface="Cambria Math" panose="02040503050406030204" pitchFamily="18" charset="0"/>
                                <a:ea typeface="Cambria Math" panose="02040503050406030204" pitchFamily="18" charset="0"/>
                              </a:rPr>
                              <m:t>𝑗</m:t>
                            </m:r>
                            <m:r>
                              <a:rPr lang="es-CR" sz="2000" i="1">
                                <a:latin typeface="Cambria Math" panose="02040503050406030204" pitchFamily="18" charset="0"/>
                                <a:ea typeface="Cambria Math" panose="02040503050406030204" pitchFamily="18" charset="0"/>
                              </a:rPr>
                              <m:t>+</m:t>
                            </m:r>
                            <m:r>
                              <a:rPr lang="es-CR" sz="2000" i="1">
                                <a:latin typeface="Cambria Math" panose="02040503050406030204" pitchFamily="18" charset="0"/>
                                <a:ea typeface="Cambria Math" panose="02040503050406030204" pitchFamily="18" charset="0"/>
                              </a:rPr>
                              <m:t>h</m:t>
                            </m:r>
                          </m:sub>
                        </m:sSub>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𝜓</m:t>
                            </m:r>
                          </m:e>
                          <m:sub>
                            <m:r>
                              <a:rPr lang="es-CR" sz="2000" i="1">
                                <a:latin typeface="Cambria Math" panose="02040503050406030204" pitchFamily="18" charset="0"/>
                                <a:ea typeface="Cambria Math" panose="02040503050406030204" pitchFamily="18" charset="0"/>
                              </a:rPr>
                              <m:t>𝑗</m:t>
                            </m:r>
                          </m:sub>
                        </m:sSub>
                        <m:r>
                          <a:rPr lang="es-CR" sz="2000" i="1">
                            <a:latin typeface="Cambria Math" panose="02040503050406030204" pitchFamily="18" charset="0"/>
                            <a:ea typeface="Cambria Math" panose="02040503050406030204" pitchFamily="18" charset="0"/>
                          </a:rPr>
                          <m:t>&lt;∞, </m:t>
                        </m:r>
                        <m:r>
                          <a:rPr lang="es-CR" sz="2000" i="1">
                            <a:latin typeface="Cambria Math" panose="02040503050406030204" pitchFamily="18" charset="0"/>
                            <a:ea typeface="Cambria Math" panose="02040503050406030204" pitchFamily="18" charset="0"/>
                          </a:rPr>
                          <m:t>h</m:t>
                        </m:r>
                        <m:r>
                          <a:rPr lang="es-CR" sz="2000" i="1">
                            <a:latin typeface="Cambria Math" panose="02040503050406030204" pitchFamily="18" charset="0"/>
                            <a:ea typeface="Cambria Math" panose="02040503050406030204" pitchFamily="18" charset="0"/>
                          </a:rPr>
                          <m:t>≠0</m:t>
                        </m:r>
                      </m:e>
                    </m:nary>
                    <m:r>
                      <a:rPr lang="es-CR" sz="2000" i="1">
                        <a:latin typeface="Cambria Math" panose="02040503050406030204" pitchFamily="18" charset="0"/>
                      </a:rPr>
                      <m:t>.</m:t>
                    </m:r>
                  </m:oMath>
                </a14:m>
                <a:r>
                  <a:rPr lang="es-CR" sz="2000" dirty="0"/>
                  <a:t> Esta condición </a:t>
                </a:r>
                <a:r>
                  <a:rPr lang="es-CR" sz="2000" b="1" dirty="0"/>
                  <a:t>garantiza la convergencia</a:t>
                </a:r>
                <a:r>
                  <a:rPr lang="es-CR" sz="2000" dirty="0"/>
                  <a:t>, et por lo tanto la existencia del total de momentos de orden </a:t>
                </a:r>
                <a14:m>
                  <m:oMath xmlns:m="http://schemas.openxmlformats.org/officeDocument/2006/math">
                    <m:r>
                      <a:rPr lang="es-CR" sz="2000" i="1" dirty="0" smtClean="0">
                        <a:latin typeface="Cambria Math" panose="02040503050406030204" pitchFamily="18" charset="0"/>
                      </a:rPr>
                      <m:t>𝑘</m:t>
                    </m:r>
                  </m:oMath>
                </a14:m>
                <a:r>
                  <a:rPr lang="es-CR" sz="2000" dirty="0"/>
                  <a:t> del proceso </a:t>
                </a: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oMath>
                </a14:m>
                <a:r>
                  <a:rPr lang="es-CR" sz="2000" dirty="0"/>
                  <a:t>.</a:t>
                </a:r>
              </a:p>
              <a:p>
                <a:pPr marL="0" indent="0">
                  <a:buNone/>
                </a:pPr>
                <a:endParaRPr lang="es-CR" sz="20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70338" y="849679"/>
                <a:ext cx="11975123" cy="5911606"/>
              </a:xfrm>
              <a:blipFill>
                <a:blip r:embed="rId2"/>
                <a:stretch>
                  <a:fillRect l="-560" t="-1031" b="-515"/>
                </a:stretch>
              </a:blipFill>
            </p:spPr>
            <p:txBody>
              <a:bodyPr/>
              <a:lstStyle/>
              <a:p>
                <a:r>
                  <a:rPr lang="es-CR">
                    <a:noFill/>
                  </a:rPr>
                  <a:t> </a:t>
                </a:r>
              </a:p>
            </p:txBody>
          </p:sp>
        </mc:Fallback>
      </mc:AlternateContent>
      <p:sp>
        <p:nvSpPr>
          <p:cNvPr id="4" name="Título 1"/>
          <p:cNvSpPr txBox="1">
            <a:spLocks/>
          </p:cNvSpPr>
          <p:nvPr/>
        </p:nvSpPr>
        <p:spPr>
          <a:xfrm>
            <a:off x="0" y="22226"/>
            <a:ext cx="12192000" cy="7514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sz="3600" dirty="0"/>
              <a:t>Fundamentos de la metodología de Box-Jenkins:  teorema de Wold</a:t>
            </a:r>
          </a:p>
        </p:txBody>
      </p:sp>
      <p:pic>
        <p:nvPicPr>
          <p:cNvPr id="5" name="Imagen 4">
            <a:extLst>
              <a:ext uri="{FF2B5EF4-FFF2-40B4-BE49-F238E27FC236}">
                <a16:creationId xmlns:a16="http://schemas.microsoft.com/office/drawing/2014/main" xmlns="" id="{3483F7C7-903B-4BDD-9A38-F06A791BC526}"/>
              </a:ext>
            </a:extLst>
          </p:cNvPr>
          <p:cNvPicPr>
            <a:picLocks noChangeAspect="1"/>
          </p:cNvPicPr>
          <p:nvPr/>
        </p:nvPicPr>
        <p:blipFill>
          <a:blip r:embed="rId3" cstate="print"/>
          <a:stretch>
            <a:fillRect/>
          </a:stretch>
        </p:blipFill>
        <p:spPr>
          <a:xfrm>
            <a:off x="3678527" y="1510972"/>
            <a:ext cx="5117784" cy="1478413"/>
          </a:xfrm>
          <a:prstGeom prst="rect">
            <a:avLst/>
          </a:prstGeom>
        </p:spPr>
      </p:pic>
      <p:pic>
        <p:nvPicPr>
          <p:cNvPr id="6" name="Imagen 5">
            <a:extLst>
              <a:ext uri="{FF2B5EF4-FFF2-40B4-BE49-F238E27FC236}">
                <a16:creationId xmlns:a16="http://schemas.microsoft.com/office/drawing/2014/main" xmlns="" id="{588C27FB-0DC5-4CC2-A00C-7E09AA55FD75}"/>
              </a:ext>
            </a:extLst>
          </p:cNvPr>
          <p:cNvPicPr>
            <a:picLocks noChangeAspect="1"/>
          </p:cNvPicPr>
          <p:nvPr/>
        </p:nvPicPr>
        <p:blipFill rotWithShape="1">
          <a:blip r:embed="rId4" cstate="print"/>
          <a:srcRect r="624"/>
          <a:stretch/>
        </p:blipFill>
        <p:spPr>
          <a:xfrm>
            <a:off x="4002225" y="3836088"/>
            <a:ext cx="4104283" cy="1419534"/>
          </a:xfrm>
          <a:prstGeom prst="rect">
            <a:avLst/>
          </a:prstGeom>
        </p:spPr>
      </p:pic>
    </p:spTree>
    <p:extLst>
      <p:ext uri="{BB962C8B-B14F-4D97-AF65-F5344CB8AC3E}">
        <p14:creationId xmlns:p14="http://schemas.microsoft.com/office/powerpoint/2010/main" val="1907724658"/>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61546" y="814510"/>
                <a:ext cx="12063046" cy="6043490"/>
              </a:xfrm>
            </p:spPr>
            <p:txBody>
              <a:bodyPr>
                <a:normAutofit fontScale="92500" lnSpcReduction="10000"/>
              </a:bodyPr>
              <a:lstStyle/>
              <a:p>
                <a:pPr marL="0" indent="0">
                  <a:buNone/>
                </a:pPr>
                <a:r>
                  <a:rPr lang="es-CR" sz="2000" b="1" dirty="0"/>
                  <a:t>Previsiones a partir de la descomposición de Wold </a:t>
                </a:r>
              </a:p>
              <a:p>
                <a:pPr marL="0" indent="0">
                  <a:buNone/>
                </a:pPr>
                <a:r>
                  <a:rPr lang="es-CR" sz="2000" dirty="0"/>
                  <a:t>Una de las consecuencias del teorema de Wold es que si conocemos los ponderadores </a:t>
                </a:r>
                <a14:m>
                  <m:oMath xmlns:m="http://schemas.openxmlformats.org/officeDocument/2006/math">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𝜓</m:t>
                        </m:r>
                      </m:e>
                      <m:sub>
                        <m:r>
                          <a:rPr lang="es-CR" sz="2000" i="1">
                            <a:latin typeface="Cambria Math" panose="02040503050406030204" pitchFamily="18" charset="0"/>
                            <a:ea typeface="Cambria Math" panose="02040503050406030204" pitchFamily="18" charset="0"/>
                          </a:rPr>
                          <m:t>𝑗</m:t>
                        </m:r>
                      </m:sub>
                    </m:sSub>
                  </m:oMath>
                </a14:m>
                <a:r>
                  <a:rPr lang="es-CR" sz="2000" dirty="0"/>
                  <a:t>, y si además conocemos la variancia </a:t>
                </a:r>
                <a14:m>
                  <m:oMath xmlns:m="http://schemas.openxmlformats.org/officeDocument/2006/math">
                    <m:sSubSup>
                      <m:sSubSupPr>
                        <m:ctrlPr>
                          <a:rPr lang="es-CR" sz="2000" i="1">
                            <a:latin typeface="Cambria Math"/>
                          </a:rPr>
                        </m:ctrlPr>
                      </m:sSubSupPr>
                      <m:e>
                        <m:r>
                          <a:rPr lang="es-CR" sz="2000" i="1">
                            <a:latin typeface="Cambria Math" panose="02040503050406030204" pitchFamily="18" charset="0"/>
                            <a:ea typeface="Cambria Math" panose="02040503050406030204" pitchFamily="18" charset="0"/>
                          </a:rPr>
                          <m:t>𝜎</m:t>
                        </m:r>
                      </m:e>
                      <m:sub>
                        <m:r>
                          <a:rPr lang="es-CR" sz="2000" i="1">
                            <a:latin typeface="Cambria Math" panose="02040503050406030204" pitchFamily="18" charset="0"/>
                            <a:ea typeface="Cambria Math" panose="02040503050406030204" pitchFamily="18" charset="0"/>
                          </a:rPr>
                          <m:t>𝜀</m:t>
                        </m:r>
                      </m:sub>
                      <m:sup>
                        <m:r>
                          <a:rPr lang="es-CR" sz="2000" i="1">
                            <a:latin typeface="Cambria Math" panose="02040503050406030204" pitchFamily="18" charset="0"/>
                          </a:rPr>
                          <m:t>2</m:t>
                        </m:r>
                      </m:sup>
                    </m:sSubSup>
                  </m:oMath>
                </a14:m>
                <a:r>
                  <a:rPr lang="es-CR" sz="2000" dirty="0"/>
                  <a:t> del ruido blanco, estamos en posesión de representar no importa cual tipo de proceso estacionario ¿Qué queremos decir con esto? Conocemos entonces el proceso que lo gobierna.</a:t>
                </a:r>
              </a:p>
              <a:p>
                <a:pPr marL="0" indent="0">
                  <a:buNone/>
                </a:pPr>
                <a:r>
                  <a:rPr lang="es-CR" sz="2000" dirty="0"/>
                  <a:t> A partir de esto podemos a su vez realizar cualquier tipo de previsión, denominada como </a:t>
                </a:r>
                <a14:m>
                  <m:oMath xmlns:m="http://schemas.openxmlformats.org/officeDocument/2006/math">
                    <m:sSub>
                      <m:sSubPr>
                        <m:ctrlPr>
                          <a:rPr lang="es-CR" sz="2000" i="1">
                            <a:latin typeface="Cambria Math"/>
                          </a:rPr>
                        </m:ctrlPr>
                      </m:sSubPr>
                      <m:e>
                        <m:acc>
                          <m:accPr>
                            <m:chr m:val="̂"/>
                            <m:ctrlPr>
                              <a:rPr lang="es-CR" sz="2000" i="1">
                                <a:latin typeface="Cambria Math"/>
                              </a:rPr>
                            </m:ctrlPr>
                          </m:accPr>
                          <m:e>
                            <m:r>
                              <a:rPr lang="es-CR" sz="2000" i="1">
                                <a:latin typeface="Cambria Math" panose="02040503050406030204" pitchFamily="18" charset="0"/>
                              </a:rPr>
                              <m:t>𝑥</m:t>
                            </m:r>
                          </m:e>
                        </m:acc>
                      </m:e>
                      <m:sub>
                        <m:r>
                          <a:rPr lang="es-CR" sz="2000" i="1">
                            <a:latin typeface="Cambria Math" panose="02040503050406030204" pitchFamily="18" charset="0"/>
                          </a:rPr>
                          <m:t>𝑇</m:t>
                        </m:r>
                        <m:r>
                          <a:rPr lang="es-CR" sz="2000" i="1">
                            <a:latin typeface="Cambria Math" panose="02040503050406030204" pitchFamily="18" charset="0"/>
                          </a:rPr>
                          <m:t>+</m:t>
                        </m:r>
                        <m:r>
                          <a:rPr lang="es-CR" sz="2000" i="1">
                            <a:latin typeface="Cambria Math" panose="02040503050406030204" pitchFamily="18" charset="0"/>
                          </a:rPr>
                          <m:t>h</m:t>
                        </m:r>
                      </m:sub>
                    </m:sSub>
                  </m:oMath>
                </a14:m>
                <a:r>
                  <a:rPr lang="es-CR" sz="2000" dirty="0"/>
                  <a:t> para el proceso </a:t>
                </a: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oMath>
                </a14:m>
                <a:r>
                  <a:rPr lang="es-CR" sz="2000" dirty="0"/>
                  <a:t> a la fecha </a:t>
                </a:r>
                <a14:m>
                  <m:oMath xmlns:m="http://schemas.openxmlformats.org/officeDocument/2006/math">
                    <m:r>
                      <a:rPr lang="es-CR" sz="2000" i="1">
                        <a:latin typeface="Cambria Math" panose="02040503050406030204" pitchFamily="18" charset="0"/>
                      </a:rPr>
                      <m:t>𝑇</m:t>
                    </m:r>
                    <m:r>
                      <a:rPr lang="es-CR" sz="2000" i="1">
                        <a:latin typeface="Cambria Math" panose="02040503050406030204" pitchFamily="18" charset="0"/>
                      </a:rPr>
                      <m:t>+</m:t>
                    </m:r>
                    <m:r>
                      <a:rPr lang="es-CR" sz="2000" i="1">
                        <a:latin typeface="Cambria Math" panose="02040503050406030204" pitchFamily="18" charset="0"/>
                      </a:rPr>
                      <m:t>h</m:t>
                    </m:r>
                  </m:oMath>
                </a14:m>
                <a:r>
                  <a:rPr lang="es-CR" sz="2000" dirty="0"/>
                  <a:t>, a partir de una muestra de T observaciones de </a:t>
                </a: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oMath>
                </a14:m>
                <a:r>
                  <a:rPr lang="es-CR" sz="2000" dirty="0"/>
                  <a:t>. Para comenzar, consideremos una previsión al periodo 1 (</a:t>
                </a:r>
                <a14:m>
                  <m:oMath xmlns:m="http://schemas.openxmlformats.org/officeDocument/2006/math">
                    <m:r>
                      <a:rPr lang="es-CR" sz="2000" i="1">
                        <a:latin typeface="Cambria Math" panose="02040503050406030204" pitchFamily="18" charset="0"/>
                      </a:rPr>
                      <m:t>h</m:t>
                    </m:r>
                    <m:r>
                      <a:rPr lang="es-CR" sz="2000" i="1">
                        <a:latin typeface="Cambria Math" panose="02040503050406030204" pitchFamily="18" charset="0"/>
                      </a:rPr>
                      <m:t>=1</m:t>
                    </m:r>
                  </m:oMath>
                </a14:m>
                <a:r>
                  <a:rPr lang="es-CR" sz="2000" dirty="0"/>
                  <a:t>). La mejor previsión posible de </a:t>
                </a: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r>
                          <a:rPr lang="es-CR" sz="2000" i="1">
                            <a:latin typeface="Cambria Math" panose="02040503050406030204" pitchFamily="18" charset="0"/>
                          </a:rPr>
                          <m:t>+1</m:t>
                        </m:r>
                      </m:sub>
                    </m:sSub>
                  </m:oMath>
                </a14:m>
                <a:r>
                  <a:rPr lang="es-CR" sz="2000" dirty="0"/>
                  <a:t>, denotada por </a:t>
                </a:r>
                <a14:m>
                  <m:oMath xmlns:m="http://schemas.openxmlformats.org/officeDocument/2006/math">
                    <m:sSub>
                      <m:sSubPr>
                        <m:ctrlPr>
                          <a:rPr lang="es-CR" sz="2000" i="1">
                            <a:latin typeface="Cambria Math"/>
                          </a:rPr>
                        </m:ctrlPr>
                      </m:sSubPr>
                      <m:e>
                        <m:acc>
                          <m:accPr>
                            <m:chr m:val="̂"/>
                            <m:ctrlPr>
                              <a:rPr lang="es-CR" sz="2000" i="1">
                                <a:latin typeface="Cambria Math"/>
                              </a:rPr>
                            </m:ctrlPr>
                          </m:accPr>
                          <m:e>
                            <m:r>
                              <a:rPr lang="es-CR" sz="2000" i="1">
                                <a:latin typeface="Cambria Math" panose="02040503050406030204" pitchFamily="18" charset="0"/>
                              </a:rPr>
                              <m:t>𝑥</m:t>
                            </m:r>
                          </m:e>
                        </m:acc>
                      </m:e>
                      <m:sub>
                        <m:r>
                          <a:rPr lang="es-CR" sz="2000" i="1">
                            <a:latin typeface="Cambria Math" panose="02040503050406030204" pitchFamily="18" charset="0"/>
                          </a:rPr>
                          <m:t>𝑇</m:t>
                        </m:r>
                        <m:r>
                          <a:rPr lang="es-CR" sz="2000" i="1">
                            <a:latin typeface="Cambria Math" panose="02040503050406030204" pitchFamily="18" charset="0"/>
                          </a:rPr>
                          <m:t>+1</m:t>
                        </m:r>
                      </m:sub>
                    </m:sSub>
                  </m:oMath>
                </a14:m>
                <a:r>
                  <a:rPr lang="es-CR" sz="2000" dirty="0"/>
                  <a:t>, sabiendo que se conocen los valores, </a:t>
                </a: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𝑇</m:t>
                        </m:r>
                      </m:sub>
                    </m:sSub>
                    <m:r>
                      <a:rPr lang="es-CR" sz="2000" i="1">
                        <a:latin typeface="Cambria Math" panose="02040503050406030204" pitchFamily="18" charset="0"/>
                      </a:rPr>
                      <m:t>,</m:t>
                    </m:r>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𝑇</m:t>
                        </m:r>
                        <m:r>
                          <a:rPr lang="es-CR" sz="2000" i="1">
                            <a:latin typeface="Cambria Math" panose="02040503050406030204" pitchFamily="18" charset="0"/>
                          </a:rPr>
                          <m:t>−1</m:t>
                        </m:r>
                      </m:sub>
                    </m:sSub>
                    <m:r>
                      <a:rPr lang="es-CR" sz="2000" i="1">
                        <a:latin typeface="Cambria Math" panose="02040503050406030204" pitchFamily="18" charset="0"/>
                      </a:rPr>
                      <m:t>,</m:t>
                    </m:r>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𝑇</m:t>
                        </m:r>
                        <m:r>
                          <a:rPr lang="es-CR" sz="2000" i="1">
                            <a:latin typeface="Cambria Math" panose="02040503050406030204" pitchFamily="18" charset="0"/>
                          </a:rPr>
                          <m:t>−2</m:t>
                        </m:r>
                      </m:sub>
                    </m:sSub>
                    <m:r>
                      <a:rPr lang="es-CR" sz="2000" i="1">
                        <a:latin typeface="Cambria Math" panose="02040503050406030204" pitchFamily="18" charset="0"/>
                      </a:rPr>
                      <m:t>,…</m:t>
                    </m:r>
                  </m:oMath>
                </a14:m>
                <a:r>
                  <a:rPr lang="es-CR" sz="2000" dirty="0"/>
                  <a:t>, está dada por la esperanza condicional </a:t>
                </a:r>
                <a14:m>
                  <m:oMath xmlns:m="http://schemas.openxmlformats.org/officeDocument/2006/math">
                    <m:r>
                      <a:rPr lang="es-CR" sz="2000" i="1">
                        <a:latin typeface="Cambria Math" panose="02040503050406030204" pitchFamily="18" charset="0"/>
                      </a:rPr>
                      <m:t>𝐸</m:t>
                    </m:r>
                    <m:r>
                      <a:rPr lang="es-CR" sz="2000" i="1">
                        <a:latin typeface="Cambria Math" panose="02040503050406030204" pitchFamily="18" charset="0"/>
                      </a:rPr>
                      <m:t>(</m:t>
                    </m:r>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r>
                          <a:rPr lang="es-CR" sz="2000" i="1">
                            <a:latin typeface="Cambria Math" panose="02040503050406030204" pitchFamily="18" charset="0"/>
                          </a:rPr>
                          <m:t>+1</m:t>
                        </m:r>
                      </m:sub>
                    </m:sSub>
                    <m:r>
                      <a:rPr lang="es-CR" sz="2000" i="1">
                        <a:latin typeface="Cambria Math" panose="02040503050406030204" pitchFamily="18" charset="0"/>
                      </a:rPr>
                      <m:t>|</m:t>
                    </m:r>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𝑇</m:t>
                        </m:r>
                      </m:sub>
                    </m:sSub>
                    <m:r>
                      <a:rPr lang="es-CR" sz="2000" i="1">
                        <a:latin typeface="Cambria Math" panose="02040503050406030204" pitchFamily="18" charset="0"/>
                      </a:rPr>
                      <m:t>,</m:t>
                    </m:r>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𝑇</m:t>
                        </m:r>
                        <m:r>
                          <a:rPr lang="es-CR" sz="2000" i="1">
                            <a:latin typeface="Cambria Math" panose="02040503050406030204" pitchFamily="18" charset="0"/>
                          </a:rPr>
                          <m:t>−1</m:t>
                        </m:r>
                      </m:sub>
                    </m:sSub>
                    <m:r>
                      <a:rPr lang="es-CR" sz="2000" i="1">
                        <a:latin typeface="Cambria Math" panose="02040503050406030204" pitchFamily="18" charset="0"/>
                      </a:rPr>
                      <m:t>,</m:t>
                    </m:r>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𝑇</m:t>
                        </m:r>
                        <m:r>
                          <a:rPr lang="es-CR" sz="2000" i="1">
                            <a:latin typeface="Cambria Math" panose="02040503050406030204" pitchFamily="18" charset="0"/>
                          </a:rPr>
                          <m:t>−2</m:t>
                        </m:r>
                      </m:sub>
                    </m:sSub>
                    <m:r>
                      <a:rPr lang="es-CR" sz="2000" i="1">
                        <a:latin typeface="Cambria Math" panose="02040503050406030204" pitchFamily="18" charset="0"/>
                      </a:rPr>
                      <m:t>,…)</m:t>
                    </m:r>
                  </m:oMath>
                </a14:m>
                <a:r>
                  <a:rPr lang="es-CR" sz="2000" dirty="0"/>
                  <a:t>.</a:t>
                </a:r>
              </a:p>
              <a:p>
                <a:pPr marL="0" indent="0">
                  <a:buNone/>
                </a:pPr>
                <a:endParaRPr lang="es-CR" sz="2000" dirty="0"/>
              </a:p>
              <a:p>
                <a:pPr marL="0" indent="0">
                  <a:buNone/>
                </a:pPr>
                <a:r>
                  <a:rPr lang="es-CR" sz="2000" dirty="0"/>
                  <a:t>Según el teorema de Wold, el conocimiento de los valores pasados de </a:t>
                </a: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oMath>
                </a14:m>
                <a:r>
                  <a:rPr lang="es-CR" sz="2000" dirty="0"/>
                  <a:t> es equivalente al conocimiento de los valores pasados de los choques </a:t>
                </a:r>
                <a14:m>
                  <m:oMath xmlns:m="http://schemas.openxmlformats.org/officeDocument/2006/math">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𝜀</m:t>
                        </m:r>
                      </m:e>
                      <m:sub>
                        <m:r>
                          <a:rPr lang="es-CR" sz="2000" i="1">
                            <a:latin typeface="Cambria Math" panose="02040503050406030204" pitchFamily="18" charset="0"/>
                            <a:ea typeface="Cambria Math" panose="02040503050406030204" pitchFamily="18" charset="0"/>
                          </a:rPr>
                          <m:t>𝑇</m:t>
                        </m:r>
                      </m:sub>
                    </m:sSub>
                    <m:r>
                      <a:rPr lang="es-CR" sz="2000" i="1">
                        <a:latin typeface="Cambria Math" panose="02040503050406030204" pitchFamily="18" charset="0"/>
                        <a:ea typeface="Cambria Math" panose="02040503050406030204" pitchFamily="18" charset="0"/>
                      </a:rPr>
                      <m:t>, </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𝜀</m:t>
                        </m:r>
                      </m:e>
                      <m:sub>
                        <m:r>
                          <a:rPr lang="es-CR" sz="2000" i="1">
                            <a:latin typeface="Cambria Math" panose="02040503050406030204" pitchFamily="18" charset="0"/>
                            <a:ea typeface="Cambria Math" panose="02040503050406030204" pitchFamily="18" charset="0"/>
                          </a:rPr>
                          <m:t>𝑇</m:t>
                        </m:r>
                        <m:r>
                          <a:rPr lang="es-CR" sz="2000" i="1">
                            <a:latin typeface="Cambria Math" panose="02040503050406030204" pitchFamily="18" charset="0"/>
                            <a:ea typeface="Cambria Math" panose="02040503050406030204" pitchFamily="18" charset="0"/>
                          </a:rPr>
                          <m:t>−1</m:t>
                        </m:r>
                      </m:sub>
                    </m:sSub>
                    <m:r>
                      <a:rPr lang="es-CR" sz="2000" i="1">
                        <a:latin typeface="Cambria Math" panose="02040503050406030204" pitchFamily="18" charset="0"/>
                        <a:ea typeface="Cambria Math" panose="02040503050406030204" pitchFamily="18" charset="0"/>
                      </a:rPr>
                      <m:t>, </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𝜀</m:t>
                        </m:r>
                      </m:e>
                      <m:sub>
                        <m:r>
                          <a:rPr lang="es-CR" sz="2000" i="1">
                            <a:latin typeface="Cambria Math" panose="02040503050406030204" pitchFamily="18" charset="0"/>
                            <a:ea typeface="Cambria Math" panose="02040503050406030204" pitchFamily="18" charset="0"/>
                          </a:rPr>
                          <m:t>𝑇</m:t>
                        </m:r>
                        <m:r>
                          <a:rPr lang="es-CR" sz="2000" i="1">
                            <a:latin typeface="Cambria Math" panose="02040503050406030204" pitchFamily="18" charset="0"/>
                            <a:ea typeface="Cambria Math" panose="02040503050406030204" pitchFamily="18" charset="0"/>
                          </a:rPr>
                          <m:t>−2</m:t>
                        </m:r>
                      </m:sub>
                    </m:sSub>
                    <m:r>
                      <a:rPr lang="es-CR" sz="2000" i="1">
                        <a:latin typeface="Cambria Math" panose="02040503050406030204" pitchFamily="18" charset="0"/>
                        <a:ea typeface="Cambria Math" panose="02040503050406030204" pitchFamily="18" charset="0"/>
                      </a:rPr>
                      <m:t>,…</m:t>
                    </m:r>
                  </m:oMath>
                </a14:m>
                <a:r>
                  <a:rPr lang="es-CR" sz="2000" dirty="0"/>
                  <a:t>. En efecto sabemos que:</a:t>
                </a:r>
              </a:p>
              <a:p>
                <a:pPr marL="0" indent="0">
                  <a:buNone/>
                </a:pPr>
                <a:endParaRPr lang="es-CR" sz="2000" dirty="0"/>
              </a:p>
              <a:p>
                <a:pPr marL="0" indent="0">
                  <a:buNone/>
                </a:pPr>
                <a14:m>
                  <m:oMathPara xmlns:m="http://schemas.openxmlformats.org/officeDocument/2006/math">
                    <m:oMathParaPr>
                      <m:jc m:val="left"/>
                    </m:oMathParaPr>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b="0" i="1" smtClean="0">
                              <a:latin typeface="Cambria Math" panose="02040503050406030204" pitchFamily="18" charset="0"/>
                            </a:rPr>
                            <m:t>𝑇</m:t>
                          </m:r>
                        </m:sub>
                      </m:sSub>
                      <m:r>
                        <a:rPr lang="es-CR" sz="2000" i="1">
                          <a:latin typeface="Cambria Math" panose="02040503050406030204" pitchFamily="18" charset="0"/>
                        </a:rPr>
                        <m:t>=</m:t>
                      </m:r>
                      <m:nary>
                        <m:naryPr>
                          <m:chr m:val="∑"/>
                          <m:ctrlPr>
                            <a:rPr lang="es-CR" sz="2000" i="1">
                              <a:latin typeface="Cambria Math"/>
                            </a:rPr>
                          </m:ctrlPr>
                        </m:naryPr>
                        <m:sub>
                          <m:r>
                            <m:rPr>
                              <m:brk m:alnAt="23"/>
                            </m:rPr>
                            <a:rPr lang="es-CR" sz="2000" i="1">
                              <a:latin typeface="Cambria Math" panose="02040503050406030204" pitchFamily="18" charset="0"/>
                            </a:rPr>
                            <m:t>𝑗</m:t>
                          </m:r>
                          <m:r>
                            <a:rPr lang="es-CR" sz="2000" i="1">
                              <a:latin typeface="Cambria Math" panose="02040503050406030204" pitchFamily="18" charset="0"/>
                            </a:rPr>
                            <m:t>=0</m:t>
                          </m:r>
                        </m:sub>
                        <m:sup>
                          <m:r>
                            <a:rPr lang="es-CR" sz="2000" i="1">
                              <a:latin typeface="Cambria Math" panose="02040503050406030204" pitchFamily="18" charset="0"/>
                              <a:ea typeface="Cambria Math" panose="02040503050406030204" pitchFamily="18" charset="0"/>
                            </a:rPr>
                            <m:t>∞</m:t>
                          </m:r>
                        </m:sup>
                        <m:e>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𝜓</m:t>
                              </m:r>
                            </m:e>
                            <m:sub>
                              <m:r>
                                <a:rPr lang="es-CR" sz="2000" i="1">
                                  <a:latin typeface="Cambria Math" panose="02040503050406030204" pitchFamily="18" charset="0"/>
                                  <a:ea typeface="Cambria Math" panose="02040503050406030204" pitchFamily="18" charset="0"/>
                                </a:rPr>
                                <m:t>𝑗</m:t>
                              </m:r>
                            </m:sub>
                          </m:sSub>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𝜀</m:t>
                              </m:r>
                            </m:e>
                            <m:sub>
                              <m:r>
                                <a:rPr lang="es-CR" sz="2000" b="0" i="1" smtClean="0">
                                  <a:latin typeface="Cambria Math" panose="02040503050406030204" pitchFamily="18" charset="0"/>
                                  <a:ea typeface="Cambria Math" panose="02040503050406030204" pitchFamily="18" charset="0"/>
                                </a:rPr>
                                <m:t>𝑇</m:t>
                              </m:r>
                              <m:r>
                                <a:rPr lang="es-CR" sz="2000" i="1">
                                  <a:latin typeface="Cambria Math" panose="02040503050406030204" pitchFamily="18" charset="0"/>
                                  <a:ea typeface="Cambria Math" panose="02040503050406030204" pitchFamily="18" charset="0"/>
                                </a:rPr>
                                <m:t>−</m:t>
                              </m:r>
                              <m:r>
                                <a:rPr lang="es-CR" sz="2000" i="1">
                                  <a:latin typeface="Cambria Math" panose="02040503050406030204" pitchFamily="18" charset="0"/>
                                  <a:ea typeface="Cambria Math" panose="02040503050406030204" pitchFamily="18" charset="0"/>
                                </a:rPr>
                                <m:t>𝑗</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𝜀</m:t>
                              </m:r>
                            </m:e>
                            <m:sub>
                              <m:r>
                                <a:rPr lang="es-CR" sz="2000" b="0" i="1" smtClean="0">
                                  <a:latin typeface="Cambria Math" panose="02040503050406030204" pitchFamily="18" charset="0"/>
                                  <a:ea typeface="Cambria Math" panose="02040503050406030204" pitchFamily="18" charset="0"/>
                                </a:rPr>
                                <m:t>𝑇</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𝜓</m:t>
                              </m:r>
                            </m:e>
                            <m:sub>
                              <m:r>
                                <a:rPr lang="es-CR" sz="2000" b="0" i="1" smtClean="0">
                                  <a:latin typeface="Cambria Math" panose="02040503050406030204" pitchFamily="18" charset="0"/>
                                  <a:ea typeface="Cambria Math" panose="02040503050406030204" pitchFamily="18" charset="0"/>
                                </a:rPr>
                                <m:t>1</m:t>
                              </m:r>
                            </m:sub>
                          </m:sSub>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𝜀</m:t>
                              </m:r>
                            </m:e>
                            <m:sub>
                              <m:r>
                                <a:rPr lang="es-CR" sz="2000" b="0" i="1" smtClean="0">
                                  <a:latin typeface="Cambria Math" panose="02040503050406030204" pitchFamily="18" charset="0"/>
                                  <a:ea typeface="Cambria Math" panose="02040503050406030204" pitchFamily="18" charset="0"/>
                                </a:rPr>
                                <m:t>𝑇</m:t>
                              </m:r>
                              <m:r>
                                <a:rPr lang="es-CR" sz="2000" i="1">
                                  <a:latin typeface="Cambria Math" panose="02040503050406030204" pitchFamily="18" charset="0"/>
                                  <a:ea typeface="Cambria Math" panose="02040503050406030204" pitchFamily="18" charset="0"/>
                                </a:rPr>
                                <m:t>−1</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𝜓</m:t>
                              </m:r>
                            </m:e>
                            <m:sub>
                              <m:r>
                                <a:rPr lang="es-CR" sz="2000" b="0" i="1" smtClean="0">
                                  <a:latin typeface="Cambria Math" panose="02040503050406030204" pitchFamily="18" charset="0"/>
                                  <a:ea typeface="Cambria Math" panose="02040503050406030204" pitchFamily="18" charset="0"/>
                                </a:rPr>
                                <m:t>2</m:t>
                              </m:r>
                            </m:sub>
                          </m:sSub>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𝜀</m:t>
                              </m:r>
                            </m:e>
                            <m:sub>
                              <m:r>
                                <a:rPr lang="es-CR" sz="2000" b="0" i="1" smtClean="0">
                                  <a:latin typeface="Cambria Math" panose="02040503050406030204" pitchFamily="18" charset="0"/>
                                  <a:ea typeface="Cambria Math" panose="02040503050406030204" pitchFamily="18" charset="0"/>
                                </a:rPr>
                                <m:t>𝑇</m:t>
                              </m:r>
                              <m:r>
                                <a:rPr lang="es-CR" sz="2000" i="1">
                                  <a:latin typeface="Cambria Math" panose="02040503050406030204" pitchFamily="18" charset="0"/>
                                  <a:ea typeface="Cambria Math" panose="02040503050406030204" pitchFamily="18" charset="0"/>
                                </a:rPr>
                                <m:t>−</m:t>
                              </m:r>
                              <m:r>
                                <a:rPr lang="es-CR" sz="2000" b="0" i="1" smtClean="0">
                                  <a:latin typeface="Cambria Math" panose="02040503050406030204" pitchFamily="18" charset="0"/>
                                  <a:ea typeface="Cambria Math" panose="02040503050406030204" pitchFamily="18" charset="0"/>
                                </a:rPr>
                                <m:t>2</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𝜓</m:t>
                              </m:r>
                            </m:e>
                            <m:sub>
                              <m:r>
                                <a:rPr lang="es-CR" sz="2000" b="0" i="1" smtClean="0">
                                  <a:latin typeface="Cambria Math" panose="02040503050406030204" pitchFamily="18" charset="0"/>
                                  <a:ea typeface="Cambria Math" panose="02040503050406030204" pitchFamily="18" charset="0"/>
                                </a:rPr>
                                <m:t>3</m:t>
                              </m:r>
                            </m:sub>
                          </m:sSub>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𝜀</m:t>
                              </m:r>
                            </m:e>
                            <m:sub>
                              <m:r>
                                <a:rPr lang="es-CR" sz="2000" i="1">
                                  <a:latin typeface="Cambria Math" panose="02040503050406030204" pitchFamily="18" charset="0"/>
                                  <a:ea typeface="Cambria Math" panose="02040503050406030204" pitchFamily="18" charset="0"/>
                                </a:rPr>
                                <m:t>𝑇</m:t>
                              </m:r>
                              <m:r>
                                <a:rPr lang="es-CR" sz="2000" i="1">
                                  <a:latin typeface="Cambria Math" panose="02040503050406030204" pitchFamily="18" charset="0"/>
                                  <a:ea typeface="Cambria Math" panose="02040503050406030204" pitchFamily="18" charset="0"/>
                                </a:rPr>
                                <m:t>−3</m:t>
                              </m:r>
                            </m:sub>
                          </m:sSub>
                          <m:r>
                            <a:rPr lang="es-CR" sz="2000" i="1">
                              <a:latin typeface="Cambria Math" panose="02040503050406030204" pitchFamily="18" charset="0"/>
                              <a:ea typeface="Cambria Math" panose="02040503050406030204" pitchFamily="18" charset="0"/>
                            </a:rPr>
                            <m:t>+…</m:t>
                          </m:r>
                        </m:e>
                      </m:nary>
                    </m:oMath>
                  </m:oMathPara>
                </a14:m>
                <a:endParaRPr lang="es-CR" sz="2000" dirty="0"/>
              </a:p>
              <a:p>
                <a:pPr marL="0" indent="0">
                  <a:buNone/>
                </a:pPr>
                <a14:m>
                  <m:oMathPara xmlns:m="http://schemas.openxmlformats.org/officeDocument/2006/math">
                    <m:oMathParaPr>
                      <m:jc m:val="left"/>
                    </m:oMathParaPr>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𝑇</m:t>
                          </m:r>
                          <m:r>
                            <a:rPr lang="es-CR" sz="2000" b="0" i="1" smtClean="0">
                              <a:latin typeface="Cambria Math" panose="02040503050406030204" pitchFamily="18" charset="0"/>
                            </a:rPr>
                            <m:t>−1</m:t>
                          </m:r>
                        </m:sub>
                      </m:sSub>
                      <m:r>
                        <a:rPr lang="es-CR" sz="2000" i="1">
                          <a:latin typeface="Cambria Math" panose="02040503050406030204" pitchFamily="18" charset="0"/>
                        </a:rPr>
                        <m:t>=</m:t>
                      </m:r>
                      <m:nary>
                        <m:naryPr>
                          <m:chr m:val="∑"/>
                          <m:ctrlPr>
                            <a:rPr lang="es-CR" sz="2000" i="1">
                              <a:latin typeface="Cambria Math"/>
                            </a:rPr>
                          </m:ctrlPr>
                        </m:naryPr>
                        <m:sub>
                          <m:r>
                            <m:rPr>
                              <m:brk m:alnAt="23"/>
                            </m:rPr>
                            <a:rPr lang="es-CR" sz="2000" i="1">
                              <a:latin typeface="Cambria Math" panose="02040503050406030204" pitchFamily="18" charset="0"/>
                            </a:rPr>
                            <m:t>𝑗</m:t>
                          </m:r>
                          <m:r>
                            <a:rPr lang="es-CR" sz="2000" i="1">
                              <a:latin typeface="Cambria Math" panose="02040503050406030204" pitchFamily="18" charset="0"/>
                            </a:rPr>
                            <m:t>=0</m:t>
                          </m:r>
                        </m:sub>
                        <m:sup>
                          <m:r>
                            <a:rPr lang="es-CR" sz="2000" i="1">
                              <a:latin typeface="Cambria Math" panose="02040503050406030204" pitchFamily="18" charset="0"/>
                              <a:ea typeface="Cambria Math" panose="02040503050406030204" pitchFamily="18" charset="0"/>
                            </a:rPr>
                            <m:t>∞</m:t>
                          </m:r>
                        </m:sup>
                        <m:e>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𝜓</m:t>
                              </m:r>
                            </m:e>
                            <m:sub>
                              <m:r>
                                <a:rPr lang="es-CR" sz="2000" i="1">
                                  <a:latin typeface="Cambria Math" panose="02040503050406030204" pitchFamily="18" charset="0"/>
                                  <a:ea typeface="Cambria Math" panose="02040503050406030204" pitchFamily="18" charset="0"/>
                                </a:rPr>
                                <m:t>𝑗</m:t>
                              </m:r>
                            </m:sub>
                          </m:sSub>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𝜀</m:t>
                              </m:r>
                            </m:e>
                            <m:sub>
                              <m:r>
                                <a:rPr lang="es-CR" sz="2000" i="1">
                                  <a:latin typeface="Cambria Math" panose="02040503050406030204" pitchFamily="18" charset="0"/>
                                  <a:ea typeface="Cambria Math" panose="02040503050406030204" pitchFamily="18" charset="0"/>
                                </a:rPr>
                                <m:t>𝑇</m:t>
                              </m:r>
                              <m:r>
                                <a:rPr lang="es-CR" sz="2000" i="1">
                                  <a:latin typeface="Cambria Math" panose="02040503050406030204" pitchFamily="18" charset="0"/>
                                  <a:ea typeface="Cambria Math" panose="02040503050406030204" pitchFamily="18" charset="0"/>
                                </a:rPr>
                                <m:t>−</m:t>
                              </m:r>
                              <m:r>
                                <a:rPr lang="es-CR" sz="2000" i="1">
                                  <a:latin typeface="Cambria Math" panose="02040503050406030204" pitchFamily="18" charset="0"/>
                                  <a:ea typeface="Cambria Math" panose="02040503050406030204" pitchFamily="18" charset="0"/>
                                </a:rPr>
                                <m:t>𝑗</m:t>
                              </m:r>
                              <m:r>
                                <a:rPr lang="es-CR" sz="2000" b="0" i="1" smtClean="0">
                                  <a:latin typeface="Cambria Math" panose="02040503050406030204" pitchFamily="18" charset="0"/>
                                  <a:ea typeface="Cambria Math" panose="02040503050406030204" pitchFamily="18" charset="0"/>
                                </a:rPr>
                                <m:t>−1</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𝜀</m:t>
                              </m:r>
                            </m:e>
                            <m:sub>
                              <m:r>
                                <a:rPr lang="es-CR" sz="2000" i="1">
                                  <a:latin typeface="Cambria Math" panose="02040503050406030204" pitchFamily="18" charset="0"/>
                                  <a:ea typeface="Cambria Math" panose="02040503050406030204" pitchFamily="18" charset="0"/>
                                </a:rPr>
                                <m:t>𝑇</m:t>
                              </m:r>
                              <m:r>
                                <a:rPr lang="es-CR" sz="2000" b="0" i="1" smtClean="0">
                                  <a:latin typeface="Cambria Math" panose="02040503050406030204" pitchFamily="18" charset="0"/>
                                  <a:ea typeface="Cambria Math" panose="02040503050406030204" pitchFamily="18" charset="0"/>
                                </a:rPr>
                                <m:t>−1</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𝜓</m:t>
                              </m:r>
                            </m:e>
                            <m:sub>
                              <m:r>
                                <a:rPr lang="es-CR" sz="2000" i="1">
                                  <a:latin typeface="Cambria Math" panose="02040503050406030204" pitchFamily="18" charset="0"/>
                                  <a:ea typeface="Cambria Math" panose="02040503050406030204" pitchFamily="18" charset="0"/>
                                </a:rPr>
                                <m:t>1</m:t>
                              </m:r>
                            </m:sub>
                          </m:sSub>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𝜀</m:t>
                              </m:r>
                            </m:e>
                            <m:sub>
                              <m:r>
                                <a:rPr lang="es-CR" sz="2000" i="1">
                                  <a:latin typeface="Cambria Math" panose="02040503050406030204" pitchFamily="18" charset="0"/>
                                  <a:ea typeface="Cambria Math" panose="02040503050406030204" pitchFamily="18" charset="0"/>
                                </a:rPr>
                                <m:t>𝑇</m:t>
                              </m:r>
                              <m:r>
                                <a:rPr lang="es-CR" sz="2000" i="1">
                                  <a:latin typeface="Cambria Math" panose="02040503050406030204" pitchFamily="18" charset="0"/>
                                  <a:ea typeface="Cambria Math" panose="02040503050406030204" pitchFamily="18" charset="0"/>
                                </a:rPr>
                                <m:t>−2</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𝜓</m:t>
                              </m:r>
                            </m:e>
                            <m:sub>
                              <m:r>
                                <a:rPr lang="es-CR" sz="2000" i="1">
                                  <a:latin typeface="Cambria Math" panose="02040503050406030204" pitchFamily="18" charset="0"/>
                                  <a:ea typeface="Cambria Math" panose="02040503050406030204" pitchFamily="18" charset="0"/>
                                </a:rPr>
                                <m:t>2</m:t>
                              </m:r>
                            </m:sub>
                          </m:sSub>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𝜀</m:t>
                              </m:r>
                            </m:e>
                            <m:sub>
                              <m:r>
                                <a:rPr lang="es-CR" sz="2000" i="1">
                                  <a:latin typeface="Cambria Math" panose="02040503050406030204" pitchFamily="18" charset="0"/>
                                  <a:ea typeface="Cambria Math" panose="02040503050406030204" pitchFamily="18" charset="0"/>
                                </a:rPr>
                                <m:t>𝑇</m:t>
                              </m:r>
                              <m:r>
                                <a:rPr lang="es-CR" sz="2000" i="1">
                                  <a:latin typeface="Cambria Math" panose="02040503050406030204" pitchFamily="18" charset="0"/>
                                  <a:ea typeface="Cambria Math" panose="02040503050406030204" pitchFamily="18" charset="0"/>
                                </a:rPr>
                                <m:t>−3</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𝜓</m:t>
                              </m:r>
                            </m:e>
                            <m:sub>
                              <m:r>
                                <a:rPr lang="es-CR" sz="2000" i="1">
                                  <a:latin typeface="Cambria Math" panose="02040503050406030204" pitchFamily="18" charset="0"/>
                                  <a:ea typeface="Cambria Math" panose="02040503050406030204" pitchFamily="18" charset="0"/>
                                </a:rPr>
                                <m:t>3</m:t>
                              </m:r>
                            </m:sub>
                          </m:sSub>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𝜀</m:t>
                              </m:r>
                            </m:e>
                            <m:sub>
                              <m:r>
                                <a:rPr lang="es-CR" sz="2000" i="1">
                                  <a:latin typeface="Cambria Math" panose="02040503050406030204" pitchFamily="18" charset="0"/>
                                  <a:ea typeface="Cambria Math" panose="02040503050406030204" pitchFamily="18" charset="0"/>
                                </a:rPr>
                                <m:t>𝑇</m:t>
                              </m:r>
                              <m:r>
                                <a:rPr lang="es-CR" sz="2000" i="1">
                                  <a:latin typeface="Cambria Math" panose="02040503050406030204" pitchFamily="18" charset="0"/>
                                  <a:ea typeface="Cambria Math" panose="02040503050406030204" pitchFamily="18" charset="0"/>
                                </a:rPr>
                                <m:t>−4</m:t>
                              </m:r>
                            </m:sub>
                          </m:sSub>
                          <m:r>
                            <a:rPr lang="es-CR" sz="2000" i="1">
                              <a:latin typeface="Cambria Math" panose="02040503050406030204" pitchFamily="18" charset="0"/>
                              <a:ea typeface="Cambria Math" panose="02040503050406030204" pitchFamily="18" charset="0"/>
                            </a:rPr>
                            <m:t>+…</m:t>
                          </m:r>
                        </m:e>
                      </m:nary>
                    </m:oMath>
                  </m:oMathPara>
                </a14:m>
                <a:endParaRPr lang="es-CR" sz="2000" dirty="0"/>
              </a:p>
              <a:p>
                <a:pPr marL="0" indent="0">
                  <a:buNone/>
                </a:pPr>
                <a14:m>
                  <m:oMathPara xmlns:m="http://schemas.openxmlformats.org/officeDocument/2006/math">
                    <m:oMathParaPr>
                      <m:jc m:val="left"/>
                    </m:oMathParaPr>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𝑇</m:t>
                          </m:r>
                          <m:r>
                            <a:rPr lang="es-CR" sz="2000" i="1">
                              <a:latin typeface="Cambria Math" panose="02040503050406030204" pitchFamily="18" charset="0"/>
                            </a:rPr>
                            <m:t>−</m:t>
                          </m:r>
                          <m:r>
                            <a:rPr lang="es-CR" sz="2000" b="0" i="1" smtClean="0">
                              <a:latin typeface="Cambria Math" panose="02040503050406030204" pitchFamily="18" charset="0"/>
                            </a:rPr>
                            <m:t>𝑝</m:t>
                          </m:r>
                        </m:sub>
                      </m:sSub>
                      <m:r>
                        <a:rPr lang="es-CR" sz="2000" i="1">
                          <a:latin typeface="Cambria Math" panose="02040503050406030204" pitchFamily="18" charset="0"/>
                        </a:rPr>
                        <m:t>=</m:t>
                      </m:r>
                      <m:nary>
                        <m:naryPr>
                          <m:chr m:val="∑"/>
                          <m:ctrlPr>
                            <a:rPr lang="es-CR" sz="2000" i="1">
                              <a:latin typeface="Cambria Math"/>
                            </a:rPr>
                          </m:ctrlPr>
                        </m:naryPr>
                        <m:sub>
                          <m:r>
                            <m:rPr>
                              <m:brk m:alnAt="23"/>
                            </m:rPr>
                            <a:rPr lang="es-CR" sz="2000" i="1">
                              <a:latin typeface="Cambria Math" panose="02040503050406030204" pitchFamily="18" charset="0"/>
                            </a:rPr>
                            <m:t>𝑗</m:t>
                          </m:r>
                          <m:r>
                            <a:rPr lang="es-CR" sz="2000" i="1">
                              <a:latin typeface="Cambria Math" panose="02040503050406030204" pitchFamily="18" charset="0"/>
                            </a:rPr>
                            <m:t>=0</m:t>
                          </m:r>
                        </m:sub>
                        <m:sup>
                          <m:r>
                            <a:rPr lang="es-CR" sz="2000" i="1">
                              <a:latin typeface="Cambria Math" panose="02040503050406030204" pitchFamily="18" charset="0"/>
                              <a:ea typeface="Cambria Math" panose="02040503050406030204" pitchFamily="18" charset="0"/>
                            </a:rPr>
                            <m:t>∞</m:t>
                          </m:r>
                        </m:sup>
                        <m:e>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𝜓</m:t>
                              </m:r>
                            </m:e>
                            <m:sub>
                              <m:r>
                                <a:rPr lang="es-CR" sz="2000" i="1">
                                  <a:latin typeface="Cambria Math" panose="02040503050406030204" pitchFamily="18" charset="0"/>
                                  <a:ea typeface="Cambria Math" panose="02040503050406030204" pitchFamily="18" charset="0"/>
                                </a:rPr>
                                <m:t>𝑗</m:t>
                              </m:r>
                            </m:sub>
                          </m:sSub>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𝜀</m:t>
                              </m:r>
                            </m:e>
                            <m:sub>
                              <m:r>
                                <a:rPr lang="es-CR" sz="2000" i="1">
                                  <a:latin typeface="Cambria Math" panose="02040503050406030204" pitchFamily="18" charset="0"/>
                                  <a:ea typeface="Cambria Math" panose="02040503050406030204" pitchFamily="18" charset="0"/>
                                </a:rPr>
                                <m:t>𝑇</m:t>
                              </m:r>
                              <m:r>
                                <a:rPr lang="es-CR" sz="2000" i="1">
                                  <a:latin typeface="Cambria Math" panose="02040503050406030204" pitchFamily="18" charset="0"/>
                                  <a:ea typeface="Cambria Math" panose="02040503050406030204" pitchFamily="18" charset="0"/>
                                </a:rPr>
                                <m:t>−</m:t>
                              </m:r>
                              <m:r>
                                <a:rPr lang="es-CR" sz="2000" i="1">
                                  <a:latin typeface="Cambria Math" panose="02040503050406030204" pitchFamily="18" charset="0"/>
                                  <a:ea typeface="Cambria Math" panose="02040503050406030204" pitchFamily="18" charset="0"/>
                                </a:rPr>
                                <m:t>𝑗</m:t>
                              </m:r>
                              <m:r>
                                <a:rPr lang="es-CR" sz="2000" i="1">
                                  <a:latin typeface="Cambria Math" panose="02040503050406030204" pitchFamily="18" charset="0"/>
                                  <a:ea typeface="Cambria Math" panose="02040503050406030204" pitchFamily="18" charset="0"/>
                                </a:rPr>
                                <m:t>−</m:t>
                              </m:r>
                              <m:r>
                                <a:rPr lang="es-CR" sz="2000" b="0" i="1" smtClean="0">
                                  <a:latin typeface="Cambria Math" panose="02040503050406030204" pitchFamily="18" charset="0"/>
                                  <a:ea typeface="Cambria Math" panose="02040503050406030204" pitchFamily="18" charset="0"/>
                                </a:rPr>
                                <m:t>𝑝</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𝜀</m:t>
                              </m:r>
                            </m:e>
                            <m:sub>
                              <m:r>
                                <a:rPr lang="es-CR" sz="2000" i="1">
                                  <a:latin typeface="Cambria Math" panose="02040503050406030204" pitchFamily="18" charset="0"/>
                                  <a:ea typeface="Cambria Math" panose="02040503050406030204" pitchFamily="18" charset="0"/>
                                </a:rPr>
                                <m:t>𝑇</m:t>
                              </m:r>
                              <m:r>
                                <a:rPr lang="es-CR" sz="2000" i="1">
                                  <a:latin typeface="Cambria Math" panose="02040503050406030204" pitchFamily="18" charset="0"/>
                                  <a:ea typeface="Cambria Math" panose="02040503050406030204" pitchFamily="18" charset="0"/>
                                </a:rPr>
                                <m:t>−</m:t>
                              </m:r>
                              <m:r>
                                <a:rPr lang="es-CR" sz="2000" b="0" i="1" smtClean="0">
                                  <a:latin typeface="Cambria Math" panose="02040503050406030204" pitchFamily="18" charset="0"/>
                                  <a:ea typeface="Cambria Math" panose="02040503050406030204" pitchFamily="18" charset="0"/>
                                </a:rPr>
                                <m:t>𝑝</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𝜓</m:t>
                              </m:r>
                            </m:e>
                            <m:sub>
                              <m:r>
                                <a:rPr lang="es-CR" sz="2000" i="1">
                                  <a:latin typeface="Cambria Math" panose="02040503050406030204" pitchFamily="18" charset="0"/>
                                  <a:ea typeface="Cambria Math" panose="02040503050406030204" pitchFamily="18" charset="0"/>
                                </a:rPr>
                                <m:t>1</m:t>
                              </m:r>
                            </m:sub>
                          </m:sSub>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𝜀</m:t>
                              </m:r>
                            </m:e>
                            <m:sub>
                              <m:r>
                                <a:rPr lang="es-CR" sz="2000" i="1">
                                  <a:latin typeface="Cambria Math" panose="02040503050406030204" pitchFamily="18" charset="0"/>
                                  <a:ea typeface="Cambria Math" panose="02040503050406030204" pitchFamily="18" charset="0"/>
                                </a:rPr>
                                <m:t>𝑇</m:t>
                              </m:r>
                              <m:r>
                                <a:rPr lang="es-CR" sz="2000" i="1">
                                  <a:latin typeface="Cambria Math" panose="02040503050406030204" pitchFamily="18" charset="0"/>
                                  <a:ea typeface="Cambria Math" panose="02040503050406030204" pitchFamily="18" charset="0"/>
                                </a:rPr>
                                <m:t>−</m:t>
                              </m:r>
                              <m:r>
                                <a:rPr lang="es-CR" sz="2000" b="0" i="1" smtClean="0">
                                  <a:latin typeface="Cambria Math" panose="02040503050406030204" pitchFamily="18" charset="0"/>
                                  <a:ea typeface="Cambria Math" panose="02040503050406030204" pitchFamily="18" charset="0"/>
                                </a:rPr>
                                <m:t>𝑝</m:t>
                              </m:r>
                              <m:r>
                                <a:rPr lang="es-CR" sz="2000" b="0" i="1" smtClean="0">
                                  <a:latin typeface="Cambria Math" panose="02040503050406030204" pitchFamily="18" charset="0"/>
                                  <a:ea typeface="Cambria Math" panose="02040503050406030204" pitchFamily="18" charset="0"/>
                                </a:rPr>
                                <m:t>−1</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𝜓</m:t>
                              </m:r>
                            </m:e>
                            <m:sub>
                              <m:r>
                                <a:rPr lang="es-CR" sz="2000" i="1">
                                  <a:latin typeface="Cambria Math" panose="02040503050406030204" pitchFamily="18" charset="0"/>
                                  <a:ea typeface="Cambria Math" panose="02040503050406030204" pitchFamily="18" charset="0"/>
                                </a:rPr>
                                <m:t>2</m:t>
                              </m:r>
                            </m:sub>
                          </m:sSub>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𝜀</m:t>
                              </m:r>
                            </m:e>
                            <m:sub>
                              <m:r>
                                <a:rPr lang="es-CR" sz="2000" i="1">
                                  <a:latin typeface="Cambria Math" panose="02040503050406030204" pitchFamily="18" charset="0"/>
                                  <a:ea typeface="Cambria Math" panose="02040503050406030204" pitchFamily="18" charset="0"/>
                                </a:rPr>
                                <m:t>𝑇</m:t>
                              </m:r>
                              <m:r>
                                <a:rPr lang="es-CR" sz="2000" i="1">
                                  <a:latin typeface="Cambria Math" panose="02040503050406030204" pitchFamily="18" charset="0"/>
                                  <a:ea typeface="Cambria Math" panose="02040503050406030204" pitchFamily="18" charset="0"/>
                                </a:rPr>
                                <m:t>−</m:t>
                              </m:r>
                              <m:r>
                                <a:rPr lang="es-CR" sz="2000" b="0" i="1" smtClean="0">
                                  <a:latin typeface="Cambria Math" panose="02040503050406030204" pitchFamily="18" charset="0"/>
                                  <a:ea typeface="Cambria Math" panose="02040503050406030204" pitchFamily="18" charset="0"/>
                                </a:rPr>
                                <m:t>𝑝</m:t>
                              </m:r>
                              <m:r>
                                <a:rPr lang="es-CR" sz="2000" b="0" i="1" smtClean="0">
                                  <a:latin typeface="Cambria Math" panose="02040503050406030204" pitchFamily="18" charset="0"/>
                                  <a:ea typeface="Cambria Math" panose="02040503050406030204" pitchFamily="18" charset="0"/>
                                </a:rPr>
                                <m:t>−2</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𝜓</m:t>
                              </m:r>
                            </m:e>
                            <m:sub>
                              <m:r>
                                <a:rPr lang="es-CR" sz="2000" i="1">
                                  <a:latin typeface="Cambria Math" panose="02040503050406030204" pitchFamily="18" charset="0"/>
                                  <a:ea typeface="Cambria Math" panose="02040503050406030204" pitchFamily="18" charset="0"/>
                                </a:rPr>
                                <m:t>3</m:t>
                              </m:r>
                            </m:sub>
                          </m:sSub>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𝜀</m:t>
                              </m:r>
                            </m:e>
                            <m:sub>
                              <m:r>
                                <a:rPr lang="es-CR" sz="2000" i="1">
                                  <a:latin typeface="Cambria Math" panose="02040503050406030204" pitchFamily="18" charset="0"/>
                                  <a:ea typeface="Cambria Math" panose="02040503050406030204" pitchFamily="18" charset="0"/>
                                </a:rPr>
                                <m:t>𝑇</m:t>
                              </m:r>
                              <m:r>
                                <a:rPr lang="es-CR" sz="2000" i="1">
                                  <a:latin typeface="Cambria Math" panose="02040503050406030204" pitchFamily="18" charset="0"/>
                                  <a:ea typeface="Cambria Math" panose="02040503050406030204" pitchFamily="18" charset="0"/>
                                </a:rPr>
                                <m:t>−</m:t>
                              </m:r>
                              <m:r>
                                <a:rPr lang="es-CR" sz="2000" b="0" i="1" smtClean="0">
                                  <a:latin typeface="Cambria Math" panose="02040503050406030204" pitchFamily="18" charset="0"/>
                                  <a:ea typeface="Cambria Math" panose="02040503050406030204" pitchFamily="18" charset="0"/>
                                </a:rPr>
                                <m:t>𝑝</m:t>
                              </m:r>
                              <m:r>
                                <a:rPr lang="es-CR" sz="2000" b="0" i="1" smtClean="0">
                                  <a:latin typeface="Cambria Math" panose="02040503050406030204" pitchFamily="18" charset="0"/>
                                  <a:ea typeface="Cambria Math" panose="02040503050406030204" pitchFamily="18" charset="0"/>
                                </a:rPr>
                                <m:t>−</m:t>
                              </m:r>
                            </m:sub>
                          </m:sSub>
                          <m:r>
                            <a:rPr lang="es-CR" sz="2000" i="1">
                              <a:latin typeface="Cambria Math" panose="02040503050406030204" pitchFamily="18" charset="0"/>
                              <a:ea typeface="Cambria Math" panose="02040503050406030204" pitchFamily="18" charset="0"/>
                            </a:rPr>
                            <m:t>+…</m:t>
                          </m:r>
                        </m:e>
                      </m:nary>
                    </m:oMath>
                  </m:oMathPara>
                </a14:m>
                <a:endParaRPr lang="es-CR" sz="20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61546" y="814510"/>
                <a:ext cx="12063046" cy="6043490"/>
              </a:xfrm>
              <a:blipFill rotWithShape="1">
                <a:blip r:embed="rId2"/>
                <a:stretch>
                  <a:fillRect l="-455" t="-1312"/>
                </a:stretch>
              </a:blipFill>
            </p:spPr>
            <p:txBody>
              <a:bodyPr/>
              <a:lstStyle/>
              <a:p>
                <a:r>
                  <a:rPr lang="es-CR">
                    <a:noFill/>
                  </a:rPr>
                  <a:t> </a:t>
                </a:r>
              </a:p>
            </p:txBody>
          </p:sp>
        </mc:Fallback>
      </mc:AlternateContent>
      <p:sp>
        <p:nvSpPr>
          <p:cNvPr id="4" name="Título 1"/>
          <p:cNvSpPr txBox="1">
            <a:spLocks/>
          </p:cNvSpPr>
          <p:nvPr/>
        </p:nvSpPr>
        <p:spPr>
          <a:xfrm>
            <a:off x="0" y="22226"/>
            <a:ext cx="12192000" cy="7514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sz="3600" dirty="0"/>
              <a:t>Fundamentos de la metodología de Box-Jenkins:  teorema de Wold</a:t>
            </a:r>
          </a:p>
        </p:txBody>
      </p:sp>
    </p:spTree>
    <p:extLst>
      <p:ext uri="{BB962C8B-B14F-4D97-AF65-F5344CB8AC3E}">
        <p14:creationId xmlns:p14="http://schemas.microsoft.com/office/powerpoint/2010/main" val="3671807624"/>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0" y="13434"/>
            <a:ext cx="12192000" cy="7514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sz="3600" dirty="0"/>
              <a:t>Fundamentos de la metodología de Box-Jenkins:  teorema de Wold</a:t>
            </a:r>
          </a:p>
        </p:txBody>
      </p:sp>
      <mc:AlternateContent xmlns:mc="http://schemas.openxmlformats.org/markup-compatibility/2006" xmlns:a14="http://schemas.microsoft.com/office/drawing/2010/main">
        <mc:Choice Requires="a14">
          <p:sp>
            <p:nvSpPr>
              <p:cNvPr id="5" name="Marcador de contenido 2"/>
              <p:cNvSpPr>
                <a:spLocks noGrp="1"/>
              </p:cNvSpPr>
              <p:nvPr>
                <p:ph idx="1"/>
              </p:nvPr>
            </p:nvSpPr>
            <p:spPr>
              <a:xfrm>
                <a:off x="0" y="814510"/>
                <a:ext cx="12192000" cy="6043490"/>
              </a:xfrm>
            </p:spPr>
            <p:txBody>
              <a:bodyPr>
                <a:normAutofit/>
              </a:bodyPr>
              <a:lstStyle/>
              <a:p>
                <a:pPr marL="0" indent="0">
                  <a:buNone/>
                </a:pPr>
                <a:r>
                  <a:rPr lang="es-CR" sz="2000" dirty="0"/>
                  <a:t>Por consecuencia, el espacio de condicionamiento de nuestra previsión puede ser modificado de la siguiente forma:</a:t>
                </a:r>
              </a:p>
              <a:p>
                <a:pPr marL="0" indent="0">
                  <a:buNone/>
                </a:pPr>
                <a14:m>
                  <m:oMathPara xmlns:m="http://schemas.openxmlformats.org/officeDocument/2006/math">
                    <m:oMathParaPr>
                      <m:jc m:val="centerGroup"/>
                    </m:oMathParaPr>
                    <m:oMath xmlns:m="http://schemas.openxmlformats.org/officeDocument/2006/math">
                      <m:sSub>
                        <m:sSubPr>
                          <m:ctrlPr>
                            <a:rPr lang="es-CR" sz="2000" i="1">
                              <a:latin typeface="Cambria Math"/>
                            </a:rPr>
                          </m:ctrlPr>
                        </m:sSubPr>
                        <m:e>
                          <m:acc>
                            <m:accPr>
                              <m:chr m:val="̂"/>
                              <m:ctrlPr>
                                <a:rPr lang="es-CR" sz="2000" i="1" smtClean="0">
                                  <a:latin typeface="Cambria Math"/>
                                </a:rPr>
                              </m:ctrlPr>
                            </m:accPr>
                            <m:e>
                              <m:r>
                                <a:rPr lang="es-CR" sz="2000" i="1">
                                  <a:latin typeface="Cambria Math" panose="02040503050406030204" pitchFamily="18" charset="0"/>
                                </a:rPr>
                                <m:t>𝑥</m:t>
                              </m:r>
                            </m:e>
                          </m:acc>
                        </m:e>
                        <m:sub>
                          <m:r>
                            <a:rPr lang="es-CR" sz="2000" b="0" i="1" smtClean="0">
                              <a:latin typeface="Cambria Math" panose="02040503050406030204" pitchFamily="18" charset="0"/>
                            </a:rPr>
                            <m:t>𝑇</m:t>
                          </m:r>
                          <m:r>
                            <a:rPr lang="es-CR" sz="2000" b="0" i="1" smtClean="0">
                              <a:latin typeface="Cambria Math" panose="02040503050406030204" pitchFamily="18" charset="0"/>
                            </a:rPr>
                            <m:t>+1</m:t>
                          </m:r>
                        </m:sub>
                      </m:sSub>
                      <m:r>
                        <a:rPr lang="es-CR" sz="2000" i="1">
                          <a:latin typeface="Cambria Math" panose="02040503050406030204" pitchFamily="18" charset="0"/>
                        </a:rPr>
                        <m:t>=</m:t>
                      </m:r>
                      <m:r>
                        <a:rPr lang="es-CR" sz="2000" i="1" smtClean="0">
                          <a:latin typeface="Cambria Math" panose="02040503050406030204" pitchFamily="18" charset="0"/>
                        </a:rPr>
                        <m:t>𝐸</m:t>
                      </m:r>
                      <m:d>
                        <m:dPr>
                          <m:ctrlPr>
                            <a:rPr lang="es-CR" sz="2000" b="0" i="1" smtClean="0">
                              <a:latin typeface="Cambria Math"/>
                            </a:rPr>
                          </m:ctrlPr>
                        </m:dPr>
                        <m:e>
                          <m:sSub>
                            <m:sSubPr>
                              <m:ctrlPr>
                                <a:rPr lang="es-CR" sz="2000" b="0" i="1" smtClean="0">
                                  <a:latin typeface="Cambria Math"/>
                                </a:rPr>
                              </m:ctrlPr>
                            </m:sSubPr>
                            <m:e>
                              <m:r>
                                <a:rPr lang="es-CR" sz="2000" b="0" i="1" smtClean="0">
                                  <a:latin typeface="Cambria Math" panose="02040503050406030204" pitchFamily="18" charset="0"/>
                                </a:rPr>
                                <m:t>𝑥</m:t>
                              </m:r>
                            </m:e>
                            <m:sub>
                              <m:r>
                                <a:rPr lang="es-CR" sz="2000" b="0" i="1" smtClean="0">
                                  <a:latin typeface="Cambria Math" panose="02040503050406030204" pitchFamily="18" charset="0"/>
                                </a:rPr>
                                <m:t>𝑇</m:t>
                              </m:r>
                              <m:r>
                                <a:rPr lang="es-CR" sz="2000" b="0" i="1" smtClean="0">
                                  <a:latin typeface="Cambria Math" panose="02040503050406030204" pitchFamily="18" charset="0"/>
                                </a:rPr>
                                <m:t>+1</m:t>
                              </m:r>
                            </m:sub>
                          </m:sSub>
                        </m:e>
                        <m:e>
                          <m:sSub>
                            <m:sSubPr>
                              <m:ctrlPr>
                                <a:rPr lang="es-CR" sz="2000" b="0" i="1" smtClean="0">
                                  <a:latin typeface="Cambria Math"/>
                                </a:rPr>
                              </m:ctrlPr>
                            </m:sSubPr>
                            <m:e>
                              <m:r>
                                <a:rPr lang="es-CR" sz="2000" b="0" i="1" smtClean="0">
                                  <a:latin typeface="Cambria Math" panose="02040503050406030204" pitchFamily="18" charset="0"/>
                                </a:rPr>
                                <m:t>𝑥</m:t>
                              </m:r>
                            </m:e>
                            <m:sub>
                              <m:r>
                                <a:rPr lang="es-CR" sz="2000" b="0" i="1" smtClean="0">
                                  <a:latin typeface="Cambria Math" panose="02040503050406030204" pitchFamily="18" charset="0"/>
                                </a:rPr>
                                <m:t>𝑇</m:t>
                              </m:r>
                            </m:sub>
                          </m:sSub>
                          <m:r>
                            <a:rPr lang="es-CR" sz="2000" b="0" i="1" smtClean="0">
                              <a:latin typeface="Cambria Math" panose="02040503050406030204" pitchFamily="18" charset="0"/>
                            </a:rPr>
                            <m:t>,</m:t>
                          </m:r>
                          <m:sSub>
                            <m:sSubPr>
                              <m:ctrlPr>
                                <a:rPr lang="es-CR" sz="2000" b="0" i="1" smtClean="0">
                                  <a:latin typeface="Cambria Math"/>
                                </a:rPr>
                              </m:ctrlPr>
                            </m:sSubPr>
                            <m:e>
                              <m:r>
                                <a:rPr lang="es-CR" sz="2000" b="0" i="1" smtClean="0">
                                  <a:latin typeface="Cambria Math" panose="02040503050406030204" pitchFamily="18" charset="0"/>
                                </a:rPr>
                                <m:t>𝑥</m:t>
                              </m:r>
                            </m:e>
                            <m:sub>
                              <m:r>
                                <a:rPr lang="es-CR" sz="2000" b="0" i="1" smtClean="0">
                                  <a:latin typeface="Cambria Math" panose="02040503050406030204" pitchFamily="18" charset="0"/>
                                </a:rPr>
                                <m:t>𝑇</m:t>
                              </m:r>
                              <m:r>
                                <a:rPr lang="es-CR" sz="2000" b="0" i="1" smtClean="0">
                                  <a:latin typeface="Cambria Math" panose="02040503050406030204" pitchFamily="18" charset="0"/>
                                </a:rPr>
                                <m:t>−1</m:t>
                              </m:r>
                            </m:sub>
                          </m:sSub>
                          <m:r>
                            <a:rPr lang="es-CR" sz="2000" b="0" i="1" smtClean="0">
                              <a:latin typeface="Cambria Math" panose="02040503050406030204" pitchFamily="18" charset="0"/>
                            </a:rPr>
                            <m:t>,</m:t>
                          </m:r>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𝑇</m:t>
                              </m:r>
                              <m:r>
                                <a:rPr lang="es-CR" sz="2000" i="1">
                                  <a:latin typeface="Cambria Math" panose="02040503050406030204" pitchFamily="18" charset="0"/>
                                </a:rPr>
                                <m:t>−1</m:t>
                              </m:r>
                            </m:sub>
                          </m:sSub>
                          <m:r>
                            <a:rPr lang="es-CR" sz="2000" b="0" i="1" smtClean="0">
                              <a:latin typeface="Cambria Math" panose="02040503050406030204" pitchFamily="18" charset="0"/>
                            </a:rPr>
                            <m:t>,…</m:t>
                          </m:r>
                        </m:e>
                      </m:d>
                      <m:r>
                        <a:rPr lang="es-CR" sz="2000" b="0" i="1" smtClean="0">
                          <a:latin typeface="Cambria Math" panose="02040503050406030204" pitchFamily="18" charset="0"/>
                        </a:rPr>
                        <m:t>=</m:t>
                      </m:r>
                      <m:r>
                        <a:rPr lang="es-CR" sz="2000" i="1">
                          <a:latin typeface="Cambria Math" panose="02040503050406030204" pitchFamily="18" charset="0"/>
                        </a:rPr>
                        <m:t>𝐸</m:t>
                      </m:r>
                      <m:d>
                        <m:dPr>
                          <m:ctrlPr>
                            <a:rPr lang="es-CR" sz="2000" i="1">
                              <a:latin typeface="Cambria Math"/>
                            </a:rPr>
                          </m:ctrlPr>
                        </m:dPr>
                        <m:e>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𝑇</m:t>
                              </m:r>
                              <m:r>
                                <a:rPr lang="es-CR" sz="2000" i="1">
                                  <a:latin typeface="Cambria Math" panose="02040503050406030204" pitchFamily="18" charset="0"/>
                                </a:rPr>
                                <m:t>+1</m:t>
                              </m:r>
                            </m:sub>
                          </m:sSub>
                        </m:e>
                        <m:e>
                          <m:sSub>
                            <m:sSubPr>
                              <m:ctrlPr>
                                <a:rPr lang="es-CR" sz="2000" i="1">
                                  <a:latin typeface="Cambria Math"/>
                                </a:rPr>
                              </m:ctrlPr>
                            </m:sSubPr>
                            <m:e>
                              <m:r>
                                <a:rPr lang="es-CR" sz="2000" i="1" smtClean="0">
                                  <a:latin typeface="Cambria Math" panose="02040503050406030204" pitchFamily="18" charset="0"/>
                                  <a:ea typeface="Cambria Math" panose="02040503050406030204" pitchFamily="18" charset="0"/>
                                </a:rPr>
                                <m:t>𝜀</m:t>
                              </m:r>
                            </m:e>
                            <m:sub>
                              <m:r>
                                <a:rPr lang="es-CR" sz="2000" i="1">
                                  <a:latin typeface="Cambria Math" panose="02040503050406030204" pitchFamily="18" charset="0"/>
                                </a:rPr>
                                <m:t>𝑇</m:t>
                              </m:r>
                            </m:sub>
                          </m:sSub>
                          <m:r>
                            <a:rPr lang="es-CR" sz="2000" i="1">
                              <a:latin typeface="Cambria Math" panose="02040503050406030204" pitchFamily="18" charset="0"/>
                            </a:rPr>
                            <m:t>,</m:t>
                          </m:r>
                          <m:sSub>
                            <m:sSubPr>
                              <m:ctrlPr>
                                <a:rPr lang="es-CR" sz="2000" i="1">
                                  <a:latin typeface="Cambria Math"/>
                                </a:rPr>
                              </m:ctrlPr>
                            </m:sSubPr>
                            <m:e>
                              <m:r>
                                <a:rPr lang="es-CR" sz="2000" i="1">
                                  <a:latin typeface="Cambria Math" panose="02040503050406030204" pitchFamily="18" charset="0"/>
                                  <a:ea typeface="Cambria Math" panose="02040503050406030204" pitchFamily="18" charset="0"/>
                                </a:rPr>
                                <m:t>𝜀</m:t>
                              </m:r>
                            </m:e>
                            <m:sub>
                              <m:r>
                                <a:rPr lang="es-CR" sz="2000" i="1">
                                  <a:latin typeface="Cambria Math" panose="02040503050406030204" pitchFamily="18" charset="0"/>
                                </a:rPr>
                                <m:t>𝑇</m:t>
                              </m:r>
                              <m:r>
                                <a:rPr lang="es-CR" sz="2000" i="1">
                                  <a:latin typeface="Cambria Math" panose="02040503050406030204" pitchFamily="18" charset="0"/>
                                </a:rPr>
                                <m:t>−1</m:t>
                              </m:r>
                            </m:sub>
                          </m:sSub>
                          <m:r>
                            <a:rPr lang="es-CR" sz="2000" i="1">
                              <a:latin typeface="Cambria Math" panose="02040503050406030204" pitchFamily="18" charset="0"/>
                            </a:rPr>
                            <m:t>,</m:t>
                          </m:r>
                          <m:sSub>
                            <m:sSubPr>
                              <m:ctrlPr>
                                <a:rPr lang="es-CR" sz="2000" i="1">
                                  <a:latin typeface="Cambria Math"/>
                                </a:rPr>
                              </m:ctrlPr>
                            </m:sSubPr>
                            <m:e>
                              <m:r>
                                <a:rPr lang="es-CR" sz="2000" i="1">
                                  <a:latin typeface="Cambria Math" panose="02040503050406030204" pitchFamily="18" charset="0"/>
                                  <a:ea typeface="Cambria Math" panose="02040503050406030204" pitchFamily="18" charset="0"/>
                                </a:rPr>
                                <m:t>𝜀</m:t>
                              </m:r>
                            </m:e>
                            <m:sub>
                              <m:r>
                                <a:rPr lang="es-CR" sz="2000" i="1">
                                  <a:latin typeface="Cambria Math" panose="02040503050406030204" pitchFamily="18" charset="0"/>
                                </a:rPr>
                                <m:t>𝑇</m:t>
                              </m:r>
                              <m:r>
                                <a:rPr lang="es-CR" sz="2000" i="1">
                                  <a:latin typeface="Cambria Math" panose="02040503050406030204" pitchFamily="18" charset="0"/>
                                </a:rPr>
                                <m:t>−1</m:t>
                              </m:r>
                            </m:sub>
                          </m:sSub>
                          <m:r>
                            <a:rPr lang="es-CR" sz="2000" i="1">
                              <a:latin typeface="Cambria Math" panose="02040503050406030204" pitchFamily="18" charset="0"/>
                            </a:rPr>
                            <m:t>,…</m:t>
                          </m:r>
                        </m:e>
                      </m:d>
                    </m:oMath>
                  </m:oMathPara>
                </a14:m>
                <a:endParaRPr lang="es-CR" sz="2000" dirty="0"/>
              </a:p>
              <a:p>
                <a:pPr marL="0" indent="0">
                  <a:buNone/>
                </a:pPr>
                <a:r>
                  <a:rPr lang="es-CR" sz="2000" dirty="0"/>
                  <a:t/>
                </a:r>
                <a:br>
                  <a:rPr lang="es-CR" sz="2000" dirty="0"/>
                </a:br>
                <a:r>
                  <a:rPr lang="es-CR" sz="2000" dirty="0"/>
                  <a:t>Ahora lo debemos enmarcar en la representación de Wold del proceso </a:t>
                </a: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𝑇</m:t>
                        </m:r>
                        <m:r>
                          <a:rPr lang="es-CR" sz="2000" i="1">
                            <a:latin typeface="Cambria Math" panose="02040503050406030204" pitchFamily="18" charset="0"/>
                          </a:rPr>
                          <m:t>+1</m:t>
                        </m:r>
                      </m:sub>
                    </m:sSub>
                  </m:oMath>
                </a14:m>
                <a:r>
                  <a:rPr lang="es-CR" sz="2000" dirty="0"/>
                  <a:t>:</a:t>
                </a:r>
              </a:p>
              <a:p>
                <a:pPr marL="0" indent="0">
                  <a:buNone/>
                </a:pPr>
                <a:endParaRPr lang="es-CR" sz="2000" dirty="0"/>
              </a:p>
              <a:p>
                <a:pPr marL="0" indent="0">
                  <a:buNone/>
                </a:pPr>
                <a14:m>
                  <m:oMathPara xmlns:m="http://schemas.openxmlformats.org/officeDocument/2006/math">
                    <m:oMathParaPr>
                      <m:jc m:val="centerGroup"/>
                    </m:oMathParaPr>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𝑇</m:t>
                          </m:r>
                          <m:r>
                            <a:rPr lang="es-CR" sz="2000" i="1">
                              <a:latin typeface="Cambria Math" panose="02040503050406030204" pitchFamily="18" charset="0"/>
                            </a:rPr>
                            <m:t>+1</m:t>
                          </m:r>
                        </m:sub>
                      </m:sSub>
                      <m:r>
                        <a:rPr lang="es-CR" sz="2000" b="0" i="1" smtClean="0">
                          <a:latin typeface="Cambria Math" panose="02040503050406030204" pitchFamily="18" charset="0"/>
                        </a:rPr>
                        <m:t>=</m:t>
                      </m:r>
                      <m:nary>
                        <m:naryPr>
                          <m:chr m:val="∑"/>
                          <m:ctrlPr>
                            <a:rPr lang="es-CR" sz="2000" i="1">
                              <a:latin typeface="Cambria Math"/>
                            </a:rPr>
                          </m:ctrlPr>
                        </m:naryPr>
                        <m:sub>
                          <m:r>
                            <m:rPr>
                              <m:brk m:alnAt="23"/>
                            </m:rPr>
                            <a:rPr lang="es-CR" sz="2000" i="1">
                              <a:latin typeface="Cambria Math" panose="02040503050406030204" pitchFamily="18" charset="0"/>
                            </a:rPr>
                            <m:t>𝑗</m:t>
                          </m:r>
                          <m:r>
                            <a:rPr lang="es-CR" sz="2000" i="1">
                              <a:latin typeface="Cambria Math" panose="02040503050406030204" pitchFamily="18" charset="0"/>
                            </a:rPr>
                            <m:t>=0</m:t>
                          </m:r>
                        </m:sub>
                        <m:sup>
                          <m:r>
                            <a:rPr lang="es-CR" sz="2000" i="1">
                              <a:latin typeface="Cambria Math" panose="02040503050406030204" pitchFamily="18" charset="0"/>
                              <a:ea typeface="Cambria Math" panose="02040503050406030204" pitchFamily="18" charset="0"/>
                            </a:rPr>
                            <m:t>∞</m:t>
                          </m:r>
                        </m:sup>
                        <m:e>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𝜓</m:t>
                              </m:r>
                            </m:e>
                            <m:sub>
                              <m:r>
                                <a:rPr lang="es-CR" sz="2000" i="1">
                                  <a:latin typeface="Cambria Math" panose="02040503050406030204" pitchFamily="18" charset="0"/>
                                  <a:ea typeface="Cambria Math" panose="02040503050406030204" pitchFamily="18" charset="0"/>
                                </a:rPr>
                                <m:t>𝑗</m:t>
                              </m:r>
                            </m:sub>
                          </m:sSub>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𝜀</m:t>
                              </m:r>
                            </m:e>
                            <m:sub>
                              <m:r>
                                <a:rPr lang="es-CR" sz="2000" i="1">
                                  <a:latin typeface="Cambria Math" panose="02040503050406030204" pitchFamily="18" charset="0"/>
                                  <a:ea typeface="Cambria Math" panose="02040503050406030204" pitchFamily="18" charset="0"/>
                                </a:rPr>
                                <m:t>𝑇</m:t>
                              </m:r>
                              <m:r>
                                <a:rPr lang="es-CR" sz="2000" i="1">
                                  <a:latin typeface="Cambria Math" panose="02040503050406030204" pitchFamily="18" charset="0"/>
                                  <a:ea typeface="Cambria Math" panose="02040503050406030204" pitchFamily="18" charset="0"/>
                                </a:rPr>
                                <m:t>−</m:t>
                              </m:r>
                              <m:r>
                                <a:rPr lang="es-CR" sz="2000" i="1">
                                  <a:latin typeface="Cambria Math" panose="02040503050406030204" pitchFamily="18" charset="0"/>
                                  <a:ea typeface="Cambria Math" panose="02040503050406030204" pitchFamily="18" charset="0"/>
                                </a:rPr>
                                <m:t>𝑗</m:t>
                              </m:r>
                              <m:r>
                                <a:rPr lang="es-CR" sz="2000" b="0" i="1" smtClean="0">
                                  <a:latin typeface="Cambria Math" panose="02040503050406030204" pitchFamily="18" charset="0"/>
                                  <a:ea typeface="Cambria Math" panose="02040503050406030204" pitchFamily="18" charset="0"/>
                                </a:rPr>
                                <m:t>+1</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𝜀</m:t>
                              </m:r>
                            </m:e>
                            <m:sub>
                              <m:r>
                                <a:rPr lang="es-CR" sz="2000" i="1">
                                  <a:latin typeface="Cambria Math" panose="02040503050406030204" pitchFamily="18" charset="0"/>
                                  <a:ea typeface="Cambria Math" panose="02040503050406030204" pitchFamily="18" charset="0"/>
                                </a:rPr>
                                <m:t>𝑇</m:t>
                              </m:r>
                              <m:r>
                                <a:rPr lang="es-CR" sz="2000" b="0" i="1" smtClean="0">
                                  <a:latin typeface="Cambria Math" panose="02040503050406030204" pitchFamily="18" charset="0"/>
                                  <a:ea typeface="Cambria Math" panose="02040503050406030204" pitchFamily="18" charset="0"/>
                                </a:rPr>
                                <m:t>+1</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𝜓</m:t>
                              </m:r>
                            </m:e>
                            <m:sub>
                              <m:r>
                                <a:rPr lang="es-CR" sz="2000" i="1">
                                  <a:latin typeface="Cambria Math" panose="02040503050406030204" pitchFamily="18" charset="0"/>
                                  <a:ea typeface="Cambria Math" panose="02040503050406030204" pitchFamily="18" charset="0"/>
                                </a:rPr>
                                <m:t>1</m:t>
                              </m:r>
                            </m:sub>
                          </m:sSub>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𝜀</m:t>
                              </m:r>
                            </m:e>
                            <m:sub>
                              <m:r>
                                <a:rPr lang="es-CR" sz="2000" i="1">
                                  <a:latin typeface="Cambria Math" panose="02040503050406030204" pitchFamily="18" charset="0"/>
                                  <a:ea typeface="Cambria Math" panose="02040503050406030204" pitchFamily="18" charset="0"/>
                                </a:rPr>
                                <m:t>𝑇</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𝜓</m:t>
                              </m:r>
                            </m:e>
                            <m:sub>
                              <m:r>
                                <a:rPr lang="es-CR" sz="2000" i="1">
                                  <a:latin typeface="Cambria Math" panose="02040503050406030204" pitchFamily="18" charset="0"/>
                                  <a:ea typeface="Cambria Math" panose="02040503050406030204" pitchFamily="18" charset="0"/>
                                </a:rPr>
                                <m:t>2</m:t>
                              </m:r>
                            </m:sub>
                          </m:sSub>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𝜀</m:t>
                              </m:r>
                            </m:e>
                            <m:sub>
                              <m:r>
                                <a:rPr lang="es-CR" sz="2000" i="1">
                                  <a:latin typeface="Cambria Math" panose="02040503050406030204" pitchFamily="18" charset="0"/>
                                  <a:ea typeface="Cambria Math" panose="02040503050406030204" pitchFamily="18" charset="0"/>
                                </a:rPr>
                                <m:t>𝑇</m:t>
                              </m:r>
                              <m:r>
                                <a:rPr lang="es-CR" sz="2000" i="1">
                                  <a:latin typeface="Cambria Math" panose="02040503050406030204" pitchFamily="18" charset="0"/>
                                  <a:ea typeface="Cambria Math" panose="02040503050406030204" pitchFamily="18" charset="0"/>
                                </a:rPr>
                                <m:t>−1</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𝜓</m:t>
                              </m:r>
                            </m:e>
                            <m:sub>
                              <m:r>
                                <a:rPr lang="es-CR" sz="2000" i="1">
                                  <a:latin typeface="Cambria Math" panose="02040503050406030204" pitchFamily="18" charset="0"/>
                                  <a:ea typeface="Cambria Math" panose="02040503050406030204" pitchFamily="18" charset="0"/>
                                </a:rPr>
                                <m:t>3</m:t>
                              </m:r>
                            </m:sub>
                          </m:sSub>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𝜀</m:t>
                              </m:r>
                            </m:e>
                            <m:sub>
                              <m:r>
                                <a:rPr lang="es-CR" sz="2000" i="1">
                                  <a:latin typeface="Cambria Math" panose="02040503050406030204" pitchFamily="18" charset="0"/>
                                  <a:ea typeface="Cambria Math" panose="02040503050406030204" pitchFamily="18" charset="0"/>
                                </a:rPr>
                                <m:t>𝑇</m:t>
                              </m:r>
                              <m:r>
                                <a:rPr lang="es-CR" sz="2000" i="1">
                                  <a:latin typeface="Cambria Math" panose="02040503050406030204" pitchFamily="18" charset="0"/>
                                  <a:ea typeface="Cambria Math" panose="02040503050406030204" pitchFamily="18" charset="0"/>
                                </a:rPr>
                                <m:t>−2</m:t>
                              </m:r>
                            </m:sub>
                          </m:sSub>
                          <m:r>
                            <a:rPr lang="es-CR" sz="2000" i="1">
                              <a:latin typeface="Cambria Math" panose="02040503050406030204" pitchFamily="18" charset="0"/>
                              <a:ea typeface="Cambria Math" panose="02040503050406030204" pitchFamily="18" charset="0"/>
                            </a:rPr>
                            <m:t>+…</m:t>
                          </m:r>
                        </m:e>
                      </m:nary>
                    </m:oMath>
                  </m:oMathPara>
                </a14:m>
                <a:endParaRPr lang="es-CR" sz="2000" dirty="0"/>
              </a:p>
              <a:p>
                <a:pPr marL="0" indent="0">
                  <a:buNone/>
                </a:pPr>
                <a:endParaRPr lang="es-CR" sz="2000" dirty="0"/>
              </a:p>
              <a:p>
                <a:pPr marL="0" indent="0">
                  <a:buNone/>
                </a:pPr>
                <a:r>
                  <a:rPr lang="es-CR" sz="2000" dirty="0"/>
                  <a:t>A partir de lo anterior, se puede determinar la esperanza condicional, y entonces el pronóstico para </a:t>
                </a:r>
                <a14:m>
                  <m:oMath xmlns:m="http://schemas.openxmlformats.org/officeDocument/2006/math">
                    <m:r>
                      <a:rPr lang="es-CR" sz="2000" i="1" dirty="0" smtClean="0">
                        <a:latin typeface="Cambria Math" panose="02040503050406030204" pitchFamily="18" charset="0"/>
                      </a:rPr>
                      <m:t>h</m:t>
                    </m:r>
                    <m:r>
                      <a:rPr lang="es-CR" sz="2000" i="1" dirty="0" smtClean="0">
                        <a:latin typeface="Cambria Math" panose="02040503050406030204" pitchFamily="18" charset="0"/>
                      </a:rPr>
                      <m:t>=1</m:t>
                    </m:r>
                  </m:oMath>
                </a14:m>
                <a:r>
                  <a:rPr lang="es-CR" sz="2000" dirty="0"/>
                  <a:t>. Vamos a simplificar bastante para llegar finalmente al resultado esperado:</a:t>
                </a:r>
                <a:br>
                  <a:rPr lang="es-CR" sz="2000" dirty="0"/>
                </a:br>
                <a:endParaRPr lang="es-CR" sz="2000" dirty="0"/>
              </a:p>
              <a:p>
                <a:pPr marL="0" indent="0">
                  <a:buNone/>
                </a:pPr>
                <a14:m>
                  <m:oMathPara xmlns:m="http://schemas.openxmlformats.org/officeDocument/2006/math">
                    <m:oMathParaPr>
                      <m:jc m:val="centerGroup"/>
                    </m:oMathParaPr>
                    <m:oMath xmlns:m="http://schemas.openxmlformats.org/officeDocument/2006/math">
                      <m:sSub>
                        <m:sSubPr>
                          <m:ctrlPr>
                            <a:rPr lang="es-CR" sz="2000" i="1">
                              <a:latin typeface="Cambria Math"/>
                            </a:rPr>
                          </m:ctrlPr>
                        </m:sSubPr>
                        <m:e>
                          <m:acc>
                            <m:accPr>
                              <m:chr m:val="̂"/>
                              <m:ctrlPr>
                                <a:rPr lang="es-CR" sz="2000" i="1">
                                  <a:latin typeface="Cambria Math"/>
                                </a:rPr>
                              </m:ctrlPr>
                            </m:accPr>
                            <m:e>
                              <m:r>
                                <a:rPr lang="es-CR" sz="2000" i="1">
                                  <a:latin typeface="Cambria Math" panose="02040503050406030204" pitchFamily="18" charset="0"/>
                                </a:rPr>
                                <m:t>𝑥</m:t>
                              </m:r>
                            </m:e>
                          </m:acc>
                        </m:e>
                        <m:sub>
                          <m:r>
                            <a:rPr lang="es-CR" sz="2000" i="1">
                              <a:latin typeface="Cambria Math" panose="02040503050406030204" pitchFamily="18" charset="0"/>
                            </a:rPr>
                            <m:t>𝑇</m:t>
                          </m:r>
                          <m:r>
                            <a:rPr lang="es-CR" sz="2000" i="1">
                              <a:latin typeface="Cambria Math" panose="02040503050406030204" pitchFamily="18" charset="0"/>
                            </a:rPr>
                            <m:t>+1</m:t>
                          </m:r>
                        </m:sub>
                      </m:sSub>
                      <m:r>
                        <a:rPr lang="es-CR" sz="2000" i="1">
                          <a:latin typeface="Cambria Math" panose="02040503050406030204" pitchFamily="18" charset="0"/>
                        </a:rPr>
                        <m:t>=</m:t>
                      </m:r>
                      <m:nary>
                        <m:naryPr>
                          <m:chr m:val="∑"/>
                          <m:ctrlPr>
                            <a:rPr lang="es-CR" sz="2000" i="1">
                              <a:latin typeface="Cambria Math"/>
                            </a:rPr>
                          </m:ctrlPr>
                        </m:naryPr>
                        <m:sub>
                          <m:r>
                            <m:rPr>
                              <m:brk m:alnAt="23"/>
                            </m:rPr>
                            <a:rPr lang="es-CR" sz="2000" i="1">
                              <a:latin typeface="Cambria Math" panose="02040503050406030204" pitchFamily="18" charset="0"/>
                            </a:rPr>
                            <m:t>𝑗</m:t>
                          </m:r>
                          <m:r>
                            <a:rPr lang="es-CR" sz="2000" i="1">
                              <a:latin typeface="Cambria Math" panose="02040503050406030204" pitchFamily="18" charset="0"/>
                            </a:rPr>
                            <m:t>=0</m:t>
                          </m:r>
                        </m:sub>
                        <m:sup>
                          <m:r>
                            <a:rPr lang="es-CR" sz="2000" i="1">
                              <a:latin typeface="Cambria Math" panose="02040503050406030204" pitchFamily="18" charset="0"/>
                              <a:ea typeface="Cambria Math" panose="02040503050406030204" pitchFamily="18" charset="0"/>
                            </a:rPr>
                            <m:t>∞</m:t>
                          </m:r>
                        </m:sup>
                        <m:e>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𝜓</m:t>
                              </m:r>
                            </m:e>
                            <m:sub>
                              <m:r>
                                <a:rPr lang="es-CR" sz="2000" i="1">
                                  <a:latin typeface="Cambria Math" panose="02040503050406030204" pitchFamily="18" charset="0"/>
                                  <a:ea typeface="Cambria Math" panose="02040503050406030204" pitchFamily="18" charset="0"/>
                                </a:rPr>
                                <m:t>𝑗</m:t>
                              </m:r>
                            </m:sub>
                          </m:sSub>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𝜀</m:t>
                              </m:r>
                            </m:e>
                            <m:sub>
                              <m:r>
                                <a:rPr lang="es-CR" sz="2000" i="1">
                                  <a:latin typeface="Cambria Math" panose="02040503050406030204" pitchFamily="18" charset="0"/>
                                  <a:ea typeface="Cambria Math" panose="02040503050406030204" pitchFamily="18" charset="0"/>
                                </a:rPr>
                                <m:t>𝑇</m:t>
                              </m:r>
                              <m:r>
                                <a:rPr lang="es-CR" sz="2000" i="1">
                                  <a:latin typeface="Cambria Math" panose="02040503050406030204" pitchFamily="18" charset="0"/>
                                  <a:ea typeface="Cambria Math" panose="02040503050406030204" pitchFamily="18" charset="0"/>
                                </a:rPr>
                                <m:t>−</m:t>
                              </m:r>
                              <m:r>
                                <a:rPr lang="es-CR" sz="2000" i="1">
                                  <a:latin typeface="Cambria Math" panose="02040503050406030204" pitchFamily="18" charset="0"/>
                                  <a:ea typeface="Cambria Math" panose="02040503050406030204" pitchFamily="18" charset="0"/>
                                </a:rPr>
                                <m:t>𝑗</m:t>
                              </m:r>
                              <m:r>
                                <a:rPr lang="es-CR" sz="2000" i="1">
                                  <a:latin typeface="Cambria Math" panose="02040503050406030204" pitchFamily="18" charset="0"/>
                                  <a:ea typeface="Cambria Math" panose="02040503050406030204" pitchFamily="18" charset="0"/>
                                </a:rPr>
                                <m:t>+1</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𝜓</m:t>
                              </m:r>
                            </m:e>
                            <m:sub>
                              <m:r>
                                <a:rPr lang="es-CR" sz="2000" i="1">
                                  <a:latin typeface="Cambria Math" panose="02040503050406030204" pitchFamily="18" charset="0"/>
                                  <a:ea typeface="Cambria Math" panose="02040503050406030204" pitchFamily="18" charset="0"/>
                                </a:rPr>
                                <m:t>1</m:t>
                              </m:r>
                            </m:sub>
                          </m:sSub>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𝜀</m:t>
                              </m:r>
                            </m:e>
                            <m:sub>
                              <m:r>
                                <a:rPr lang="es-CR" sz="2000" i="1">
                                  <a:latin typeface="Cambria Math" panose="02040503050406030204" pitchFamily="18" charset="0"/>
                                  <a:ea typeface="Cambria Math" panose="02040503050406030204" pitchFamily="18" charset="0"/>
                                </a:rPr>
                                <m:t>𝑇</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𝜓</m:t>
                              </m:r>
                            </m:e>
                            <m:sub>
                              <m:r>
                                <a:rPr lang="es-CR" sz="2000" i="1">
                                  <a:latin typeface="Cambria Math" panose="02040503050406030204" pitchFamily="18" charset="0"/>
                                  <a:ea typeface="Cambria Math" panose="02040503050406030204" pitchFamily="18" charset="0"/>
                                </a:rPr>
                                <m:t>2</m:t>
                              </m:r>
                            </m:sub>
                          </m:sSub>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𝜀</m:t>
                              </m:r>
                            </m:e>
                            <m:sub>
                              <m:r>
                                <a:rPr lang="es-CR" sz="2000" i="1">
                                  <a:latin typeface="Cambria Math" panose="02040503050406030204" pitchFamily="18" charset="0"/>
                                  <a:ea typeface="Cambria Math" panose="02040503050406030204" pitchFamily="18" charset="0"/>
                                </a:rPr>
                                <m:t>𝑇</m:t>
                              </m:r>
                              <m:r>
                                <a:rPr lang="es-CR" sz="2000" i="1">
                                  <a:latin typeface="Cambria Math" panose="02040503050406030204" pitchFamily="18" charset="0"/>
                                  <a:ea typeface="Cambria Math" panose="02040503050406030204" pitchFamily="18" charset="0"/>
                                </a:rPr>
                                <m:t>−1</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𝜓</m:t>
                              </m:r>
                            </m:e>
                            <m:sub>
                              <m:r>
                                <a:rPr lang="es-CR" sz="2000" i="1">
                                  <a:latin typeface="Cambria Math" panose="02040503050406030204" pitchFamily="18" charset="0"/>
                                  <a:ea typeface="Cambria Math" panose="02040503050406030204" pitchFamily="18" charset="0"/>
                                </a:rPr>
                                <m:t>3</m:t>
                              </m:r>
                            </m:sub>
                          </m:sSub>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𝜀</m:t>
                              </m:r>
                            </m:e>
                            <m:sub>
                              <m:r>
                                <a:rPr lang="es-CR" sz="2000" i="1">
                                  <a:latin typeface="Cambria Math" panose="02040503050406030204" pitchFamily="18" charset="0"/>
                                  <a:ea typeface="Cambria Math" panose="02040503050406030204" pitchFamily="18" charset="0"/>
                                </a:rPr>
                                <m:t>𝑇</m:t>
                              </m:r>
                              <m:r>
                                <a:rPr lang="es-CR" sz="2000" i="1">
                                  <a:latin typeface="Cambria Math" panose="02040503050406030204" pitchFamily="18" charset="0"/>
                                  <a:ea typeface="Cambria Math" panose="02040503050406030204" pitchFamily="18" charset="0"/>
                                </a:rPr>
                                <m:t>−2</m:t>
                              </m:r>
                            </m:sub>
                          </m:sSub>
                          <m:r>
                            <a:rPr lang="es-CR" sz="2000" i="1">
                              <a:latin typeface="Cambria Math" panose="02040503050406030204" pitchFamily="18" charset="0"/>
                              <a:ea typeface="Cambria Math" panose="02040503050406030204" pitchFamily="18" charset="0"/>
                            </a:rPr>
                            <m:t>+…</m:t>
                          </m:r>
                        </m:e>
                      </m:nary>
                    </m:oMath>
                  </m:oMathPara>
                </a14:m>
                <a:endParaRPr lang="es-CR" sz="2000" dirty="0"/>
              </a:p>
              <a:p>
                <a:pPr marL="0" indent="0">
                  <a:buNone/>
                </a:pPr>
                <a:r>
                  <a:rPr lang="es-CR" sz="2000" dirty="0"/>
                  <a:t>Y por consiguiente el error de previsión:</a:t>
                </a:r>
                <a:br>
                  <a:rPr lang="es-CR" sz="2000" dirty="0"/>
                </a:br>
                <a:endParaRPr lang="es-CR" sz="2000" dirty="0"/>
              </a:p>
              <a:p>
                <a:pPr marL="0" indent="0">
                  <a:buNone/>
                </a:pPr>
                <a14:m>
                  <m:oMathPara xmlns:m="http://schemas.openxmlformats.org/officeDocument/2006/math">
                    <m:oMathParaPr>
                      <m:jc m:val="centerGroup"/>
                    </m:oMathParaPr>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𝑇</m:t>
                          </m:r>
                          <m:r>
                            <a:rPr lang="es-CR" sz="2000" i="1">
                              <a:latin typeface="Cambria Math" panose="02040503050406030204" pitchFamily="18" charset="0"/>
                            </a:rPr>
                            <m:t>+1</m:t>
                          </m:r>
                        </m:sub>
                      </m:sSub>
                      <m:r>
                        <a:rPr lang="es-CR" sz="2000" b="0" i="1" smtClean="0">
                          <a:latin typeface="Cambria Math" panose="02040503050406030204" pitchFamily="18" charset="0"/>
                        </a:rPr>
                        <m:t>−</m:t>
                      </m:r>
                      <m:sSub>
                        <m:sSubPr>
                          <m:ctrlPr>
                            <a:rPr lang="es-CR" sz="2000" i="1">
                              <a:latin typeface="Cambria Math"/>
                            </a:rPr>
                          </m:ctrlPr>
                        </m:sSubPr>
                        <m:e>
                          <m:acc>
                            <m:accPr>
                              <m:chr m:val="̂"/>
                              <m:ctrlPr>
                                <a:rPr lang="es-CR" sz="2000" i="1">
                                  <a:latin typeface="Cambria Math"/>
                                </a:rPr>
                              </m:ctrlPr>
                            </m:accPr>
                            <m:e>
                              <m:r>
                                <a:rPr lang="es-CR" sz="2000" i="1">
                                  <a:latin typeface="Cambria Math" panose="02040503050406030204" pitchFamily="18" charset="0"/>
                                </a:rPr>
                                <m:t>𝑥</m:t>
                              </m:r>
                            </m:e>
                          </m:acc>
                        </m:e>
                        <m:sub>
                          <m:r>
                            <a:rPr lang="es-CR" sz="2000" i="1">
                              <a:latin typeface="Cambria Math" panose="02040503050406030204" pitchFamily="18" charset="0"/>
                            </a:rPr>
                            <m:t>𝑇</m:t>
                          </m:r>
                          <m:r>
                            <a:rPr lang="es-CR" sz="2000" i="1">
                              <a:latin typeface="Cambria Math" panose="02040503050406030204" pitchFamily="18" charset="0"/>
                            </a:rPr>
                            <m:t>+1</m:t>
                          </m:r>
                        </m:sub>
                      </m:sSub>
                      <m:r>
                        <a:rPr lang="es-CR" sz="2000" b="0" i="1" smtClean="0">
                          <a:latin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𝜀</m:t>
                          </m:r>
                        </m:e>
                        <m:sub>
                          <m:r>
                            <a:rPr lang="es-CR" sz="2000" i="1">
                              <a:latin typeface="Cambria Math" panose="02040503050406030204" pitchFamily="18" charset="0"/>
                              <a:ea typeface="Cambria Math" panose="02040503050406030204" pitchFamily="18" charset="0"/>
                            </a:rPr>
                            <m:t>𝑇</m:t>
                          </m:r>
                          <m:r>
                            <a:rPr lang="es-CR" sz="2000" b="0" i="1" smtClean="0">
                              <a:latin typeface="Cambria Math" panose="02040503050406030204" pitchFamily="18" charset="0"/>
                              <a:ea typeface="Cambria Math" panose="02040503050406030204" pitchFamily="18" charset="0"/>
                            </a:rPr>
                            <m:t>+1</m:t>
                          </m:r>
                        </m:sub>
                      </m:sSub>
                    </m:oMath>
                  </m:oMathPara>
                </a14:m>
                <a:endParaRPr lang="es-CR" sz="2000" dirty="0"/>
              </a:p>
            </p:txBody>
          </p:sp>
        </mc:Choice>
        <mc:Fallback xmlns="">
          <p:sp>
            <p:nvSpPr>
              <p:cNvPr id="5" name="Marcador de contenido 2"/>
              <p:cNvSpPr>
                <a:spLocks noGrp="1" noRot="1" noChangeAspect="1" noMove="1" noResize="1" noEditPoints="1" noAdjustHandles="1" noChangeArrowheads="1" noChangeShapeType="1" noTextEdit="1"/>
              </p:cNvSpPr>
              <p:nvPr>
                <p:ph idx="1"/>
              </p:nvPr>
            </p:nvSpPr>
            <p:spPr>
              <a:xfrm>
                <a:off x="0" y="814510"/>
                <a:ext cx="12192000" cy="6043490"/>
              </a:xfrm>
              <a:blipFill rotWithShape="1">
                <a:blip r:embed="rId2"/>
                <a:stretch>
                  <a:fillRect l="-500" t="-1009"/>
                </a:stretch>
              </a:blipFill>
            </p:spPr>
            <p:txBody>
              <a:bodyPr/>
              <a:lstStyle/>
              <a:p>
                <a:r>
                  <a:rPr lang="es-CR">
                    <a:noFill/>
                  </a:rPr>
                  <a:t> </a:t>
                </a:r>
              </a:p>
            </p:txBody>
          </p:sp>
        </mc:Fallback>
      </mc:AlternateContent>
    </p:spTree>
    <p:extLst>
      <p:ext uri="{BB962C8B-B14F-4D97-AF65-F5344CB8AC3E}">
        <p14:creationId xmlns:p14="http://schemas.microsoft.com/office/powerpoint/2010/main" val="1310072424"/>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0" y="849678"/>
                <a:ext cx="12192000" cy="6008321"/>
              </a:xfrm>
            </p:spPr>
            <p:txBody>
              <a:bodyPr>
                <a:normAutofit/>
              </a:bodyPr>
              <a:lstStyle/>
              <a:p>
                <a:pPr marL="0" indent="0" algn="just">
                  <a:buNone/>
                </a:pPr>
                <a:r>
                  <a:rPr lang="es-CR" sz="2000" dirty="0"/>
                  <a:t>Por definición, este error de predicción es de cero y de varianza igual </a:t>
                </a:r>
                <a14:m>
                  <m:oMath xmlns:m="http://schemas.openxmlformats.org/officeDocument/2006/math">
                    <m:sSubSup>
                      <m:sSubSupPr>
                        <m:ctrlPr>
                          <a:rPr lang="es-CR" sz="2000" i="1">
                            <a:latin typeface="Cambria Math"/>
                          </a:rPr>
                        </m:ctrlPr>
                      </m:sSubSupPr>
                      <m:e>
                        <m:r>
                          <a:rPr lang="es-CR" sz="2000" i="1">
                            <a:latin typeface="Cambria Math" panose="02040503050406030204" pitchFamily="18" charset="0"/>
                            <a:ea typeface="Cambria Math" panose="02040503050406030204" pitchFamily="18" charset="0"/>
                          </a:rPr>
                          <m:t>𝜎</m:t>
                        </m:r>
                      </m:e>
                      <m:sub>
                        <m:r>
                          <a:rPr lang="es-CR" sz="2000" i="1">
                            <a:latin typeface="Cambria Math" panose="02040503050406030204" pitchFamily="18" charset="0"/>
                            <a:ea typeface="Cambria Math" panose="02040503050406030204" pitchFamily="18" charset="0"/>
                          </a:rPr>
                          <m:t>𝜀</m:t>
                        </m:r>
                      </m:sub>
                      <m:sup>
                        <m:r>
                          <a:rPr lang="es-CR" sz="2000" i="1">
                            <a:latin typeface="Cambria Math" panose="02040503050406030204" pitchFamily="18" charset="0"/>
                          </a:rPr>
                          <m:t>2</m:t>
                        </m:r>
                      </m:sup>
                    </m:sSubSup>
                  </m:oMath>
                </a14:m>
                <a:r>
                  <a:rPr lang="es-CR" sz="2000" dirty="0"/>
                  <a:t>. Por lo tanto, para un proceso estacionario, el error óptimo de predicción en un horizonte de período corresponde a la innovación fundamental (choque) asociada a este período. Además, este error de predicción tiene "buenas“ propiedades, ya que es estrictamente independiente del error de predicción que podría haberse cometido en las fechas anteriores, ya que </a:t>
                </a:r>
                <a:r>
                  <a:rPr lang="es-CR" sz="2000" i="1" dirty="0">
                    <a:latin typeface="Cambria Math" panose="02040503050406030204" pitchFamily="18" charset="0"/>
                  </a:rPr>
                  <a:t/>
                </a:r>
                <a:br>
                  <a:rPr lang="es-CR" sz="2000" i="1" dirty="0">
                    <a:latin typeface="Cambria Math" panose="02040503050406030204" pitchFamily="18" charset="0"/>
                  </a:rPr>
                </a:br>
                <a14:m>
                  <m:oMath xmlns:m="http://schemas.openxmlformats.org/officeDocument/2006/math">
                    <m:r>
                      <a:rPr lang="es-CR" sz="2000" i="1">
                        <a:latin typeface="Cambria Math" panose="02040503050406030204" pitchFamily="18" charset="0"/>
                      </a:rPr>
                      <m:t>𝐸</m:t>
                    </m:r>
                    <m:d>
                      <m:dPr>
                        <m:ctrlPr>
                          <a:rPr lang="es-CR" sz="2000" i="1">
                            <a:latin typeface="Cambria Math"/>
                          </a:rPr>
                        </m:ctrlPr>
                      </m:dPr>
                      <m:e>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𝜀</m:t>
                            </m:r>
                          </m:e>
                          <m:sub>
                            <m:r>
                              <a:rPr lang="es-CR" sz="2000" i="1">
                                <a:latin typeface="Cambria Math" panose="02040503050406030204" pitchFamily="18" charset="0"/>
                                <a:ea typeface="Cambria Math" panose="02040503050406030204" pitchFamily="18" charset="0"/>
                              </a:rPr>
                              <m:t>𝑇</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𝜀</m:t>
                            </m:r>
                          </m:e>
                          <m:sub>
                            <m:r>
                              <a:rPr lang="es-CR" sz="2000" i="1">
                                <a:latin typeface="Cambria Math" panose="02040503050406030204" pitchFamily="18" charset="0"/>
                                <a:ea typeface="Cambria Math" panose="02040503050406030204" pitchFamily="18" charset="0"/>
                              </a:rPr>
                              <m:t>𝑇</m:t>
                            </m:r>
                            <m:r>
                              <a:rPr lang="es-CR" sz="2000" i="1">
                                <a:latin typeface="Cambria Math" panose="02040503050406030204" pitchFamily="18" charset="0"/>
                                <a:ea typeface="Cambria Math" panose="02040503050406030204" pitchFamily="18" charset="0"/>
                              </a:rPr>
                              <m:t>−</m:t>
                            </m:r>
                            <m:r>
                              <a:rPr lang="es-CR" sz="2000" i="1">
                                <a:latin typeface="Cambria Math" panose="02040503050406030204" pitchFamily="18" charset="0"/>
                                <a:ea typeface="Cambria Math" panose="02040503050406030204" pitchFamily="18" charset="0"/>
                              </a:rPr>
                              <m:t>𝑗</m:t>
                            </m:r>
                          </m:sub>
                        </m:sSub>
                      </m:e>
                    </m:d>
                    <m:r>
                      <a:rPr lang="es-CR" sz="2000" i="1">
                        <a:latin typeface="Cambria Math" panose="02040503050406030204" pitchFamily="18" charset="0"/>
                      </a:rPr>
                      <m:t>=0</m:t>
                    </m:r>
                  </m:oMath>
                </a14:m>
                <a:r>
                  <a:rPr lang="es-CR" sz="2000" dirty="0"/>
                  <a:t>.</a:t>
                </a:r>
              </a:p>
              <a:p>
                <a:pPr marL="0" indent="0" algn="just">
                  <a:buNone/>
                </a:pPr>
                <a:endParaRPr lang="es-CR" sz="2000" dirty="0"/>
              </a:p>
              <a:p>
                <a:pPr marL="0" indent="0" algn="just">
                  <a:buNone/>
                </a:pPr>
                <a:r>
                  <a:rPr lang="es-CR" sz="2000" dirty="0"/>
                  <a:t>Estos resultados se pueden generalizar para cualquier orden de previsión. Los resultados siguientes se muestran de la misma manera. Sea </a:t>
                </a:r>
                <a14:m>
                  <m:oMath xmlns:m="http://schemas.openxmlformats.org/officeDocument/2006/math">
                    <m:sSub>
                      <m:sSubPr>
                        <m:ctrlPr>
                          <a:rPr lang="es-CR" sz="2000" i="1">
                            <a:latin typeface="Cambria Math"/>
                          </a:rPr>
                        </m:ctrlPr>
                      </m:sSubPr>
                      <m:e>
                        <m:acc>
                          <m:accPr>
                            <m:chr m:val="̂"/>
                            <m:ctrlPr>
                              <a:rPr lang="es-CR" sz="2000" i="1">
                                <a:latin typeface="Cambria Math"/>
                              </a:rPr>
                            </m:ctrlPr>
                          </m:accPr>
                          <m:e>
                            <m:r>
                              <a:rPr lang="es-CR" sz="2000" i="1">
                                <a:latin typeface="Cambria Math" panose="02040503050406030204" pitchFamily="18" charset="0"/>
                              </a:rPr>
                              <m:t>𝑥</m:t>
                            </m:r>
                          </m:e>
                        </m:acc>
                      </m:e>
                      <m:sub>
                        <m:r>
                          <a:rPr lang="es-CR" sz="2000" i="1">
                            <a:latin typeface="Cambria Math" panose="02040503050406030204" pitchFamily="18" charset="0"/>
                          </a:rPr>
                          <m:t>𝑇</m:t>
                        </m:r>
                        <m:r>
                          <a:rPr lang="es-CR" sz="2000" i="1">
                            <a:latin typeface="Cambria Math" panose="02040503050406030204" pitchFamily="18" charset="0"/>
                          </a:rPr>
                          <m:t>+</m:t>
                        </m:r>
                        <m:r>
                          <a:rPr lang="es-CR" sz="2000" i="1">
                            <a:latin typeface="Cambria Math" panose="02040503050406030204" pitchFamily="18" charset="0"/>
                          </a:rPr>
                          <m:t>h</m:t>
                        </m:r>
                      </m:sub>
                    </m:sSub>
                  </m:oMath>
                </a14:m>
                <a:r>
                  <a:rPr lang="es-CR" sz="2000" dirty="0"/>
                  <a:t> la mejor previsión posible para el proceso </a:t>
                </a: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oMath>
                </a14:m>
                <a:r>
                  <a:rPr lang="es-CR" sz="2000" dirty="0"/>
                  <a:t> para la fecha </a:t>
                </a:r>
                <a14:m>
                  <m:oMath xmlns:m="http://schemas.openxmlformats.org/officeDocument/2006/math">
                    <m:r>
                      <a:rPr lang="es-CR" sz="2000" i="1">
                        <a:latin typeface="Cambria Math" panose="02040503050406030204" pitchFamily="18" charset="0"/>
                      </a:rPr>
                      <m:t>𝑇</m:t>
                    </m:r>
                    <m:r>
                      <a:rPr lang="es-CR" sz="2000" i="1">
                        <a:latin typeface="Cambria Math" panose="02040503050406030204" pitchFamily="18" charset="0"/>
                      </a:rPr>
                      <m:t>+</m:t>
                    </m:r>
                    <m:r>
                      <a:rPr lang="es-CR" sz="2000" i="1">
                        <a:latin typeface="Cambria Math" panose="02040503050406030204" pitchFamily="18" charset="0"/>
                      </a:rPr>
                      <m:t>h</m:t>
                    </m:r>
                    <m:r>
                      <a:rPr lang="es-CR" sz="2000" i="1">
                        <a:latin typeface="Cambria Math" panose="02040503050406030204" pitchFamily="18" charset="0"/>
                      </a:rPr>
                      <m:t>.</m:t>
                    </m:r>
                  </m:oMath>
                </a14:m>
                <a:r>
                  <a:rPr lang="es-CR" sz="2000" dirty="0"/>
                  <a:t>  Su predicción está dada por la ecuación: </a:t>
                </a:r>
              </a:p>
              <a:p>
                <a:pPr marL="0" indent="0" algn="just">
                  <a:buNone/>
                </a:pPr>
                <a14:m>
                  <m:oMathPara xmlns:m="http://schemas.openxmlformats.org/officeDocument/2006/math">
                    <m:oMathParaPr>
                      <m:jc m:val="centerGroup"/>
                    </m:oMathParaPr>
                    <m:oMath xmlns:m="http://schemas.openxmlformats.org/officeDocument/2006/math">
                      <m:sSub>
                        <m:sSubPr>
                          <m:ctrlPr>
                            <a:rPr lang="es-CR" sz="2000" i="1">
                              <a:latin typeface="Cambria Math"/>
                            </a:rPr>
                          </m:ctrlPr>
                        </m:sSubPr>
                        <m:e>
                          <m:acc>
                            <m:accPr>
                              <m:chr m:val="̂"/>
                              <m:ctrlPr>
                                <a:rPr lang="es-CR" sz="2000" i="1">
                                  <a:latin typeface="Cambria Math"/>
                                </a:rPr>
                              </m:ctrlPr>
                            </m:accPr>
                            <m:e>
                              <m:r>
                                <a:rPr lang="es-CR" sz="2000" i="1">
                                  <a:latin typeface="Cambria Math" panose="02040503050406030204" pitchFamily="18" charset="0"/>
                                </a:rPr>
                                <m:t>𝑥</m:t>
                              </m:r>
                            </m:e>
                          </m:acc>
                        </m:e>
                        <m:sub>
                          <m:r>
                            <a:rPr lang="es-CR" sz="2000" i="1">
                              <a:latin typeface="Cambria Math" panose="02040503050406030204" pitchFamily="18" charset="0"/>
                            </a:rPr>
                            <m:t>𝑇</m:t>
                          </m:r>
                          <m:r>
                            <a:rPr lang="es-CR" sz="2000" i="1">
                              <a:latin typeface="Cambria Math" panose="02040503050406030204" pitchFamily="18" charset="0"/>
                            </a:rPr>
                            <m:t>+</m:t>
                          </m:r>
                          <m:r>
                            <a:rPr lang="es-CR" sz="2000" b="0" i="1" smtClean="0">
                              <a:latin typeface="Cambria Math" panose="02040503050406030204" pitchFamily="18" charset="0"/>
                            </a:rPr>
                            <m:t>h</m:t>
                          </m:r>
                        </m:sub>
                      </m:sSub>
                      <m:r>
                        <a:rPr lang="es-CR" sz="2000" i="1">
                          <a:latin typeface="Cambria Math" panose="02040503050406030204" pitchFamily="18" charset="0"/>
                        </a:rPr>
                        <m:t>=</m:t>
                      </m:r>
                      <m:nary>
                        <m:naryPr>
                          <m:chr m:val="∑"/>
                          <m:ctrlPr>
                            <a:rPr lang="es-CR" sz="2000" i="1">
                              <a:latin typeface="Cambria Math"/>
                            </a:rPr>
                          </m:ctrlPr>
                        </m:naryPr>
                        <m:sub>
                          <m:r>
                            <m:rPr>
                              <m:brk m:alnAt="23"/>
                            </m:rPr>
                            <a:rPr lang="es-CR" sz="2000" i="1">
                              <a:latin typeface="Cambria Math" panose="02040503050406030204" pitchFamily="18" charset="0"/>
                            </a:rPr>
                            <m:t>𝑗</m:t>
                          </m:r>
                          <m:r>
                            <a:rPr lang="es-CR" sz="2000" i="1">
                              <a:latin typeface="Cambria Math" panose="02040503050406030204" pitchFamily="18" charset="0"/>
                            </a:rPr>
                            <m:t>=</m:t>
                          </m:r>
                          <m:r>
                            <a:rPr lang="es-CR" sz="2000" b="0" i="1" smtClean="0">
                              <a:latin typeface="Cambria Math" panose="02040503050406030204" pitchFamily="18" charset="0"/>
                            </a:rPr>
                            <m:t>1</m:t>
                          </m:r>
                        </m:sub>
                        <m:sup>
                          <m:r>
                            <a:rPr lang="es-CR" sz="2000" i="1">
                              <a:latin typeface="Cambria Math" panose="02040503050406030204" pitchFamily="18" charset="0"/>
                              <a:ea typeface="Cambria Math" panose="02040503050406030204" pitchFamily="18" charset="0"/>
                            </a:rPr>
                            <m:t>∞</m:t>
                          </m:r>
                        </m:sup>
                        <m:e>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𝜓</m:t>
                              </m:r>
                            </m:e>
                            <m:sub>
                              <m:r>
                                <a:rPr lang="es-CR" sz="2000" i="1">
                                  <a:latin typeface="Cambria Math" panose="02040503050406030204" pitchFamily="18" charset="0"/>
                                  <a:ea typeface="Cambria Math" panose="02040503050406030204" pitchFamily="18" charset="0"/>
                                </a:rPr>
                                <m:t>𝑗</m:t>
                              </m:r>
                            </m:sub>
                          </m:sSub>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𝜀</m:t>
                              </m:r>
                            </m:e>
                            <m:sub>
                              <m:r>
                                <a:rPr lang="es-CR" sz="2000" i="1">
                                  <a:latin typeface="Cambria Math" panose="02040503050406030204" pitchFamily="18" charset="0"/>
                                  <a:ea typeface="Cambria Math" panose="02040503050406030204" pitchFamily="18" charset="0"/>
                                </a:rPr>
                                <m:t>𝑇</m:t>
                              </m:r>
                              <m:r>
                                <a:rPr lang="es-CR" sz="2000" i="1">
                                  <a:latin typeface="Cambria Math" panose="02040503050406030204" pitchFamily="18" charset="0"/>
                                  <a:ea typeface="Cambria Math" panose="02040503050406030204" pitchFamily="18" charset="0"/>
                                </a:rPr>
                                <m:t>−</m:t>
                              </m:r>
                              <m:r>
                                <a:rPr lang="es-CR" sz="2000" i="1">
                                  <a:latin typeface="Cambria Math" panose="02040503050406030204" pitchFamily="18" charset="0"/>
                                  <a:ea typeface="Cambria Math" panose="02040503050406030204" pitchFamily="18" charset="0"/>
                                </a:rPr>
                                <m:t>𝑗</m:t>
                              </m:r>
                              <m:r>
                                <a:rPr lang="es-CR" sz="2000" i="1">
                                  <a:latin typeface="Cambria Math" panose="02040503050406030204" pitchFamily="18" charset="0"/>
                                  <a:ea typeface="Cambria Math" panose="02040503050406030204" pitchFamily="18" charset="0"/>
                                </a:rPr>
                                <m:t>+1</m:t>
                              </m:r>
                            </m:sub>
                          </m:sSub>
                        </m:e>
                      </m:nary>
                    </m:oMath>
                  </m:oMathPara>
                </a14:m>
                <a:endParaRPr lang="es-CR" sz="2000" dirty="0"/>
              </a:p>
              <a:p>
                <a:pPr marL="0" indent="0">
                  <a:buNone/>
                </a:pPr>
                <a:r>
                  <a:rPr lang="es-CR" sz="2000" dirty="0"/>
                  <a:t>El error de previsión asociado sería entonces:</a:t>
                </a:r>
              </a:p>
              <a:p>
                <a:pPr marL="0" indent="0">
                  <a:buNone/>
                </a:pPr>
                <a14:m>
                  <m:oMathPara xmlns:m="http://schemas.openxmlformats.org/officeDocument/2006/math">
                    <m:oMathParaPr>
                      <m:jc m:val="centerGroup"/>
                    </m:oMathParaPr>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𝑇</m:t>
                          </m:r>
                          <m:r>
                            <a:rPr lang="es-CR" sz="2000" i="1">
                              <a:latin typeface="Cambria Math" panose="02040503050406030204" pitchFamily="18" charset="0"/>
                            </a:rPr>
                            <m:t>+</m:t>
                          </m:r>
                          <m:r>
                            <a:rPr lang="es-CR" sz="2000" b="0" i="1" smtClean="0">
                              <a:latin typeface="Cambria Math" panose="02040503050406030204" pitchFamily="18" charset="0"/>
                            </a:rPr>
                            <m:t>h</m:t>
                          </m:r>
                        </m:sub>
                      </m:sSub>
                      <m:r>
                        <a:rPr lang="es-CR" sz="2000" i="1">
                          <a:latin typeface="Cambria Math" panose="02040503050406030204" pitchFamily="18" charset="0"/>
                        </a:rPr>
                        <m:t>−</m:t>
                      </m:r>
                      <m:sSub>
                        <m:sSubPr>
                          <m:ctrlPr>
                            <a:rPr lang="es-CR" sz="2000" i="1">
                              <a:latin typeface="Cambria Math"/>
                            </a:rPr>
                          </m:ctrlPr>
                        </m:sSubPr>
                        <m:e>
                          <m:acc>
                            <m:accPr>
                              <m:chr m:val="̂"/>
                              <m:ctrlPr>
                                <a:rPr lang="es-CR" sz="2000" i="1">
                                  <a:latin typeface="Cambria Math"/>
                                </a:rPr>
                              </m:ctrlPr>
                            </m:accPr>
                            <m:e>
                              <m:r>
                                <a:rPr lang="es-CR" sz="2000" i="1">
                                  <a:latin typeface="Cambria Math" panose="02040503050406030204" pitchFamily="18" charset="0"/>
                                </a:rPr>
                                <m:t>𝑥</m:t>
                              </m:r>
                            </m:e>
                          </m:acc>
                        </m:e>
                        <m:sub>
                          <m:r>
                            <a:rPr lang="es-CR" sz="2000" i="1">
                              <a:latin typeface="Cambria Math" panose="02040503050406030204" pitchFamily="18" charset="0"/>
                            </a:rPr>
                            <m:t>𝑇</m:t>
                          </m:r>
                          <m:r>
                            <a:rPr lang="es-CR" sz="2000" i="1">
                              <a:latin typeface="Cambria Math" panose="02040503050406030204" pitchFamily="18" charset="0"/>
                            </a:rPr>
                            <m:t>+</m:t>
                          </m:r>
                          <m:r>
                            <a:rPr lang="es-CR" sz="2000" b="0" i="1" smtClean="0">
                              <a:latin typeface="Cambria Math" panose="02040503050406030204" pitchFamily="18" charset="0"/>
                            </a:rPr>
                            <m:t>h</m:t>
                          </m:r>
                        </m:sub>
                      </m:sSub>
                      <m:r>
                        <a:rPr lang="es-CR" sz="2000" i="1">
                          <a:latin typeface="Cambria Math" panose="02040503050406030204" pitchFamily="18" charset="0"/>
                        </a:rPr>
                        <m:t>=</m:t>
                      </m:r>
                      <m:nary>
                        <m:naryPr>
                          <m:chr m:val="∑"/>
                          <m:ctrlPr>
                            <a:rPr lang="es-CR" sz="2000" i="1">
                              <a:latin typeface="Cambria Math"/>
                            </a:rPr>
                          </m:ctrlPr>
                        </m:naryPr>
                        <m:sub>
                          <m:r>
                            <m:rPr>
                              <m:brk m:alnAt="23"/>
                            </m:rPr>
                            <a:rPr lang="es-CR" sz="2000" i="1">
                              <a:latin typeface="Cambria Math" panose="02040503050406030204" pitchFamily="18" charset="0"/>
                            </a:rPr>
                            <m:t>𝑗</m:t>
                          </m:r>
                          <m:r>
                            <a:rPr lang="es-CR" sz="2000" i="1">
                              <a:latin typeface="Cambria Math" panose="02040503050406030204" pitchFamily="18" charset="0"/>
                            </a:rPr>
                            <m:t>=1</m:t>
                          </m:r>
                        </m:sub>
                        <m:sup>
                          <m:r>
                            <a:rPr lang="es-CR" sz="2000" i="1">
                              <a:latin typeface="Cambria Math" panose="02040503050406030204" pitchFamily="18" charset="0"/>
                              <a:ea typeface="Cambria Math" panose="02040503050406030204" pitchFamily="18" charset="0"/>
                            </a:rPr>
                            <m:t>∞</m:t>
                          </m:r>
                        </m:sup>
                        <m:e>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𝜓</m:t>
                              </m:r>
                            </m:e>
                            <m:sub>
                              <m:r>
                                <a:rPr lang="es-CR" sz="2000" i="1">
                                  <a:latin typeface="Cambria Math" panose="02040503050406030204" pitchFamily="18" charset="0"/>
                                  <a:ea typeface="Cambria Math" panose="02040503050406030204" pitchFamily="18" charset="0"/>
                                </a:rPr>
                                <m:t>𝑗</m:t>
                              </m:r>
                            </m:sub>
                          </m:sSub>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𝜀</m:t>
                              </m:r>
                            </m:e>
                            <m:sub>
                              <m:r>
                                <a:rPr lang="es-CR" sz="2000" i="1">
                                  <a:latin typeface="Cambria Math" panose="02040503050406030204" pitchFamily="18" charset="0"/>
                                  <a:ea typeface="Cambria Math" panose="02040503050406030204" pitchFamily="18" charset="0"/>
                                </a:rPr>
                                <m:t>𝑇</m:t>
                              </m:r>
                              <m:r>
                                <a:rPr lang="es-CR" sz="2000" b="0" i="1" smtClean="0">
                                  <a:latin typeface="Cambria Math" panose="02040503050406030204" pitchFamily="18" charset="0"/>
                                  <a:ea typeface="Cambria Math" panose="02040503050406030204" pitchFamily="18" charset="0"/>
                                </a:rPr>
                                <m:t>+</m:t>
                              </m:r>
                              <m:r>
                                <a:rPr lang="es-CR" sz="2000" b="0" i="1" smtClean="0">
                                  <a:latin typeface="Cambria Math" panose="02040503050406030204" pitchFamily="18" charset="0"/>
                                  <a:ea typeface="Cambria Math" panose="02040503050406030204" pitchFamily="18" charset="0"/>
                                </a:rPr>
                                <m:t>h</m:t>
                              </m:r>
                              <m:r>
                                <a:rPr lang="es-CR" sz="2000" b="0" i="1" smtClean="0">
                                  <a:latin typeface="Cambria Math" panose="02040503050406030204" pitchFamily="18" charset="0"/>
                                  <a:ea typeface="Cambria Math" panose="02040503050406030204" pitchFamily="18" charset="0"/>
                                </a:rPr>
                                <m:t>−</m:t>
                              </m:r>
                              <m:r>
                                <a:rPr lang="es-CR" sz="2000" b="0" i="1" smtClean="0">
                                  <a:latin typeface="Cambria Math" panose="02040503050406030204" pitchFamily="18" charset="0"/>
                                  <a:ea typeface="Cambria Math" panose="02040503050406030204" pitchFamily="18" charset="0"/>
                                </a:rPr>
                                <m:t>𝑗</m:t>
                              </m:r>
                            </m:sub>
                          </m:sSub>
                        </m:e>
                      </m:nary>
                    </m:oMath>
                  </m:oMathPara>
                </a14:m>
                <a:endParaRPr lang="es-CR" sz="2000" dirty="0"/>
              </a:p>
              <a:p>
                <a:pPr marL="0" indent="0">
                  <a:buNone/>
                </a:pPr>
                <a:endParaRPr lang="es-CR" sz="2000" dirty="0"/>
              </a:p>
              <a:p>
                <a:pPr marL="0" indent="0">
                  <a:buNone/>
                </a:pPr>
                <a:r>
                  <a:rPr lang="es-CR" sz="2000" dirty="0"/>
                  <a:t>Para saber más sobre el teorema de Wold, ver el siguiente enlace: </a:t>
                </a:r>
                <a:r>
                  <a:rPr lang="es-CR" sz="2000" dirty="0">
                    <a:hlinkClick r:id="rId2"/>
                  </a:rPr>
                  <a:t>http://faculty.wcas.northwestern.edu/~lchrist/finc520/wold.pdf</a:t>
                </a:r>
                <a:r>
                  <a:rPr lang="es-CR" sz="2000" dirty="0"/>
                  <a:t> </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0" y="849678"/>
                <a:ext cx="12192000" cy="6008321"/>
              </a:xfrm>
              <a:blipFill>
                <a:blip r:embed="rId3"/>
                <a:stretch>
                  <a:fillRect l="-500" t="-1014" r="-500"/>
                </a:stretch>
              </a:blipFill>
            </p:spPr>
            <p:txBody>
              <a:bodyPr/>
              <a:lstStyle/>
              <a:p>
                <a:r>
                  <a:rPr lang="es-CR">
                    <a:noFill/>
                  </a:rPr>
                  <a:t> </a:t>
                </a:r>
              </a:p>
            </p:txBody>
          </p:sp>
        </mc:Fallback>
      </mc:AlternateContent>
      <p:sp>
        <p:nvSpPr>
          <p:cNvPr id="4" name="Título 1"/>
          <p:cNvSpPr txBox="1">
            <a:spLocks/>
          </p:cNvSpPr>
          <p:nvPr/>
        </p:nvSpPr>
        <p:spPr>
          <a:xfrm>
            <a:off x="0" y="13434"/>
            <a:ext cx="12192000" cy="7514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sz="3600" dirty="0"/>
              <a:t>Fundamentos de la metodología de Box-Jenkins:  teorema de Wold</a:t>
            </a:r>
          </a:p>
        </p:txBody>
      </p:sp>
    </p:spTree>
    <p:extLst>
      <p:ext uri="{BB962C8B-B14F-4D97-AF65-F5344CB8AC3E}">
        <p14:creationId xmlns:p14="http://schemas.microsoft.com/office/powerpoint/2010/main" val="3452370949"/>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0" y="13434"/>
            <a:ext cx="12192000" cy="7514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sz="3600" dirty="0"/>
              <a:t>Fundamentos de la metodología de Box-Jenkins:  teorema de Wold</a:t>
            </a:r>
          </a:p>
        </p:txBody>
      </p:sp>
      <mc:AlternateContent xmlns:mc="http://schemas.openxmlformats.org/markup-compatibility/2006" xmlns:a14="http://schemas.microsoft.com/office/drawing/2010/main">
        <mc:Choice Requires="a14">
          <p:sp>
            <p:nvSpPr>
              <p:cNvPr id="5" name="Marcador de contenido 2"/>
              <p:cNvSpPr>
                <a:spLocks noGrp="1"/>
              </p:cNvSpPr>
              <p:nvPr>
                <p:ph idx="1"/>
              </p:nvPr>
            </p:nvSpPr>
            <p:spPr>
              <a:xfrm>
                <a:off x="0" y="849678"/>
                <a:ext cx="12192000" cy="6008321"/>
              </a:xfrm>
            </p:spPr>
            <p:txBody>
              <a:bodyPr>
                <a:normAutofit/>
              </a:bodyPr>
              <a:lstStyle/>
              <a:p>
                <a:pPr marL="0" indent="0" algn="just">
                  <a:buNone/>
                </a:pPr>
                <a:r>
                  <a:rPr lang="es-CR" sz="2000" b="1" dirty="0"/>
                  <a:t>El operador de retraso</a:t>
                </a:r>
              </a:p>
              <a:p>
                <a:pPr marL="0" indent="0" algn="just">
                  <a:buNone/>
                </a:pPr>
                <a:r>
                  <a:rPr lang="es-CR" sz="2000" dirty="0"/>
                  <a:t>El teorema de Wold se da a menudo introduciendo un polinomio definido por el operador del retraso. Más generalmente, los modelos de series temporales se expresan a menudo como un polinomio de retraso. Por lo tanto, comenzaremos definiendo lo que es el operador de retraso, entonces re-expresaremos el teorema de Wold usando un polinomio de retraso.</a:t>
                </a:r>
              </a:p>
              <a:p>
                <a:pPr marL="0" indent="0" algn="just">
                  <a:buNone/>
                </a:pPr>
                <a:endParaRPr lang="es-CR" sz="2000" b="1" dirty="0"/>
              </a:p>
              <a:p>
                <a:pPr marL="0" indent="0">
                  <a:buNone/>
                </a:pPr>
                <a:r>
                  <a:rPr lang="es-CR" sz="2000" dirty="0"/>
                  <a:t>El operador de retraso (denotado L por retraso o B según las obras) se define como sigue: Consideramos un proceso estocástico (</a:t>
                </a: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oMath>
                </a14:m>
                <a:r>
                  <a:rPr lang="es-CR" sz="2000" dirty="0"/>
                  <a:t>), el operador de retraso, denotado L, se define por la relación:</a:t>
                </a:r>
              </a:p>
              <a:p>
                <a:pPr marL="0" indent="0">
                  <a:buNone/>
                </a:pPr>
                <a:endParaRPr lang="es-CR" sz="2000" dirty="0"/>
              </a:p>
              <a:p>
                <a:pPr marL="0" indent="0">
                  <a:buNone/>
                </a:pPr>
                <a14:m>
                  <m:oMathPara xmlns:m="http://schemas.openxmlformats.org/officeDocument/2006/math">
                    <m:oMathParaPr>
                      <m:jc m:val="centerGroup"/>
                    </m:oMathParaPr>
                    <m:oMath xmlns:m="http://schemas.openxmlformats.org/officeDocument/2006/math">
                      <m:r>
                        <a:rPr lang="es-CR" sz="2000" i="1">
                          <a:latin typeface="Cambria Math" panose="02040503050406030204" pitchFamily="18" charset="0"/>
                        </a:rPr>
                        <m:t>𝐿</m:t>
                      </m:r>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r>
                        <a:rPr lang="es-CR" sz="2000" i="1">
                          <a:latin typeface="Cambria Math" panose="02040503050406030204" pitchFamily="18" charset="0"/>
                        </a:rPr>
                        <m:t>=</m:t>
                      </m:r>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r>
                            <a:rPr lang="es-CR" sz="2000" i="1">
                              <a:latin typeface="Cambria Math" panose="02040503050406030204" pitchFamily="18" charset="0"/>
                            </a:rPr>
                            <m:t>−1</m:t>
                          </m:r>
                        </m:sub>
                      </m:sSub>
                      <m:r>
                        <a:rPr lang="es-CR" sz="2000" i="1">
                          <a:latin typeface="Cambria Math" panose="02040503050406030204" pitchFamily="18" charset="0"/>
                        </a:rPr>
                        <m:t>    </m:t>
                      </m:r>
                      <m:r>
                        <a:rPr lang="es-CR" sz="2000" i="1">
                          <a:latin typeface="Cambria Math" panose="02040503050406030204" pitchFamily="18" charset="0"/>
                          <a:ea typeface="Cambria Math" panose="02040503050406030204" pitchFamily="18" charset="0"/>
                        </a:rPr>
                        <m:t>∀ </m:t>
                      </m:r>
                      <m:r>
                        <a:rPr lang="es-CR" sz="2000" i="1">
                          <a:latin typeface="Cambria Math" panose="02040503050406030204" pitchFamily="18" charset="0"/>
                          <a:ea typeface="Cambria Math" panose="02040503050406030204" pitchFamily="18" charset="0"/>
                        </a:rPr>
                        <m:t>𝑡</m:t>
                      </m:r>
                      <m:r>
                        <a:rPr lang="es-CR" sz="2000" i="1">
                          <a:latin typeface="Cambria Math" panose="02040503050406030204" pitchFamily="18" charset="0"/>
                          <a:ea typeface="Cambria Math" panose="02040503050406030204" pitchFamily="18" charset="0"/>
                        </a:rPr>
                        <m:t> ∈ </m:t>
                      </m:r>
                      <m:r>
                        <a:rPr lang="es-CR" sz="2000" i="1">
                          <a:latin typeface="Cambria Math" panose="02040503050406030204" pitchFamily="18" charset="0"/>
                          <a:ea typeface="Cambria Math" panose="02040503050406030204" pitchFamily="18" charset="0"/>
                        </a:rPr>
                        <m:t>ℤ</m:t>
                      </m:r>
                    </m:oMath>
                  </m:oMathPara>
                </a14:m>
                <a:endParaRPr lang="es-CR" sz="2000" dirty="0"/>
              </a:p>
              <a:p>
                <a:pPr marL="0" indent="0">
                  <a:buNone/>
                </a:pPr>
                <a:r>
                  <a:rPr lang="es-CR" sz="2000" dirty="0"/>
                  <a:t>Este operador permite así definir una aplicación que a cualquier variable </a:t>
                </a: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oMath>
                </a14:m>
                <a:r>
                  <a:rPr lang="es-CR" sz="2000" dirty="0"/>
                  <a:t> asocia la variable retrasada  (de ahí su nombre) </a:t>
                </a: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r>
                          <a:rPr lang="es-CR" sz="2000" i="1">
                            <a:latin typeface="Cambria Math" panose="02040503050406030204" pitchFamily="18" charset="0"/>
                          </a:rPr>
                          <m:t>−1</m:t>
                        </m:r>
                      </m:sub>
                    </m:sSub>
                  </m:oMath>
                </a14:m>
                <a:r>
                  <a:rPr lang="es-CR" sz="2000" dirty="0"/>
                  <a:t>.</a:t>
                </a:r>
              </a:p>
              <a:p>
                <a:pPr marL="0" indent="0" algn="just">
                  <a:buNone/>
                </a:pPr>
                <a:r>
                  <a:rPr lang="es-CR" sz="2000" b="1" dirty="0"/>
                  <a:t/>
                </a:r>
                <a:br>
                  <a:rPr lang="es-CR" sz="2000" b="1" dirty="0"/>
                </a:br>
                <a:r>
                  <a:rPr lang="es-CR" sz="2000" dirty="0"/>
                  <a:t>Partiendo de la definición de este operador de retraso, entonces es posible construir polinomios con coeficientes reales en este operador. Por ejemplo, considere un polinomio </a:t>
                </a:r>
                <a14:m>
                  <m:oMath xmlns:m="http://schemas.openxmlformats.org/officeDocument/2006/math">
                    <m:r>
                      <m:rPr>
                        <m:sty m:val="p"/>
                      </m:rPr>
                      <a:rPr lang="es-CR" sz="2000" dirty="0">
                        <a:latin typeface="Cambria Math" panose="02040503050406030204" pitchFamily="18" charset="0"/>
                      </a:rPr>
                      <m:t>Ψ</m:t>
                    </m:r>
                    <m:r>
                      <a:rPr lang="es-CR" sz="2000" i="1" dirty="0">
                        <a:latin typeface="Cambria Math" panose="02040503050406030204" pitchFamily="18" charset="0"/>
                      </a:rPr>
                      <m:t> (</m:t>
                    </m:r>
                    <m:r>
                      <a:rPr lang="es-CR" sz="2000" i="1" dirty="0">
                        <a:latin typeface="Cambria Math" panose="02040503050406030204" pitchFamily="18" charset="0"/>
                      </a:rPr>
                      <m:t>𝐿</m:t>
                    </m:r>
                    <m:r>
                      <a:rPr lang="es-CR" sz="2000" i="1" dirty="0">
                        <a:latin typeface="Cambria Math" panose="02040503050406030204" pitchFamily="18" charset="0"/>
                      </a:rPr>
                      <m:t>)</m:t>
                    </m:r>
                  </m:oMath>
                </a14:m>
                <a:r>
                  <a:rPr lang="es-CR" sz="2000" dirty="0"/>
                  <a:t> de orden </a:t>
                </a:r>
                <a14:m>
                  <m:oMath xmlns:m="http://schemas.openxmlformats.org/officeDocument/2006/math">
                    <m:r>
                      <a:rPr lang="es-CR" sz="2000" i="1" dirty="0">
                        <a:latin typeface="Cambria Math" panose="02040503050406030204" pitchFamily="18" charset="0"/>
                      </a:rPr>
                      <m:t>𝑞</m:t>
                    </m:r>
                  </m:oMath>
                </a14:m>
                <a:r>
                  <a:rPr lang="es-CR" sz="2000" dirty="0"/>
                  <a:t>:</a:t>
                </a:r>
              </a:p>
              <a:p>
                <a:pPr marL="0" indent="0" algn="just">
                  <a:buNone/>
                </a:pPr>
                <a:endParaRPr lang="es-CR" sz="2000" b="1" dirty="0"/>
              </a:p>
              <a:p>
                <a:pPr marL="0" indent="0" algn="just">
                  <a:buNone/>
                </a:pPr>
                <a14:m>
                  <m:oMathPara xmlns:m="http://schemas.openxmlformats.org/officeDocument/2006/math">
                    <m:oMathParaPr>
                      <m:jc m:val="centerGroup"/>
                    </m:oMathParaPr>
                    <m:oMath xmlns:m="http://schemas.openxmlformats.org/officeDocument/2006/math">
                      <m:r>
                        <m:rPr>
                          <m:sty m:val="p"/>
                        </m:rPr>
                        <a:rPr lang="es-CR" sz="2000" dirty="0">
                          <a:latin typeface="Cambria Math" panose="02040503050406030204" pitchFamily="18" charset="0"/>
                        </a:rPr>
                        <m:t>Ψ</m:t>
                      </m:r>
                      <m:r>
                        <a:rPr lang="es-CR" sz="2000" i="1" dirty="0">
                          <a:latin typeface="Cambria Math" panose="02040503050406030204" pitchFamily="18" charset="0"/>
                        </a:rPr>
                        <m:t> </m:t>
                      </m:r>
                      <m:d>
                        <m:dPr>
                          <m:ctrlPr>
                            <a:rPr lang="es-CR" sz="2000" i="1" dirty="0">
                              <a:latin typeface="Cambria Math"/>
                            </a:rPr>
                          </m:ctrlPr>
                        </m:dPr>
                        <m:e>
                          <m:r>
                            <a:rPr lang="es-CR" sz="2000" i="1" dirty="0">
                              <a:latin typeface="Cambria Math" panose="02040503050406030204" pitchFamily="18" charset="0"/>
                            </a:rPr>
                            <m:t>𝐿</m:t>
                          </m:r>
                        </m:e>
                      </m:d>
                      <m:r>
                        <a:rPr lang="es-CR" sz="2000" b="0" i="1" dirty="0" smtClean="0">
                          <a:latin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𝜓</m:t>
                          </m:r>
                        </m:e>
                        <m:sub>
                          <m:r>
                            <a:rPr lang="es-CR" sz="2000" b="0" i="1" smtClean="0">
                              <a:latin typeface="Cambria Math" panose="02040503050406030204" pitchFamily="18" charset="0"/>
                              <a:ea typeface="Cambria Math" panose="02040503050406030204" pitchFamily="18" charset="0"/>
                            </a:rPr>
                            <m:t>0</m:t>
                          </m:r>
                        </m:sub>
                      </m:sSub>
                      <m:sSup>
                        <m:sSupPr>
                          <m:ctrlPr>
                            <a:rPr lang="es-CR" sz="2000" i="1" smtClean="0">
                              <a:latin typeface="Cambria Math"/>
                              <a:ea typeface="Cambria Math" panose="02040503050406030204" pitchFamily="18" charset="0"/>
                            </a:rPr>
                          </m:ctrlPr>
                        </m:sSupPr>
                        <m:e>
                          <m:r>
                            <a:rPr lang="es-CR" sz="2000" i="1" dirty="0">
                              <a:latin typeface="Cambria Math" panose="02040503050406030204" pitchFamily="18" charset="0"/>
                            </a:rPr>
                            <m:t>𝐿</m:t>
                          </m:r>
                          <m:r>
                            <m:rPr>
                              <m:nor/>
                            </m:rPr>
                            <a:rPr lang="es-CR" sz="2000" b="1" dirty="0"/>
                            <m:t> </m:t>
                          </m:r>
                        </m:e>
                        <m:sup>
                          <m:r>
                            <a:rPr lang="es-CR" sz="2000" b="0" i="1" smtClean="0">
                              <a:latin typeface="Cambria Math" panose="02040503050406030204" pitchFamily="18" charset="0"/>
                              <a:ea typeface="Cambria Math" panose="02040503050406030204" pitchFamily="18" charset="0"/>
                            </a:rPr>
                            <m:t>0</m:t>
                          </m:r>
                        </m:sup>
                      </m:sSup>
                      <m:r>
                        <a:rPr lang="es-CR" sz="2000" b="0" i="1" smtClean="0">
                          <a:latin typeface="Cambria Math" panose="02040503050406030204" pitchFamily="18" charset="0"/>
                          <a:ea typeface="Cambria Math" panose="02040503050406030204" pitchFamily="18" charset="0"/>
                        </a:rPr>
                        <m:t>+</m:t>
                      </m:r>
                      <m:sSub>
                        <m:sSubPr>
                          <m:ctrlPr>
                            <a:rPr lang="es-CR" sz="2000" i="1" smtClean="0">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𝜓</m:t>
                          </m:r>
                        </m:e>
                        <m:sub>
                          <m:r>
                            <a:rPr lang="es-CR" sz="2000" b="0" i="1" smtClean="0">
                              <a:latin typeface="Cambria Math" panose="02040503050406030204" pitchFamily="18" charset="0"/>
                              <a:ea typeface="Cambria Math" panose="02040503050406030204" pitchFamily="18" charset="0"/>
                            </a:rPr>
                            <m:t>1</m:t>
                          </m:r>
                        </m:sub>
                      </m:sSub>
                      <m:sSup>
                        <m:sSupPr>
                          <m:ctrlPr>
                            <a:rPr lang="es-CR" sz="2000" i="1">
                              <a:latin typeface="Cambria Math"/>
                              <a:ea typeface="Cambria Math" panose="02040503050406030204" pitchFamily="18" charset="0"/>
                            </a:rPr>
                          </m:ctrlPr>
                        </m:sSupPr>
                        <m:e>
                          <m:r>
                            <a:rPr lang="es-CR" sz="2000" i="1" dirty="0">
                              <a:latin typeface="Cambria Math" panose="02040503050406030204" pitchFamily="18" charset="0"/>
                            </a:rPr>
                            <m:t>𝐿</m:t>
                          </m:r>
                          <m:r>
                            <m:rPr>
                              <m:nor/>
                            </m:rPr>
                            <a:rPr lang="es-CR" sz="2000" b="1" dirty="0"/>
                            <m:t> </m:t>
                          </m:r>
                        </m:e>
                        <m:sup>
                          <m:r>
                            <a:rPr lang="es-CR" sz="2000" b="0" i="1" smtClean="0">
                              <a:latin typeface="Cambria Math" panose="02040503050406030204" pitchFamily="18" charset="0"/>
                              <a:ea typeface="Cambria Math" panose="02040503050406030204" pitchFamily="18" charset="0"/>
                            </a:rPr>
                            <m:t>1</m:t>
                          </m:r>
                        </m:sup>
                      </m:sSup>
                      <m:r>
                        <a:rPr lang="es-CR" sz="2000" b="0" i="1" smtClean="0">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𝜓</m:t>
                          </m:r>
                        </m:e>
                        <m:sub>
                          <m:r>
                            <a:rPr lang="es-CR" sz="2000" b="0" i="1" smtClean="0">
                              <a:latin typeface="Cambria Math" panose="02040503050406030204" pitchFamily="18" charset="0"/>
                              <a:ea typeface="Cambria Math" panose="02040503050406030204" pitchFamily="18" charset="0"/>
                            </a:rPr>
                            <m:t>2</m:t>
                          </m:r>
                        </m:sub>
                      </m:sSub>
                      <m:sSup>
                        <m:sSupPr>
                          <m:ctrlPr>
                            <a:rPr lang="es-CR" sz="2000" i="1">
                              <a:latin typeface="Cambria Math"/>
                              <a:ea typeface="Cambria Math" panose="02040503050406030204" pitchFamily="18" charset="0"/>
                            </a:rPr>
                          </m:ctrlPr>
                        </m:sSupPr>
                        <m:e>
                          <m:r>
                            <a:rPr lang="es-CR" sz="2000" i="1" dirty="0">
                              <a:latin typeface="Cambria Math" panose="02040503050406030204" pitchFamily="18" charset="0"/>
                            </a:rPr>
                            <m:t>𝐿</m:t>
                          </m:r>
                          <m:r>
                            <m:rPr>
                              <m:nor/>
                            </m:rPr>
                            <a:rPr lang="es-CR" sz="2000" b="1" dirty="0"/>
                            <m:t> </m:t>
                          </m:r>
                        </m:e>
                        <m:sup>
                          <m:r>
                            <a:rPr lang="es-CR" sz="2000" b="0" i="1" dirty="0" smtClean="0">
                              <a:latin typeface="Cambria Math" panose="02040503050406030204" pitchFamily="18" charset="0"/>
                            </a:rPr>
                            <m:t>2</m:t>
                          </m:r>
                        </m:sup>
                      </m:sSup>
                      <m:r>
                        <a:rPr lang="es-CR" sz="2000" b="0" i="1" smtClean="0">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𝜓</m:t>
                          </m:r>
                        </m:e>
                        <m:sub>
                          <m:r>
                            <a:rPr lang="es-CR" sz="2000" b="0" i="1" smtClean="0">
                              <a:latin typeface="Cambria Math" panose="02040503050406030204" pitchFamily="18" charset="0"/>
                              <a:ea typeface="Cambria Math" panose="02040503050406030204" pitchFamily="18" charset="0"/>
                            </a:rPr>
                            <m:t>𝑞</m:t>
                          </m:r>
                        </m:sub>
                      </m:sSub>
                      <m:sSup>
                        <m:sSupPr>
                          <m:ctrlPr>
                            <a:rPr lang="es-CR" sz="2000" i="1">
                              <a:latin typeface="Cambria Math"/>
                              <a:ea typeface="Cambria Math" panose="02040503050406030204" pitchFamily="18" charset="0"/>
                            </a:rPr>
                          </m:ctrlPr>
                        </m:sSupPr>
                        <m:e>
                          <m:r>
                            <a:rPr lang="es-CR" sz="2000" i="1" dirty="0">
                              <a:latin typeface="Cambria Math" panose="02040503050406030204" pitchFamily="18" charset="0"/>
                            </a:rPr>
                            <m:t>𝐿</m:t>
                          </m:r>
                          <m:r>
                            <m:rPr>
                              <m:nor/>
                            </m:rPr>
                            <a:rPr lang="es-CR" sz="2000" b="1" dirty="0"/>
                            <m:t> </m:t>
                          </m:r>
                        </m:e>
                        <m:sup>
                          <m:r>
                            <a:rPr lang="es-CR" sz="2000" b="0" i="1" dirty="0" smtClean="0">
                              <a:latin typeface="Cambria Math" panose="02040503050406030204" pitchFamily="18" charset="0"/>
                            </a:rPr>
                            <m:t>𝑞</m:t>
                          </m:r>
                        </m:sup>
                      </m:sSup>
                    </m:oMath>
                  </m:oMathPara>
                </a14:m>
                <a:endParaRPr lang="es-CR" sz="2000" b="1" dirty="0"/>
              </a:p>
            </p:txBody>
          </p:sp>
        </mc:Choice>
        <mc:Fallback xmlns="">
          <p:sp>
            <p:nvSpPr>
              <p:cNvPr id="5" name="Marcador de contenido 2"/>
              <p:cNvSpPr>
                <a:spLocks noGrp="1" noRot="1" noChangeAspect="1" noMove="1" noResize="1" noEditPoints="1" noAdjustHandles="1" noChangeArrowheads="1" noChangeShapeType="1" noTextEdit="1"/>
              </p:cNvSpPr>
              <p:nvPr>
                <p:ph idx="1"/>
              </p:nvPr>
            </p:nvSpPr>
            <p:spPr>
              <a:xfrm>
                <a:off x="0" y="849678"/>
                <a:ext cx="12192000" cy="6008321"/>
              </a:xfrm>
              <a:blipFill>
                <a:blip r:embed="rId2"/>
                <a:stretch>
                  <a:fillRect l="-500" t="-1014" r="-500"/>
                </a:stretch>
              </a:blipFill>
            </p:spPr>
            <p:txBody>
              <a:bodyPr/>
              <a:lstStyle/>
              <a:p>
                <a:r>
                  <a:rPr lang="es-CR">
                    <a:noFill/>
                  </a:rPr>
                  <a:t> </a:t>
                </a:r>
              </a:p>
            </p:txBody>
          </p:sp>
        </mc:Fallback>
      </mc:AlternateContent>
    </p:spTree>
    <p:extLst>
      <p:ext uri="{BB962C8B-B14F-4D97-AF65-F5344CB8AC3E}">
        <p14:creationId xmlns:p14="http://schemas.microsoft.com/office/powerpoint/2010/main" val="1236700680"/>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0" y="13434"/>
            <a:ext cx="12192000" cy="7514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sz="3600" dirty="0"/>
              <a:t>Fundamentos de la metodología de Box-Jenkins:  teorema de Wold</a:t>
            </a:r>
          </a:p>
        </p:txBody>
      </p:sp>
      <mc:AlternateContent xmlns:mc="http://schemas.openxmlformats.org/markup-compatibility/2006" xmlns:a14="http://schemas.microsoft.com/office/drawing/2010/main">
        <mc:Choice Requires="a14">
          <p:sp>
            <p:nvSpPr>
              <p:cNvPr id="5" name="Marcador de contenido 2"/>
              <p:cNvSpPr>
                <a:spLocks noGrp="1"/>
              </p:cNvSpPr>
              <p:nvPr>
                <p:ph idx="1"/>
              </p:nvPr>
            </p:nvSpPr>
            <p:spPr>
              <a:xfrm>
                <a:off x="0" y="849679"/>
                <a:ext cx="12192000" cy="6008321"/>
              </a:xfrm>
            </p:spPr>
            <p:txBody>
              <a:bodyPr>
                <a:normAutofit/>
              </a:bodyPr>
              <a:lstStyle/>
              <a:p>
                <a:pPr marL="0" indent="0" algn="just">
                  <a:buNone/>
                </a:pPr>
                <a:r>
                  <a:rPr lang="es-CR" sz="2000" dirty="0"/>
                  <a:t>La aplicación del polinomio a un proceso aleatorio (</a:t>
                </a:r>
                <a14:m>
                  <m:oMath xmlns:m="http://schemas.openxmlformats.org/officeDocument/2006/math">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𝜀</m:t>
                        </m:r>
                      </m:e>
                      <m:sub>
                        <m:r>
                          <a:rPr lang="es-CR" sz="2000" i="1">
                            <a:latin typeface="Cambria Math" panose="02040503050406030204" pitchFamily="18" charset="0"/>
                            <a:ea typeface="Cambria Math" panose="02040503050406030204" pitchFamily="18" charset="0"/>
                          </a:rPr>
                          <m:t>𝑡</m:t>
                        </m:r>
                      </m:sub>
                    </m:sSub>
                  </m:oMath>
                </a14:m>
                <a:r>
                  <a:rPr lang="es-CR" sz="2000" dirty="0"/>
                  <a:t>) nos brinda la ecuación:</a:t>
                </a:r>
              </a:p>
              <a:p>
                <a:endParaRPr lang="es-CR" sz="2000" dirty="0"/>
              </a:p>
              <a:p>
                <a:pPr marL="0" indent="0" algn="ctr">
                  <a:buNone/>
                </a:pPr>
                <a14:m>
                  <m:oMathPara xmlns:m="http://schemas.openxmlformats.org/officeDocument/2006/math">
                    <m:oMathParaPr>
                      <m:jc m:val="centerGroup"/>
                    </m:oMathParaPr>
                    <m:oMath xmlns:m="http://schemas.openxmlformats.org/officeDocument/2006/math">
                      <m:r>
                        <m:rPr>
                          <m:sty m:val="p"/>
                        </m:rPr>
                        <a:rPr lang="es-CR" sz="2000" dirty="0">
                          <a:latin typeface="Cambria Math" panose="02040503050406030204" pitchFamily="18" charset="0"/>
                        </a:rPr>
                        <m:t>Ψ</m:t>
                      </m:r>
                      <m:r>
                        <a:rPr lang="es-CR" sz="2000" i="1" dirty="0">
                          <a:latin typeface="Cambria Math" panose="02040503050406030204" pitchFamily="18" charset="0"/>
                        </a:rPr>
                        <m:t> </m:t>
                      </m:r>
                      <m:d>
                        <m:dPr>
                          <m:ctrlPr>
                            <a:rPr lang="es-CR" sz="2000" i="1" dirty="0">
                              <a:latin typeface="Cambria Math"/>
                            </a:rPr>
                          </m:ctrlPr>
                        </m:dPr>
                        <m:e>
                          <m:r>
                            <a:rPr lang="es-CR" sz="2000" i="1" dirty="0">
                              <a:latin typeface="Cambria Math" panose="02040503050406030204" pitchFamily="18" charset="0"/>
                            </a:rPr>
                            <m:t>𝐿</m:t>
                          </m:r>
                        </m:e>
                      </m:d>
                      <m:sSub>
                        <m:sSubPr>
                          <m:ctrlPr>
                            <a:rPr lang="es-CR" sz="2000" b="0" i="1" dirty="0" smtClean="0">
                              <a:latin typeface="Cambria Math"/>
                              <a:ea typeface="Cambria Math" panose="02040503050406030204" pitchFamily="18" charset="0"/>
                            </a:rPr>
                          </m:ctrlPr>
                        </m:sSubPr>
                        <m:e>
                          <m:r>
                            <a:rPr lang="es-CR" sz="2000" i="1" dirty="0" smtClean="0">
                              <a:latin typeface="Cambria Math" panose="02040503050406030204" pitchFamily="18" charset="0"/>
                              <a:ea typeface="Cambria Math" panose="02040503050406030204" pitchFamily="18" charset="0"/>
                            </a:rPr>
                            <m:t>𝜀</m:t>
                          </m:r>
                        </m:e>
                        <m:sub>
                          <m:r>
                            <a:rPr lang="es-CR" sz="2000" b="0" i="1" dirty="0" smtClean="0">
                              <a:latin typeface="Cambria Math" panose="02040503050406030204" pitchFamily="18" charset="0"/>
                              <a:ea typeface="Cambria Math" panose="02040503050406030204" pitchFamily="18" charset="0"/>
                            </a:rPr>
                            <m:t>𝑡</m:t>
                          </m:r>
                        </m:sub>
                      </m:sSub>
                      <m:r>
                        <a:rPr lang="es-CR" sz="2000" i="1" dirty="0">
                          <a:latin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𝜓</m:t>
                          </m:r>
                        </m:e>
                        <m:sub>
                          <m:r>
                            <a:rPr lang="es-CR" sz="2000" i="1">
                              <a:latin typeface="Cambria Math" panose="02040503050406030204" pitchFamily="18" charset="0"/>
                              <a:ea typeface="Cambria Math" panose="02040503050406030204" pitchFamily="18" charset="0"/>
                            </a:rPr>
                            <m:t>0</m:t>
                          </m:r>
                        </m:sub>
                      </m:sSub>
                      <m:sSup>
                        <m:sSupPr>
                          <m:ctrlPr>
                            <a:rPr lang="es-CR" sz="2000" i="1">
                              <a:latin typeface="Cambria Math"/>
                              <a:ea typeface="Cambria Math" panose="02040503050406030204" pitchFamily="18" charset="0"/>
                            </a:rPr>
                          </m:ctrlPr>
                        </m:sSupPr>
                        <m:e>
                          <m:r>
                            <a:rPr lang="es-CR" sz="2000" i="1" dirty="0">
                              <a:latin typeface="Cambria Math" panose="02040503050406030204" pitchFamily="18" charset="0"/>
                            </a:rPr>
                            <m:t>𝐿</m:t>
                          </m:r>
                          <m:r>
                            <m:rPr>
                              <m:nor/>
                            </m:rPr>
                            <a:rPr lang="es-CR" sz="2000" b="1" dirty="0"/>
                            <m:t> </m:t>
                          </m:r>
                        </m:e>
                        <m:sup>
                          <m:r>
                            <a:rPr lang="es-CR" sz="2000" i="1">
                              <a:latin typeface="Cambria Math" panose="02040503050406030204" pitchFamily="18" charset="0"/>
                              <a:ea typeface="Cambria Math" panose="02040503050406030204" pitchFamily="18" charset="0"/>
                            </a:rPr>
                            <m:t>0</m:t>
                          </m:r>
                        </m:sup>
                      </m:sSup>
                      <m:sSub>
                        <m:sSubPr>
                          <m:ctrlPr>
                            <a:rPr lang="es-CR" sz="2000" i="1" dirty="0">
                              <a:latin typeface="Cambria Math"/>
                              <a:ea typeface="Cambria Math" panose="02040503050406030204" pitchFamily="18" charset="0"/>
                            </a:rPr>
                          </m:ctrlPr>
                        </m:sSubPr>
                        <m:e>
                          <m:r>
                            <a:rPr lang="es-CR" sz="2000" i="1" dirty="0">
                              <a:latin typeface="Cambria Math" panose="02040503050406030204" pitchFamily="18" charset="0"/>
                              <a:ea typeface="Cambria Math" panose="02040503050406030204" pitchFamily="18" charset="0"/>
                            </a:rPr>
                            <m:t>𝜀</m:t>
                          </m:r>
                        </m:e>
                        <m:sub>
                          <m:r>
                            <a:rPr lang="es-CR" sz="2000" i="1" dirty="0">
                              <a:latin typeface="Cambria Math" panose="02040503050406030204" pitchFamily="18" charset="0"/>
                              <a:ea typeface="Cambria Math" panose="02040503050406030204" pitchFamily="18" charset="0"/>
                            </a:rPr>
                            <m:t>𝑡</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𝜓</m:t>
                          </m:r>
                        </m:e>
                        <m:sub>
                          <m:r>
                            <a:rPr lang="es-CR" sz="2000" i="1">
                              <a:latin typeface="Cambria Math" panose="02040503050406030204" pitchFamily="18" charset="0"/>
                              <a:ea typeface="Cambria Math" panose="02040503050406030204" pitchFamily="18" charset="0"/>
                            </a:rPr>
                            <m:t>1</m:t>
                          </m:r>
                        </m:sub>
                      </m:sSub>
                      <m:sSup>
                        <m:sSupPr>
                          <m:ctrlPr>
                            <a:rPr lang="es-CR" sz="2000" i="1">
                              <a:latin typeface="Cambria Math"/>
                              <a:ea typeface="Cambria Math" panose="02040503050406030204" pitchFamily="18" charset="0"/>
                            </a:rPr>
                          </m:ctrlPr>
                        </m:sSupPr>
                        <m:e>
                          <m:r>
                            <a:rPr lang="es-CR" sz="2000" i="1" dirty="0">
                              <a:latin typeface="Cambria Math" panose="02040503050406030204" pitchFamily="18" charset="0"/>
                            </a:rPr>
                            <m:t>𝐿</m:t>
                          </m:r>
                          <m:r>
                            <m:rPr>
                              <m:nor/>
                            </m:rPr>
                            <a:rPr lang="es-CR" sz="2000" b="1" dirty="0"/>
                            <m:t> </m:t>
                          </m:r>
                        </m:e>
                        <m:sup>
                          <m:r>
                            <a:rPr lang="es-CR" sz="2000" i="1">
                              <a:latin typeface="Cambria Math" panose="02040503050406030204" pitchFamily="18" charset="0"/>
                              <a:ea typeface="Cambria Math" panose="02040503050406030204" pitchFamily="18" charset="0"/>
                            </a:rPr>
                            <m:t>1</m:t>
                          </m:r>
                        </m:sup>
                      </m:sSup>
                      <m:sSub>
                        <m:sSubPr>
                          <m:ctrlPr>
                            <a:rPr lang="es-CR" sz="2000" i="1" dirty="0">
                              <a:latin typeface="Cambria Math"/>
                              <a:ea typeface="Cambria Math" panose="02040503050406030204" pitchFamily="18" charset="0"/>
                            </a:rPr>
                          </m:ctrlPr>
                        </m:sSubPr>
                        <m:e>
                          <m:r>
                            <a:rPr lang="es-CR" sz="2000" i="1" dirty="0">
                              <a:latin typeface="Cambria Math" panose="02040503050406030204" pitchFamily="18" charset="0"/>
                              <a:ea typeface="Cambria Math" panose="02040503050406030204" pitchFamily="18" charset="0"/>
                            </a:rPr>
                            <m:t>𝜀</m:t>
                          </m:r>
                        </m:e>
                        <m:sub>
                          <m:r>
                            <a:rPr lang="es-CR" sz="2000" i="1" dirty="0">
                              <a:latin typeface="Cambria Math" panose="02040503050406030204" pitchFamily="18" charset="0"/>
                              <a:ea typeface="Cambria Math" panose="02040503050406030204" pitchFamily="18" charset="0"/>
                            </a:rPr>
                            <m:t>𝑡</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𝜓</m:t>
                          </m:r>
                        </m:e>
                        <m:sub>
                          <m:r>
                            <a:rPr lang="es-CR" sz="2000" i="1">
                              <a:latin typeface="Cambria Math" panose="02040503050406030204" pitchFamily="18" charset="0"/>
                              <a:ea typeface="Cambria Math" panose="02040503050406030204" pitchFamily="18" charset="0"/>
                            </a:rPr>
                            <m:t>2</m:t>
                          </m:r>
                        </m:sub>
                      </m:sSub>
                      <m:sSup>
                        <m:sSupPr>
                          <m:ctrlPr>
                            <a:rPr lang="es-CR" sz="2000" i="1">
                              <a:latin typeface="Cambria Math"/>
                              <a:ea typeface="Cambria Math" panose="02040503050406030204" pitchFamily="18" charset="0"/>
                            </a:rPr>
                          </m:ctrlPr>
                        </m:sSupPr>
                        <m:e>
                          <m:r>
                            <a:rPr lang="es-CR" sz="2000" i="1" dirty="0">
                              <a:latin typeface="Cambria Math" panose="02040503050406030204" pitchFamily="18" charset="0"/>
                            </a:rPr>
                            <m:t>𝐿</m:t>
                          </m:r>
                          <m:r>
                            <m:rPr>
                              <m:nor/>
                            </m:rPr>
                            <a:rPr lang="es-CR" sz="2000" b="1" dirty="0"/>
                            <m:t> </m:t>
                          </m:r>
                        </m:e>
                        <m:sup>
                          <m:r>
                            <a:rPr lang="es-CR" sz="2000" i="1" dirty="0">
                              <a:latin typeface="Cambria Math" panose="02040503050406030204" pitchFamily="18" charset="0"/>
                            </a:rPr>
                            <m:t>2</m:t>
                          </m:r>
                        </m:sup>
                      </m:sSup>
                      <m:sSub>
                        <m:sSubPr>
                          <m:ctrlPr>
                            <a:rPr lang="es-CR" sz="2000" i="1" dirty="0">
                              <a:latin typeface="Cambria Math"/>
                              <a:ea typeface="Cambria Math" panose="02040503050406030204" pitchFamily="18" charset="0"/>
                            </a:rPr>
                          </m:ctrlPr>
                        </m:sSubPr>
                        <m:e>
                          <m:r>
                            <a:rPr lang="es-CR" sz="2000" i="1" dirty="0">
                              <a:latin typeface="Cambria Math" panose="02040503050406030204" pitchFamily="18" charset="0"/>
                              <a:ea typeface="Cambria Math" panose="02040503050406030204" pitchFamily="18" charset="0"/>
                            </a:rPr>
                            <m:t>𝜀</m:t>
                          </m:r>
                        </m:e>
                        <m:sub>
                          <m:r>
                            <a:rPr lang="es-CR" sz="2000" i="1" dirty="0">
                              <a:latin typeface="Cambria Math" panose="02040503050406030204" pitchFamily="18" charset="0"/>
                              <a:ea typeface="Cambria Math" panose="02040503050406030204" pitchFamily="18" charset="0"/>
                            </a:rPr>
                            <m:t>𝑡</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𝜓</m:t>
                          </m:r>
                        </m:e>
                        <m:sub>
                          <m:r>
                            <a:rPr lang="es-CR" sz="2000" i="1">
                              <a:latin typeface="Cambria Math" panose="02040503050406030204" pitchFamily="18" charset="0"/>
                              <a:ea typeface="Cambria Math" panose="02040503050406030204" pitchFamily="18" charset="0"/>
                            </a:rPr>
                            <m:t>𝑞</m:t>
                          </m:r>
                        </m:sub>
                      </m:sSub>
                      <m:sSup>
                        <m:sSupPr>
                          <m:ctrlPr>
                            <a:rPr lang="es-CR" sz="2000" i="1">
                              <a:latin typeface="Cambria Math"/>
                              <a:ea typeface="Cambria Math" panose="02040503050406030204" pitchFamily="18" charset="0"/>
                            </a:rPr>
                          </m:ctrlPr>
                        </m:sSupPr>
                        <m:e>
                          <m:r>
                            <a:rPr lang="es-CR" sz="2000" i="1" dirty="0">
                              <a:latin typeface="Cambria Math" panose="02040503050406030204" pitchFamily="18" charset="0"/>
                            </a:rPr>
                            <m:t>𝐿</m:t>
                          </m:r>
                          <m:r>
                            <m:rPr>
                              <m:nor/>
                            </m:rPr>
                            <a:rPr lang="es-CR" sz="2000" b="1" dirty="0"/>
                            <m:t> </m:t>
                          </m:r>
                        </m:e>
                        <m:sup>
                          <m:r>
                            <a:rPr lang="es-CR" sz="2000" i="1" dirty="0">
                              <a:latin typeface="Cambria Math" panose="02040503050406030204" pitchFamily="18" charset="0"/>
                            </a:rPr>
                            <m:t>𝑞</m:t>
                          </m:r>
                        </m:sup>
                      </m:sSup>
                      <m:sSub>
                        <m:sSubPr>
                          <m:ctrlPr>
                            <a:rPr lang="es-CR" sz="2000" i="1" dirty="0">
                              <a:latin typeface="Cambria Math"/>
                              <a:ea typeface="Cambria Math" panose="02040503050406030204" pitchFamily="18" charset="0"/>
                            </a:rPr>
                          </m:ctrlPr>
                        </m:sSubPr>
                        <m:e>
                          <m:r>
                            <a:rPr lang="es-CR" sz="2000" i="1" dirty="0">
                              <a:latin typeface="Cambria Math" panose="02040503050406030204" pitchFamily="18" charset="0"/>
                              <a:ea typeface="Cambria Math" panose="02040503050406030204" pitchFamily="18" charset="0"/>
                            </a:rPr>
                            <m:t>𝜀</m:t>
                          </m:r>
                        </m:e>
                        <m:sub>
                          <m:r>
                            <a:rPr lang="es-CR" sz="2000" i="1" dirty="0">
                              <a:latin typeface="Cambria Math" panose="02040503050406030204" pitchFamily="18" charset="0"/>
                              <a:ea typeface="Cambria Math" panose="02040503050406030204" pitchFamily="18" charset="0"/>
                            </a:rPr>
                            <m:t>𝑡</m:t>
                          </m:r>
                        </m:sub>
                      </m:sSub>
                    </m:oMath>
                  </m:oMathPara>
                </a14:m>
                <a:endParaRPr lang="es-CR" sz="2000" dirty="0"/>
              </a:p>
              <a:p>
                <a:pPr marL="0" indent="0" algn="ctr">
                  <a:buNone/>
                </a:pPr>
                <a14:m>
                  <m:oMathPara xmlns:m="http://schemas.openxmlformats.org/officeDocument/2006/math">
                    <m:oMathParaPr>
                      <m:jc m:val="centerGroup"/>
                    </m:oMathParaPr>
                    <m:oMath xmlns:m="http://schemas.openxmlformats.org/officeDocument/2006/math">
                      <m:r>
                        <m:rPr>
                          <m:sty m:val="p"/>
                        </m:rPr>
                        <a:rPr lang="es-CR" sz="2000" dirty="0">
                          <a:latin typeface="Cambria Math" panose="02040503050406030204" pitchFamily="18" charset="0"/>
                        </a:rPr>
                        <m:t>Ψ</m:t>
                      </m:r>
                      <m:r>
                        <a:rPr lang="es-CR" sz="2000" i="1" dirty="0">
                          <a:latin typeface="Cambria Math" panose="02040503050406030204" pitchFamily="18" charset="0"/>
                        </a:rPr>
                        <m:t> </m:t>
                      </m:r>
                      <m:d>
                        <m:dPr>
                          <m:ctrlPr>
                            <a:rPr lang="es-CR" sz="2000" i="1" dirty="0">
                              <a:latin typeface="Cambria Math"/>
                            </a:rPr>
                          </m:ctrlPr>
                        </m:dPr>
                        <m:e>
                          <m:r>
                            <a:rPr lang="es-CR" sz="2000" i="1" dirty="0">
                              <a:latin typeface="Cambria Math" panose="02040503050406030204" pitchFamily="18" charset="0"/>
                            </a:rPr>
                            <m:t>𝐿</m:t>
                          </m:r>
                        </m:e>
                      </m:d>
                      <m:sSub>
                        <m:sSubPr>
                          <m:ctrlPr>
                            <a:rPr lang="es-CR" sz="2000" i="1" dirty="0">
                              <a:latin typeface="Cambria Math"/>
                              <a:ea typeface="Cambria Math" panose="02040503050406030204" pitchFamily="18" charset="0"/>
                            </a:rPr>
                          </m:ctrlPr>
                        </m:sSubPr>
                        <m:e>
                          <m:r>
                            <a:rPr lang="es-CR" sz="2000" i="1" dirty="0">
                              <a:latin typeface="Cambria Math" panose="02040503050406030204" pitchFamily="18" charset="0"/>
                              <a:ea typeface="Cambria Math" panose="02040503050406030204" pitchFamily="18" charset="0"/>
                            </a:rPr>
                            <m:t>𝜀</m:t>
                          </m:r>
                        </m:e>
                        <m:sub>
                          <m:r>
                            <a:rPr lang="es-CR" sz="2000" i="1" dirty="0">
                              <a:latin typeface="Cambria Math" panose="02040503050406030204" pitchFamily="18" charset="0"/>
                              <a:ea typeface="Cambria Math" panose="02040503050406030204" pitchFamily="18" charset="0"/>
                            </a:rPr>
                            <m:t>𝑡</m:t>
                          </m:r>
                        </m:sub>
                      </m:sSub>
                      <m:r>
                        <a:rPr lang="es-CR" sz="2000" i="1" dirty="0">
                          <a:latin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𝜓</m:t>
                          </m:r>
                        </m:e>
                        <m:sub>
                          <m:r>
                            <a:rPr lang="es-CR" sz="2000" i="1">
                              <a:latin typeface="Cambria Math" panose="02040503050406030204" pitchFamily="18" charset="0"/>
                              <a:ea typeface="Cambria Math" panose="02040503050406030204" pitchFamily="18" charset="0"/>
                            </a:rPr>
                            <m:t>0</m:t>
                          </m:r>
                        </m:sub>
                      </m:sSub>
                      <m:sSub>
                        <m:sSubPr>
                          <m:ctrlPr>
                            <a:rPr lang="es-CR" sz="2000" i="1" dirty="0">
                              <a:latin typeface="Cambria Math"/>
                              <a:ea typeface="Cambria Math" panose="02040503050406030204" pitchFamily="18" charset="0"/>
                            </a:rPr>
                          </m:ctrlPr>
                        </m:sSubPr>
                        <m:e>
                          <m:r>
                            <a:rPr lang="es-CR" sz="2000" i="1" dirty="0">
                              <a:latin typeface="Cambria Math" panose="02040503050406030204" pitchFamily="18" charset="0"/>
                              <a:ea typeface="Cambria Math" panose="02040503050406030204" pitchFamily="18" charset="0"/>
                            </a:rPr>
                            <m:t>𝜀</m:t>
                          </m:r>
                        </m:e>
                        <m:sub>
                          <m:r>
                            <a:rPr lang="es-CR" sz="2000" i="1" dirty="0">
                              <a:latin typeface="Cambria Math" panose="02040503050406030204" pitchFamily="18" charset="0"/>
                              <a:ea typeface="Cambria Math" panose="02040503050406030204" pitchFamily="18" charset="0"/>
                            </a:rPr>
                            <m:t>𝑡</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𝜓</m:t>
                          </m:r>
                        </m:e>
                        <m:sub>
                          <m:r>
                            <a:rPr lang="es-CR" sz="2000" i="1">
                              <a:latin typeface="Cambria Math" panose="02040503050406030204" pitchFamily="18" charset="0"/>
                              <a:ea typeface="Cambria Math" panose="02040503050406030204" pitchFamily="18" charset="0"/>
                            </a:rPr>
                            <m:t>1</m:t>
                          </m:r>
                        </m:sub>
                      </m:sSub>
                      <m:sSub>
                        <m:sSubPr>
                          <m:ctrlPr>
                            <a:rPr lang="es-CR" sz="2000" i="1" dirty="0">
                              <a:latin typeface="Cambria Math"/>
                              <a:ea typeface="Cambria Math" panose="02040503050406030204" pitchFamily="18" charset="0"/>
                            </a:rPr>
                          </m:ctrlPr>
                        </m:sSubPr>
                        <m:e>
                          <m:r>
                            <a:rPr lang="es-CR" sz="2000" i="1" dirty="0">
                              <a:latin typeface="Cambria Math" panose="02040503050406030204" pitchFamily="18" charset="0"/>
                              <a:ea typeface="Cambria Math" panose="02040503050406030204" pitchFamily="18" charset="0"/>
                            </a:rPr>
                            <m:t>𝜀</m:t>
                          </m:r>
                        </m:e>
                        <m:sub>
                          <m:r>
                            <a:rPr lang="es-CR" sz="2000" i="1" dirty="0">
                              <a:latin typeface="Cambria Math" panose="02040503050406030204" pitchFamily="18" charset="0"/>
                              <a:ea typeface="Cambria Math" panose="02040503050406030204" pitchFamily="18" charset="0"/>
                            </a:rPr>
                            <m:t>𝑡</m:t>
                          </m:r>
                          <m:r>
                            <a:rPr lang="es-CR" sz="2000" b="0" i="1" dirty="0" smtClean="0">
                              <a:latin typeface="Cambria Math" panose="02040503050406030204" pitchFamily="18" charset="0"/>
                              <a:ea typeface="Cambria Math" panose="02040503050406030204" pitchFamily="18" charset="0"/>
                            </a:rPr>
                            <m:t>−1</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𝜓</m:t>
                          </m:r>
                        </m:e>
                        <m:sub>
                          <m:r>
                            <a:rPr lang="es-CR" sz="2000" i="1">
                              <a:latin typeface="Cambria Math" panose="02040503050406030204" pitchFamily="18" charset="0"/>
                              <a:ea typeface="Cambria Math" panose="02040503050406030204" pitchFamily="18" charset="0"/>
                            </a:rPr>
                            <m:t>2</m:t>
                          </m:r>
                        </m:sub>
                      </m:sSub>
                      <m:sSub>
                        <m:sSubPr>
                          <m:ctrlPr>
                            <a:rPr lang="es-CR" sz="2000" i="1" dirty="0">
                              <a:latin typeface="Cambria Math"/>
                              <a:ea typeface="Cambria Math" panose="02040503050406030204" pitchFamily="18" charset="0"/>
                            </a:rPr>
                          </m:ctrlPr>
                        </m:sSubPr>
                        <m:e>
                          <m:r>
                            <a:rPr lang="es-CR" sz="2000" i="1" dirty="0">
                              <a:latin typeface="Cambria Math" panose="02040503050406030204" pitchFamily="18" charset="0"/>
                              <a:ea typeface="Cambria Math" panose="02040503050406030204" pitchFamily="18" charset="0"/>
                            </a:rPr>
                            <m:t>𝜀</m:t>
                          </m:r>
                        </m:e>
                        <m:sub>
                          <m:r>
                            <a:rPr lang="es-CR" sz="2000" i="1" dirty="0">
                              <a:latin typeface="Cambria Math" panose="02040503050406030204" pitchFamily="18" charset="0"/>
                              <a:ea typeface="Cambria Math" panose="02040503050406030204" pitchFamily="18" charset="0"/>
                            </a:rPr>
                            <m:t>𝑡</m:t>
                          </m:r>
                          <m:r>
                            <a:rPr lang="es-CR" sz="2000" b="0" i="1" dirty="0" smtClean="0">
                              <a:latin typeface="Cambria Math" panose="02040503050406030204" pitchFamily="18" charset="0"/>
                              <a:ea typeface="Cambria Math" panose="02040503050406030204" pitchFamily="18" charset="0"/>
                            </a:rPr>
                            <m:t>−2</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𝜓</m:t>
                          </m:r>
                        </m:e>
                        <m:sub>
                          <m:r>
                            <a:rPr lang="es-CR" sz="2000" i="1">
                              <a:latin typeface="Cambria Math" panose="02040503050406030204" pitchFamily="18" charset="0"/>
                              <a:ea typeface="Cambria Math" panose="02040503050406030204" pitchFamily="18" charset="0"/>
                            </a:rPr>
                            <m:t>𝑞</m:t>
                          </m:r>
                        </m:sub>
                      </m:sSub>
                      <m:sSub>
                        <m:sSubPr>
                          <m:ctrlPr>
                            <a:rPr lang="es-CR" sz="2000" i="1" dirty="0">
                              <a:latin typeface="Cambria Math"/>
                              <a:ea typeface="Cambria Math" panose="02040503050406030204" pitchFamily="18" charset="0"/>
                            </a:rPr>
                          </m:ctrlPr>
                        </m:sSubPr>
                        <m:e>
                          <m:r>
                            <a:rPr lang="es-CR" sz="2000" i="1" dirty="0">
                              <a:latin typeface="Cambria Math" panose="02040503050406030204" pitchFamily="18" charset="0"/>
                              <a:ea typeface="Cambria Math" panose="02040503050406030204" pitchFamily="18" charset="0"/>
                            </a:rPr>
                            <m:t>𝜀</m:t>
                          </m:r>
                        </m:e>
                        <m:sub>
                          <m:r>
                            <a:rPr lang="es-CR" sz="2000" i="1" dirty="0">
                              <a:latin typeface="Cambria Math" panose="02040503050406030204" pitchFamily="18" charset="0"/>
                              <a:ea typeface="Cambria Math" panose="02040503050406030204" pitchFamily="18" charset="0"/>
                            </a:rPr>
                            <m:t>𝑡</m:t>
                          </m:r>
                          <m:r>
                            <a:rPr lang="es-CR" sz="2000" b="0" i="1" dirty="0" smtClean="0">
                              <a:latin typeface="Cambria Math" panose="02040503050406030204" pitchFamily="18" charset="0"/>
                              <a:ea typeface="Cambria Math" panose="02040503050406030204" pitchFamily="18" charset="0"/>
                            </a:rPr>
                            <m:t>−</m:t>
                          </m:r>
                          <m:r>
                            <a:rPr lang="es-CR" sz="2000" b="0" i="1" dirty="0" smtClean="0">
                              <a:latin typeface="Cambria Math" panose="02040503050406030204" pitchFamily="18" charset="0"/>
                              <a:ea typeface="Cambria Math" panose="02040503050406030204" pitchFamily="18" charset="0"/>
                            </a:rPr>
                            <m:t>𝑞</m:t>
                          </m:r>
                        </m:sub>
                      </m:sSub>
                    </m:oMath>
                  </m:oMathPara>
                </a14:m>
                <a:endParaRPr lang="es-CR" sz="2000" dirty="0"/>
              </a:p>
              <a:p>
                <a:pPr marL="0" indent="0">
                  <a:buNone/>
                </a:pPr>
                <a:endParaRPr lang="es-CR" sz="2000" dirty="0"/>
              </a:p>
              <a:p>
                <a:pPr algn="just"/>
                <a:r>
                  <a:rPr lang="es-CR" sz="2000" dirty="0"/>
                  <a:t>Si </a:t>
                </a:r>
                <a14:m>
                  <m:oMath xmlns:m="http://schemas.openxmlformats.org/officeDocument/2006/math">
                    <m:sSub>
                      <m:sSubPr>
                        <m:ctrlPr>
                          <a:rPr lang="es-CR" sz="2000" b="0" i="1" dirty="0" smtClean="0">
                            <a:latin typeface="Cambria Math"/>
                          </a:rPr>
                        </m:ctrlPr>
                      </m:sSubPr>
                      <m:e>
                        <m:r>
                          <a:rPr lang="es-CR" sz="2000" i="1" dirty="0">
                            <a:latin typeface="Cambria Math" panose="02040503050406030204" pitchFamily="18" charset="0"/>
                          </a:rPr>
                          <m:t>𝜓</m:t>
                        </m:r>
                      </m:e>
                      <m:sub>
                        <m:r>
                          <a:rPr lang="es-CR" sz="2000" i="1" dirty="0">
                            <a:latin typeface="Cambria Math" panose="02040503050406030204" pitchFamily="18" charset="0"/>
                          </a:rPr>
                          <m:t>0</m:t>
                        </m:r>
                      </m:sub>
                    </m:sSub>
                    <m:r>
                      <a:rPr lang="es-CR" sz="2000" i="1" dirty="0">
                        <a:latin typeface="Cambria Math" panose="02040503050406030204" pitchFamily="18" charset="0"/>
                      </a:rPr>
                      <m:t> = 1 </m:t>
                    </m:r>
                  </m:oMath>
                </a14:m>
                <a:r>
                  <a:rPr lang="es-CR" sz="2000" dirty="0"/>
                  <a:t>y </a:t>
                </a:r>
                <a14:m>
                  <m:oMath xmlns:m="http://schemas.openxmlformats.org/officeDocument/2006/math">
                    <m:r>
                      <a:rPr lang="es-CR" sz="2000" i="1" dirty="0" smtClean="0">
                        <a:latin typeface="Cambria Math" panose="02040503050406030204" pitchFamily="18" charset="0"/>
                      </a:rPr>
                      <m:t>𝑞</m:t>
                    </m:r>
                    <m:r>
                      <a:rPr lang="es-CR" sz="2000" i="1" dirty="0">
                        <a:latin typeface="Cambria Math" panose="02040503050406030204" pitchFamily="18" charset="0"/>
                      </a:rPr>
                      <m:t>→ ∞</m:t>
                    </m:r>
                  </m:oMath>
                </a14:m>
                <a:r>
                  <a:rPr lang="es-CR" sz="2000" dirty="0"/>
                  <a:t> encontramos aquí una forma de media móvil infinita idéntica a la del teorema de </a:t>
                </a:r>
                <a:r>
                  <a:rPr lang="es-CR" sz="2000" dirty="0" err="1"/>
                  <a:t>Wold</a:t>
                </a:r>
                <a:r>
                  <a:rPr lang="es-CR" sz="2000" dirty="0"/>
                  <a:t>. La nueva afirmación de este teorema (idéntica, por supuesto, a la precedente) es la siguiente: todo proceso estacionario puede ser representado como:</a:t>
                </a:r>
              </a:p>
              <a:p>
                <a:pPr algn="just"/>
                <a:endParaRPr lang="es-CR" sz="2000" dirty="0"/>
              </a:p>
              <a:p>
                <a:pPr marL="0" indent="0">
                  <a:buNone/>
                </a:pPr>
                <a14:m>
                  <m:oMathPara xmlns:m="http://schemas.openxmlformats.org/officeDocument/2006/math">
                    <m:oMathParaPr>
                      <m:jc m:val="centerGroup"/>
                    </m:oMathParaPr>
                    <m:oMath xmlns:m="http://schemas.openxmlformats.org/officeDocument/2006/math">
                      <m:r>
                        <a:rPr lang="es-CR" sz="2000" i="1" dirty="0">
                          <a:latin typeface="Cambria Math"/>
                        </a:rPr>
                        <m:t>𝑥𝑡</m:t>
                      </m:r>
                      <m:r>
                        <a:rPr lang="es-CR" sz="2000" i="1" dirty="0">
                          <a:latin typeface="Cambria Math"/>
                        </a:rPr>
                        <m:t> = </m:t>
                      </m:r>
                      <m:r>
                        <m:rPr>
                          <m:sty m:val="p"/>
                        </m:rPr>
                        <a:rPr lang="el-GR" sz="2000" dirty="0">
                          <a:latin typeface="Cambria Math"/>
                        </a:rPr>
                        <m:t>Ψ</m:t>
                      </m:r>
                      <m:r>
                        <a:rPr lang="el-GR" sz="2000" i="1" dirty="0">
                          <a:latin typeface="Cambria Math"/>
                        </a:rPr>
                        <m:t> (</m:t>
                      </m:r>
                      <m:r>
                        <a:rPr lang="es-CR" sz="2000" i="1" dirty="0">
                          <a:latin typeface="Cambria Math"/>
                        </a:rPr>
                        <m:t>𝐿</m:t>
                      </m:r>
                      <m:r>
                        <a:rPr lang="es-CR" sz="2000" i="1" dirty="0">
                          <a:latin typeface="Cambria Math"/>
                        </a:rPr>
                        <m:t>) </m:t>
                      </m:r>
                      <m:r>
                        <a:rPr lang="el-GR" sz="2000" i="1" dirty="0">
                          <a:latin typeface="Cambria Math"/>
                        </a:rPr>
                        <m:t>𝜀</m:t>
                      </m:r>
                      <m:r>
                        <a:rPr lang="es-CR" sz="2000" i="1" dirty="0">
                          <a:latin typeface="Cambria Math"/>
                        </a:rPr>
                        <m:t>𝑡</m:t>
                      </m:r>
                      <m:r>
                        <a:rPr lang="es-CR" sz="2000" i="1" dirty="0">
                          <a:latin typeface="Cambria Math"/>
                        </a:rPr>
                        <m:t> + </m:t>
                      </m:r>
                      <m:r>
                        <a:rPr lang="el-GR" sz="2000" i="1" dirty="0">
                          <a:latin typeface="Cambria Math"/>
                        </a:rPr>
                        <m:t>𝜅</m:t>
                      </m:r>
                      <m:r>
                        <a:rPr lang="es-CR" sz="2000" i="1" dirty="0">
                          <a:latin typeface="Cambria Math"/>
                        </a:rPr>
                        <m:t>𝑡</m:t>
                      </m:r>
                      <m:r>
                        <a:rPr lang="es-CR" sz="2000" i="1" dirty="0">
                          <a:latin typeface="Cambria Math"/>
                        </a:rPr>
                        <m:t> </m:t>
                      </m:r>
                    </m:oMath>
                  </m:oMathPara>
                </a14:m>
                <a:endParaRPr lang="es-CR" sz="2000" dirty="0"/>
              </a:p>
              <a:p>
                <a:pPr marL="0" indent="0">
                  <a:buNone/>
                </a:pPr>
                <a:endParaRPr lang="es-CR" sz="2000" dirty="0"/>
              </a:p>
              <a:p>
                <a:pPr marL="0" indent="0">
                  <a:buNone/>
                </a:pPr>
                <a:r>
                  <a:rPr lang="es-CR" sz="2000" dirty="0"/>
                  <a:t>donde el polinomio de grado infinito está definido por     </a:t>
                </a:r>
                <a14:m>
                  <m:oMath xmlns:m="http://schemas.openxmlformats.org/officeDocument/2006/math">
                    <m:r>
                      <m:rPr>
                        <m:sty m:val="p"/>
                      </m:rPr>
                      <a:rPr lang="el-GR" sz="2000" dirty="0">
                        <a:latin typeface="Cambria Math"/>
                      </a:rPr>
                      <m:t>Ψ</m:t>
                    </m:r>
                    <m:r>
                      <a:rPr lang="el-GR" sz="2000" i="1" dirty="0">
                        <a:latin typeface="Cambria Math"/>
                      </a:rPr>
                      <m:t> </m:t>
                    </m:r>
                    <m:d>
                      <m:dPr>
                        <m:ctrlPr>
                          <a:rPr lang="el-GR" sz="2000" i="1" dirty="0">
                            <a:latin typeface="Cambria Math"/>
                          </a:rPr>
                        </m:ctrlPr>
                      </m:dPr>
                      <m:e>
                        <m:r>
                          <a:rPr lang="es-CR" sz="2000" i="1" dirty="0">
                            <a:latin typeface="Cambria Math"/>
                          </a:rPr>
                          <m:t>𝐿</m:t>
                        </m:r>
                      </m:e>
                    </m:d>
                    <m:r>
                      <a:rPr lang="es-CR" sz="2000" i="1" dirty="0">
                        <a:latin typeface="Cambria Math"/>
                      </a:rPr>
                      <m:t>=</m:t>
                    </m:r>
                    <m:nary>
                      <m:naryPr>
                        <m:chr m:val="∑"/>
                        <m:ctrlPr>
                          <a:rPr lang="es-CR" sz="2000" i="1" dirty="0">
                            <a:latin typeface="Cambria Math"/>
                          </a:rPr>
                        </m:ctrlPr>
                      </m:naryPr>
                      <m:sub>
                        <m:r>
                          <m:rPr>
                            <m:brk m:alnAt="23"/>
                          </m:rPr>
                          <a:rPr lang="es-CR" sz="2000" i="1" dirty="0">
                            <a:latin typeface="Cambria Math"/>
                          </a:rPr>
                          <m:t>𝑗</m:t>
                        </m:r>
                        <m:r>
                          <a:rPr lang="es-CR" sz="2000" i="1" dirty="0">
                            <a:latin typeface="Cambria Math"/>
                          </a:rPr>
                          <m:t>=0</m:t>
                        </m:r>
                      </m:sub>
                      <m:sup>
                        <m:r>
                          <a:rPr lang="es-CR" sz="2000" i="1" dirty="0">
                            <a:latin typeface="Cambria Math"/>
                            <a:ea typeface="Cambria Math"/>
                          </a:rPr>
                          <m:t>∞</m:t>
                        </m:r>
                      </m:sup>
                      <m:e>
                        <m:sSub>
                          <m:sSubPr>
                            <m:ctrlPr>
                              <a:rPr lang="es-CR" sz="2000" i="1" dirty="0">
                                <a:latin typeface="Cambria Math"/>
                                <a:ea typeface="Cambria Math"/>
                              </a:rPr>
                            </m:ctrlPr>
                          </m:sSubPr>
                          <m:e>
                            <m:r>
                              <a:rPr lang="es-CR" sz="2000" i="1" dirty="0">
                                <a:latin typeface="Cambria Math"/>
                                <a:ea typeface="Cambria Math"/>
                              </a:rPr>
                              <m:t>𝜓</m:t>
                            </m:r>
                          </m:e>
                          <m:sub>
                            <m:r>
                              <a:rPr lang="es-CR" sz="2000" i="1" dirty="0">
                                <a:latin typeface="Cambria Math"/>
                                <a:ea typeface="Cambria Math"/>
                              </a:rPr>
                              <m:t>𝑗</m:t>
                            </m:r>
                          </m:sub>
                        </m:sSub>
                        <m:sSup>
                          <m:sSupPr>
                            <m:ctrlPr>
                              <a:rPr lang="es-CR" sz="2000" i="1" dirty="0">
                                <a:latin typeface="Cambria Math"/>
                                <a:ea typeface="Cambria Math"/>
                              </a:rPr>
                            </m:ctrlPr>
                          </m:sSupPr>
                          <m:e>
                            <m:r>
                              <a:rPr lang="es-CR" sz="2000" i="1" dirty="0">
                                <a:latin typeface="Cambria Math"/>
                                <a:ea typeface="Cambria Math"/>
                              </a:rPr>
                              <m:t>𝐿</m:t>
                            </m:r>
                          </m:e>
                          <m:sup>
                            <m:r>
                              <a:rPr lang="es-CR" sz="2000" i="1" dirty="0">
                                <a:latin typeface="Cambria Math"/>
                                <a:ea typeface="Cambria Math"/>
                              </a:rPr>
                              <m:t>𝑗</m:t>
                            </m:r>
                          </m:sup>
                        </m:sSup>
                      </m:e>
                    </m:nary>
                  </m:oMath>
                </a14:m>
                <a:r>
                  <a:rPr lang="es-CR" sz="2000" dirty="0"/>
                  <a:t>, </a:t>
                </a:r>
                <a:br>
                  <a:rPr lang="es-CR" sz="2000" dirty="0"/>
                </a:br>
                <a:r>
                  <a:rPr lang="es-CR" sz="2000" dirty="0"/>
                  <a:t>los parámetros </a:t>
                </a:r>
                <a14:m>
                  <m:oMath xmlns:m="http://schemas.openxmlformats.org/officeDocument/2006/math">
                    <m:sSub>
                      <m:sSubPr>
                        <m:ctrlPr>
                          <a:rPr lang="es-CR" sz="2000" i="1" dirty="0">
                            <a:latin typeface="Cambria Math"/>
                            <a:ea typeface="Cambria Math"/>
                          </a:rPr>
                        </m:ctrlPr>
                      </m:sSubPr>
                      <m:e>
                        <m:r>
                          <a:rPr lang="es-CR" sz="2000" i="1" dirty="0">
                            <a:latin typeface="Cambria Math"/>
                            <a:ea typeface="Cambria Math"/>
                          </a:rPr>
                          <m:t>𝜓</m:t>
                        </m:r>
                      </m:e>
                      <m:sub>
                        <m:r>
                          <a:rPr lang="es-CR" sz="2000" i="1" dirty="0">
                            <a:latin typeface="Cambria Math"/>
                            <a:ea typeface="Cambria Math"/>
                          </a:rPr>
                          <m:t>𝑗</m:t>
                        </m:r>
                      </m:sub>
                    </m:sSub>
                  </m:oMath>
                </a14:m>
                <a:r>
                  <a:rPr lang="es-CR" sz="2000" dirty="0"/>
                  <a:t> satisfacen que </a:t>
                </a:r>
                <a14:m>
                  <m:oMath xmlns:m="http://schemas.openxmlformats.org/officeDocument/2006/math">
                    <m:r>
                      <a:rPr lang="el-GR" sz="2000" i="1" dirty="0">
                        <a:latin typeface="Cambria Math"/>
                      </a:rPr>
                      <m:t>𝜓</m:t>
                    </m:r>
                    <m:r>
                      <a:rPr lang="el-GR" sz="2000" i="1" dirty="0">
                        <a:latin typeface="Cambria Math"/>
                      </a:rPr>
                      <m:t>0= 1, </m:t>
                    </m:r>
                    <m:r>
                      <a:rPr lang="el-GR" sz="2000" i="1" dirty="0">
                        <a:latin typeface="Cambria Math"/>
                      </a:rPr>
                      <m:t>𝜓</m:t>
                    </m:r>
                    <m:r>
                      <a:rPr lang="es-CR" sz="2000" i="1" dirty="0">
                        <a:latin typeface="Cambria Math"/>
                      </a:rPr>
                      <m:t>𝑗</m:t>
                    </m:r>
                    <m:r>
                      <a:rPr lang="es-CR" sz="2000" i="1" dirty="0">
                        <a:latin typeface="Cambria Math"/>
                      </a:rPr>
                      <m:t> ∈ </m:t>
                    </m:r>
                    <m:r>
                      <a:rPr lang="es-CR" sz="2000" i="1" dirty="0">
                        <a:latin typeface="Cambria Math"/>
                      </a:rPr>
                      <m:t>𝑅</m:t>
                    </m:r>
                    <m:r>
                      <a:rPr lang="es-CR" sz="2000" i="1" dirty="0">
                        <a:latin typeface="Cambria Math"/>
                      </a:rPr>
                      <m:t>, ∀ </m:t>
                    </m:r>
                    <m:r>
                      <a:rPr lang="es-CR" sz="2000" i="1" dirty="0">
                        <a:latin typeface="Cambria Math"/>
                      </a:rPr>
                      <m:t>𝑗</m:t>
                    </m:r>
                    <m:r>
                      <a:rPr lang="es-CR" sz="2000" i="1" dirty="0">
                        <a:latin typeface="Cambria Math"/>
                      </a:rPr>
                      <m:t> ∈ </m:t>
                    </m:r>
                    <m:r>
                      <a:rPr lang="es-CR" sz="2000" i="1" dirty="0">
                        <a:latin typeface="Cambria Math"/>
                      </a:rPr>
                      <m:t>𝑁</m:t>
                    </m:r>
                    <m:r>
                      <a:rPr lang="es-CR" sz="2000" i="1" dirty="0">
                        <a:latin typeface="Cambria Math"/>
                      </a:rPr>
                      <m:t>∗,</m:t>
                    </m:r>
                  </m:oMath>
                </a14:m>
                <a:r>
                  <a:rPr lang="es-CR" sz="2000" dirty="0"/>
                  <a:t> </a:t>
                </a:r>
                <a14:m>
                  <m:oMath xmlns:m="http://schemas.openxmlformats.org/officeDocument/2006/math">
                    <m:nary>
                      <m:naryPr>
                        <m:chr m:val="∑"/>
                        <m:ctrlPr>
                          <a:rPr lang="es-CR" sz="2000" i="1" dirty="0">
                            <a:latin typeface="Cambria Math"/>
                          </a:rPr>
                        </m:ctrlPr>
                      </m:naryPr>
                      <m:sub>
                        <m:r>
                          <m:rPr>
                            <m:brk m:alnAt="23"/>
                          </m:rPr>
                          <a:rPr lang="es-CR" sz="2000" i="1" dirty="0">
                            <a:latin typeface="Cambria Math"/>
                          </a:rPr>
                          <m:t>𝑗</m:t>
                        </m:r>
                        <m:r>
                          <a:rPr lang="es-CR" sz="2000" i="1" dirty="0">
                            <a:latin typeface="Cambria Math"/>
                          </a:rPr>
                          <m:t>=0</m:t>
                        </m:r>
                      </m:sub>
                      <m:sup>
                        <m:r>
                          <a:rPr lang="es-CR" sz="2000" i="1" dirty="0">
                            <a:latin typeface="Cambria Math"/>
                            <a:ea typeface="Cambria Math"/>
                          </a:rPr>
                          <m:t>∞</m:t>
                        </m:r>
                      </m:sup>
                      <m:e>
                        <m:sSubSup>
                          <m:sSubSupPr>
                            <m:ctrlPr>
                              <a:rPr lang="es-CR" sz="2000" i="1" dirty="0">
                                <a:latin typeface="Cambria Math"/>
                                <a:ea typeface="Cambria Math"/>
                              </a:rPr>
                            </m:ctrlPr>
                          </m:sSubSupPr>
                          <m:e>
                            <m:sSub>
                              <m:sSubPr>
                                <m:ctrlPr>
                                  <a:rPr lang="es-CR" sz="2000" i="1" dirty="0">
                                    <a:latin typeface="Cambria Math"/>
                                    <a:ea typeface="Cambria Math"/>
                                  </a:rPr>
                                </m:ctrlPr>
                              </m:sSubPr>
                              <m:e>
                                <m:r>
                                  <a:rPr lang="es-CR" sz="2000" i="1" dirty="0">
                                    <a:latin typeface="Cambria Math"/>
                                    <a:ea typeface="Cambria Math"/>
                                  </a:rPr>
                                  <m:t>𝜓</m:t>
                                </m:r>
                              </m:e>
                              <m:sub>
                                <m:r>
                                  <a:rPr lang="es-CR" sz="2000" i="1" dirty="0">
                                    <a:latin typeface="Cambria Math"/>
                                    <a:ea typeface="Cambria Math"/>
                                  </a:rPr>
                                  <m:t>𝑗</m:t>
                                </m:r>
                              </m:sub>
                            </m:sSub>
                          </m:e>
                          <m:sub/>
                          <m:sup>
                            <m:r>
                              <a:rPr lang="es-CR" sz="2000" i="1" dirty="0">
                                <a:latin typeface="Cambria Math"/>
                                <a:ea typeface="Cambria Math"/>
                              </a:rPr>
                              <m:t>2</m:t>
                            </m:r>
                          </m:sup>
                        </m:sSubSup>
                      </m:e>
                    </m:nary>
                    <m:r>
                      <a:rPr lang="es-CR" sz="2000" i="1" dirty="0">
                        <a:latin typeface="Cambria Math"/>
                        <a:ea typeface="Cambria Math"/>
                      </a:rPr>
                      <m:t>&lt;∞</m:t>
                    </m:r>
                  </m:oMath>
                </a14:m>
                <a:r>
                  <a:rPr lang="es-CR" sz="2000" dirty="0"/>
                  <a:t>, y donde </a:t>
                </a:r>
              </a:p>
              <a:p>
                <a:pPr marL="0" indent="0">
                  <a:buNone/>
                </a:pPr>
                <a14:m>
                  <m:oMath xmlns:m="http://schemas.openxmlformats.org/officeDocument/2006/math">
                    <m:r>
                      <a:rPr lang="el-GR" sz="2000" i="1" dirty="0">
                        <a:latin typeface="Cambria Math"/>
                      </a:rPr>
                      <m:t>𝜀</m:t>
                    </m:r>
                    <m:r>
                      <a:rPr lang="es-CR" sz="2000" i="1" dirty="0">
                        <a:latin typeface="Cambria Math"/>
                      </a:rPr>
                      <m:t>𝑡</m:t>
                    </m:r>
                    <m:r>
                      <a:rPr lang="es-CR" sz="2000" i="1" dirty="0">
                        <a:latin typeface="Cambria Math"/>
                      </a:rPr>
                      <m:t> </m:t>
                    </m:r>
                  </m:oMath>
                </a14:m>
                <a:r>
                  <a:rPr lang="es-CR" sz="2000" dirty="0"/>
                  <a:t>es un ruido blanco </a:t>
                </a:r>
                <a:r>
                  <a:rPr lang="es-CR" sz="2000" dirty="0" err="1"/>
                  <a:t>i.i.d</a:t>
                </a:r>
                <a:r>
                  <a:rPr lang="es-CR" sz="2000" dirty="0"/>
                  <a:t>. </a:t>
                </a:r>
                <a14:m>
                  <m:oMath xmlns:m="http://schemas.openxmlformats.org/officeDocument/2006/math">
                    <m:r>
                      <a:rPr lang="es-CR" sz="2000" i="1">
                        <a:latin typeface="Cambria Math" panose="02040503050406030204" pitchFamily="18" charset="0"/>
                        <a:ea typeface="Cambria Math" panose="02040503050406030204" pitchFamily="18" charset="0"/>
                      </a:rPr>
                      <m:t>(0,</m:t>
                    </m:r>
                    <m:sSubSup>
                      <m:sSubSupPr>
                        <m:ctrlPr>
                          <a:rPr lang="es-CR" sz="2000" i="1">
                            <a:latin typeface="Cambria Math"/>
                            <a:ea typeface="Cambria Math" panose="02040503050406030204" pitchFamily="18" charset="0"/>
                          </a:rPr>
                        </m:ctrlPr>
                      </m:sSubSupPr>
                      <m:e>
                        <m:r>
                          <a:rPr lang="es-CR" sz="2000" i="1">
                            <a:latin typeface="Cambria Math" panose="02040503050406030204" pitchFamily="18" charset="0"/>
                            <a:ea typeface="Cambria Math" panose="02040503050406030204" pitchFamily="18" charset="0"/>
                          </a:rPr>
                          <m:t>𝜎</m:t>
                        </m:r>
                      </m:e>
                      <m:sub>
                        <m:r>
                          <a:rPr lang="es-CR" sz="2000" i="1">
                            <a:latin typeface="Cambria Math"/>
                            <a:ea typeface="Cambria Math"/>
                          </a:rPr>
                          <m:t>𝜀</m:t>
                        </m:r>
                      </m:sub>
                      <m:sup>
                        <m:r>
                          <a:rPr lang="es-CR" sz="2000" i="1">
                            <a:latin typeface="Cambria Math" panose="02040503050406030204" pitchFamily="18" charset="0"/>
                            <a:ea typeface="Cambria Math" panose="02040503050406030204" pitchFamily="18" charset="0"/>
                          </a:rPr>
                          <m:t>2</m:t>
                        </m:r>
                      </m:sup>
                    </m:sSubSup>
                    <m:r>
                      <a:rPr lang="es-CR" sz="2000" i="1">
                        <a:latin typeface="Cambria Math" panose="02040503050406030204" pitchFamily="18" charset="0"/>
                        <a:ea typeface="Cambria Math" panose="02040503050406030204" pitchFamily="18" charset="0"/>
                      </a:rPr>
                      <m:t>)</m:t>
                    </m:r>
                  </m:oMath>
                </a14:m>
                <a:r>
                  <a:rPr lang="es-CR" sz="2000" dirty="0"/>
                  <a:t> , </a:t>
                </a:r>
              </a:p>
              <a:p>
                <a:pPr marL="0" indent="0">
                  <a:buNone/>
                </a:pPr>
                <a:r>
                  <a:rPr lang="es-CR" sz="2000" dirty="0"/>
                  <a:t>El componente lineal determinístico </a:t>
                </a:r>
                <a14:m>
                  <m:oMath xmlns:m="http://schemas.openxmlformats.org/officeDocument/2006/math">
                    <m:r>
                      <a:rPr lang="el-GR" sz="2000" i="1" dirty="0">
                        <a:latin typeface="Cambria Math"/>
                      </a:rPr>
                      <m:t>𝜅</m:t>
                    </m:r>
                    <m:r>
                      <a:rPr lang="es-CR" sz="2000" i="1" dirty="0">
                        <a:latin typeface="Cambria Math"/>
                      </a:rPr>
                      <m:t>𝑡</m:t>
                    </m:r>
                    <m:r>
                      <a:rPr lang="es-CR" sz="2000" i="1" dirty="0">
                        <a:latin typeface="Cambria Math"/>
                      </a:rPr>
                      <m:t> </m:t>
                    </m:r>
                  </m:oMath>
                </a14:m>
                <a:r>
                  <a:rPr lang="es-CR" sz="2000" dirty="0"/>
                  <a:t>verifica que </a:t>
                </a:r>
                <a:r>
                  <a:rPr lang="es-CR" sz="2000" i="1" dirty="0">
                    <a:latin typeface="Cambria Math"/>
                  </a:rPr>
                  <a:t>    </a:t>
                </a:r>
                <a14:m>
                  <m:oMath xmlns:m="http://schemas.openxmlformats.org/officeDocument/2006/math">
                    <m:r>
                      <a:rPr lang="es-CR" sz="2000" i="1" dirty="0">
                        <a:latin typeface="Cambria Math"/>
                      </a:rPr>
                      <m:t>𝑐𝑜𝑣</m:t>
                    </m:r>
                    <m:r>
                      <a:rPr lang="es-CR" sz="2000" i="1" dirty="0">
                        <a:latin typeface="Cambria Math"/>
                      </a:rPr>
                      <m:t>(</m:t>
                    </m:r>
                    <m:sSub>
                      <m:sSubPr>
                        <m:ctrlPr>
                          <a:rPr lang="es-CR" sz="2000" b="0" i="1" dirty="0" smtClean="0">
                            <a:latin typeface="Cambria Math"/>
                          </a:rPr>
                        </m:ctrlPr>
                      </m:sSubPr>
                      <m:e>
                        <m:r>
                          <a:rPr lang="es-CR" sz="2000" i="1" dirty="0" err="1">
                            <a:latin typeface="Cambria Math"/>
                          </a:rPr>
                          <m:t>𝑘</m:t>
                        </m:r>
                      </m:e>
                      <m:sub>
                        <m:r>
                          <a:rPr lang="es-CR" sz="2000" b="0" i="1" dirty="0" smtClean="0">
                            <a:latin typeface="Cambria Math" panose="02040503050406030204" pitchFamily="18" charset="0"/>
                          </a:rPr>
                          <m:t>𝑡</m:t>
                        </m:r>
                      </m:sub>
                    </m:sSub>
                    <m:r>
                      <a:rPr lang="es-CR" sz="2000" i="1" dirty="0">
                        <a:latin typeface="Cambria Math"/>
                      </a:rPr>
                      <m:t>, </m:t>
                    </m:r>
                    <m:sSub>
                      <m:sSubPr>
                        <m:ctrlPr>
                          <a:rPr lang="es-CR" sz="2000" b="0" i="1" dirty="0" smtClean="0">
                            <a:latin typeface="Cambria Math"/>
                          </a:rPr>
                        </m:ctrlPr>
                      </m:sSubPr>
                      <m:e>
                        <m:r>
                          <a:rPr lang="el-GR" sz="2000" i="1" dirty="0">
                            <a:latin typeface="Cambria Math"/>
                          </a:rPr>
                          <m:t>𝜀</m:t>
                        </m:r>
                      </m:e>
                      <m:sub>
                        <m:r>
                          <a:rPr lang="es-CR" sz="2000" i="1" dirty="0">
                            <a:latin typeface="Cambria Math"/>
                          </a:rPr>
                          <m:t>𝑡</m:t>
                        </m:r>
                        <m:r>
                          <a:rPr lang="es-CR" sz="2000" b="0" i="1" dirty="0" smtClean="0">
                            <a:latin typeface="Cambria Math" panose="02040503050406030204" pitchFamily="18" charset="0"/>
                          </a:rPr>
                          <m:t>−</m:t>
                        </m:r>
                        <m:r>
                          <a:rPr lang="es-CR" sz="2000" b="0" i="1" dirty="0" smtClean="0">
                            <a:latin typeface="Cambria Math" panose="02040503050406030204" pitchFamily="18" charset="0"/>
                          </a:rPr>
                          <m:t>𝑗</m:t>
                        </m:r>
                      </m:sub>
                    </m:sSub>
                    <m:r>
                      <a:rPr lang="es-CR" sz="2000" i="1" dirty="0">
                        <a:latin typeface="Cambria Math"/>
                      </a:rPr>
                      <m:t>) = 0, </m:t>
                    </m:r>
                    <m:r>
                      <a:rPr lang="es-CR" sz="2000" b="0" i="1" dirty="0" smtClean="0">
                        <a:latin typeface="Cambria Math" panose="02040503050406030204" pitchFamily="18" charset="0"/>
                      </a:rPr>
                      <m:t>   </m:t>
                    </m:r>
                    <m:r>
                      <a:rPr lang="es-CR" sz="2000" i="1" dirty="0">
                        <a:latin typeface="Cambria Math"/>
                      </a:rPr>
                      <m:t>∀</m:t>
                    </m:r>
                    <m:r>
                      <a:rPr lang="es-CR" sz="2000" i="1" dirty="0">
                        <a:latin typeface="Cambria Math"/>
                      </a:rPr>
                      <m:t>𝑗</m:t>
                    </m:r>
                    <m:r>
                      <a:rPr lang="es-CR" sz="2000" i="1" dirty="0">
                        <a:latin typeface="Cambria Math"/>
                      </a:rPr>
                      <m:t> ∈ </m:t>
                    </m:r>
                    <m:r>
                      <a:rPr lang="es-CR" sz="2000" i="1" dirty="0">
                        <a:latin typeface="Cambria Math"/>
                      </a:rPr>
                      <m:t>𝑍</m:t>
                    </m:r>
                  </m:oMath>
                </a14:m>
                <a:r>
                  <a:rPr lang="es-CR" sz="2000" dirty="0"/>
                  <a:t>.</a:t>
                </a:r>
                <a:endParaRPr lang="el-GR" sz="2000" dirty="0"/>
              </a:p>
              <a:p>
                <a:pPr algn="just"/>
                <a:endParaRPr lang="es-CR" sz="2000" dirty="0"/>
              </a:p>
              <a:p>
                <a:pPr algn="just"/>
                <a:endParaRPr lang="es-CR" sz="2000" dirty="0"/>
              </a:p>
              <a:p>
                <a:pPr algn="just"/>
                <a:endParaRPr lang="es-CR" sz="2000" dirty="0"/>
              </a:p>
              <a:p>
                <a:pPr algn="just"/>
                <a:endParaRPr lang="es-CR" sz="2000" dirty="0"/>
              </a:p>
              <a:p>
                <a:pPr marL="0" indent="0" algn="just">
                  <a:buNone/>
                </a:pPr>
                <a:endParaRPr lang="es-CR" sz="2000" b="1" dirty="0"/>
              </a:p>
            </p:txBody>
          </p:sp>
        </mc:Choice>
        <mc:Fallback xmlns="">
          <p:sp>
            <p:nvSpPr>
              <p:cNvPr id="5" name="Marcador de contenido 2"/>
              <p:cNvSpPr>
                <a:spLocks noGrp="1" noRot="1" noChangeAspect="1" noMove="1" noResize="1" noEditPoints="1" noAdjustHandles="1" noChangeArrowheads="1" noChangeShapeType="1" noTextEdit="1"/>
              </p:cNvSpPr>
              <p:nvPr>
                <p:ph idx="1"/>
              </p:nvPr>
            </p:nvSpPr>
            <p:spPr>
              <a:xfrm>
                <a:off x="0" y="849679"/>
                <a:ext cx="12192000" cy="6008321"/>
              </a:xfrm>
              <a:blipFill rotWithShape="1">
                <a:blip r:embed="rId2"/>
                <a:stretch>
                  <a:fillRect l="-500" t="-1014" r="-500"/>
                </a:stretch>
              </a:blipFill>
            </p:spPr>
            <p:txBody>
              <a:bodyPr/>
              <a:lstStyle/>
              <a:p>
                <a:r>
                  <a:rPr lang="es-CR">
                    <a:noFill/>
                  </a:rPr>
                  <a:t> </a:t>
                </a:r>
              </a:p>
            </p:txBody>
          </p:sp>
        </mc:Fallback>
      </mc:AlternateContent>
    </p:spTree>
    <p:extLst>
      <p:ext uri="{BB962C8B-B14F-4D97-AF65-F5344CB8AC3E}">
        <p14:creationId xmlns:p14="http://schemas.microsoft.com/office/powerpoint/2010/main" val="846525286"/>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767858" y="31018"/>
            <a:ext cx="10515600" cy="936137"/>
          </a:xfrm>
        </p:spPr>
        <p:txBody>
          <a:bodyPr/>
          <a:lstStyle/>
          <a:p>
            <a:pPr algn="ctr"/>
            <a:r>
              <a:rPr lang="es-CR" dirty="0"/>
              <a:t>Índice</a:t>
            </a:r>
          </a:p>
        </p:txBody>
      </p:sp>
      <p:sp>
        <p:nvSpPr>
          <p:cNvPr id="5" name="Elipse 4"/>
          <p:cNvSpPr/>
          <p:nvPr/>
        </p:nvSpPr>
        <p:spPr>
          <a:xfrm>
            <a:off x="483578" y="1283678"/>
            <a:ext cx="852854" cy="84406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Rectángulo redondeado 5"/>
          <p:cNvSpPr/>
          <p:nvPr/>
        </p:nvSpPr>
        <p:spPr>
          <a:xfrm>
            <a:off x="1855178" y="1222131"/>
            <a:ext cx="2681653" cy="967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Fundamentos del método Box-Jenkins</a:t>
            </a:r>
          </a:p>
        </p:txBody>
      </p:sp>
      <p:sp>
        <p:nvSpPr>
          <p:cNvPr id="2" name="Rectángulo redondeado 1"/>
          <p:cNvSpPr/>
          <p:nvPr/>
        </p:nvSpPr>
        <p:spPr>
          <a:xfrm>
            <a:off x="4860677" y="1160579"/>
            <a:ext cx="2329961" cy="6682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¿Qué es una serie cronológica?</a:t>
            </a:r>
          </a:p>
        </p:txBody>
      </p:sp>
      <p:sp>
        <p:nvSpPr>
          <p:cNvPr id="7" name="Rectángulo redondeado 6"/>
          <p:cNvSpPr/>
          <p:nvPr/>
        </p:nvSpPr>
        <p:spPr>
          <a:xfrm>
            <a:off x="4860677" y="1987054"/>
            <a:ext cx="2329961" cy="6682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Los procesos estacionarios</a:t>
            </a:r>
          </a:p>
        </p:txBody>
      </p:sp>
      <p:sp>
        <p:nvSpPr>
          <p:cNvPr id="8" name="Rectángulo redondeado 7"/>
          <p:cNvSpPr/>
          <p:nvPr/>
        </p:nvSpPr>
        <p:spPr>
          <a:xfrm>
            <a:off x="4860676" y="2813529"/>
            <a:ext cx="2329961" cy="6682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El ruido blanco</a:t>
            </a:r>
          </a:p>
        </p:txBody>
      </p:sp>
      <p:sp>
        <p:nvSpPr>
          <p:cNvPr id="9" name="Rectángulo redondeado 8"/>
          <p:cNvSpPr/>
          <p:nvPr/>
        </p:nvSpPr>
        <p:spPr>
          <a:xfrm>
            <a:off x="4860675" y="3640004"/>
            <a:ext cx="2329961" cy="6682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El teorema de Wold</a:t>
            </a:r>
          </a:p>
        </p:txBody>
      </p:sp>
      <p:sp>
        <p:nvSpPr>
          <p:cNvPr id="10" name="Rectángulo redondeado 9"/>
          <p:cNvSpPr/>
          <p:nvPr/>
        </p:nvSpPr>
        <p:spPr>
          <a:xfrm>
            <a:off x="4860675" y="4466479"/>
            <a:ext cx="2329961" cy="6682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Los proceso ARMA</a:t>
            </a:r>
          </a:p>
        </p:txBody>
      </p:sp>
    </p:spTree>
    <p:extLst>
      <p:ext uri="{BB962C8B-B14F-4D97-AF65-F5344CB8AC3E}">
        <p14:creationId xmlns:p14="http://schemas.microsoft.com/office/powerpoint/2010/main" val="422194559"/>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0" y="876056"/>
                <a:ext cx="12192000" cy="5981944"/>
              </a:xfrm>
            </p:spPr>
            <p:txBody>
              <a:bodyPr>
                <a:normAutofit/>
              </a:bodyPr>
              <a:lstStyle/>
              <a:p>
                <a:pPr algn="just"/>
                <a:r>
                  <a:rPr lang="es-CR" sz="2400" dirty="0"/>
                  <a:t>Hasta ahora hemos visto que cualquier proceso estacionario podría escribirse en la forma de una suma ponderada infinita de choques pasados (teorema de Wold). La descomposición de Wold es una primera representación posible de una serie temporal utilizando la información pasada ya sea en sus valores o errores pasados. Sin embargo, esta representación nunca es la representación óptima de todas las representaciones del mismo proceso (¡¿CÓMO?!).</a:t>
                </a:r>
              </a:p>
              <a:p>
                <a:pPr algn="just"/>
                <a:endParaRPr lang="es-CR" sz="2400" dirty="0"/>
              </a:p>
              <a:p>
                <a:pPr algn="just"/>
                <a:r>
                  <a:rPr lang="es-CR" sz="2400" dirty="0"/>
                  <a:t>Si se aplicara la descomposición de </a:t>
                </a:r>
                <a:r>
                  <a:rPr lang="es-CR" sz="2400" dirty="0" err="1"/>
                  <a:t>Wold</a:t>
                </a:r>
                <a:r>
                  <a:rPr lang="es-CR" sz="2400" dirty="0"/>
                  <a:t>, esto implicaría que estimamos una infinidad de parámetros (el </a:t>
                </a:r>
                <a14:m>
                  <m:oMath xmlns:m="http://schemas.openxmlformats.org/officeDocument/2006/math">
                    <m:sSub>
                      <m:sSubPr>
                        <m:ctrlPr>
                          <a:rPr lang="es-CR" sz="2400" i="1" dirty="0">
                            <a:latin typeface="Cambria Math"/>
                            <a:ea typeface="Cambria Math"/>
                          </a:rPr>
                        </m:ctrlPr>
                      </m:sSubPr>
                      <m:e>
                        <m:r>
                          <a:rPr lang="es-CR" sz="2400" i="1" dirty="0">
                            <a:latin typeface="Cambria Math"/>
                            <a:ea typeface="Cambria Math"/>
                          </a:rPr>
                          <m:t>𝜓</m:t>
                        </m:r>
                      </m:e>
                      <m:sub>
                        <m:r>
                          <a:rPr lang="es-CR" sz="2400" i="1" dirty="0">
                            <a:latin typeface="Cambria Math"/>
                            <a:ea typeface="Cambria Math"/>
                          </a:rPr>
                          <m:t>𝑗</m:t>
                        </m:r>
                      </m:sub>
                    </m:sSub>
                  </m:oMath>
                </a14:m>
                <a:r>
                  <a:rPr lang="es-CR" sz="2400" dirty="0"/>
                  <a:t> y el </a:t>
                </a:r>
                <a14:m>
                  <m:oMath xmlns:m="http://schemas.openxmlformats.org/officeDocument/2006/math">
                    <m:sSubSup>
                      <m:sSubSupPr>
                        <m:ctrlPr>
                          <a:rPr lang="es-CR" sz="2400" i="1">
                            <a:latin typeface="Cambria Math"/>
                            <a:ea typeface="Cambria Math" panose="02040503050406030204" pitchFamily="18" charset="0"/>
                          </a:rPr>
                        </m:ctrlPr>
                      </m:sSubSupPr>
                      <m:e>
                        <m:r>
                          <a:rPr lang="es-CR" sz="2400" i="1">
                            <a:latin typeface="Cambria Math" panose="02040503050406030204" pitchFamily="18" charset="0"/>
                            <a:ea typeface="Cambria Math" panose="02040503050406030204" pitchFamily="18" charset="0"/>
                          </a:rPr>
                          <m:t>𝜎</m:t>
                        </m:r>
                      </m:e>
                      <m:sub>
                        <m:r>
                          <a:rPr lang="es-CR" sz="2400" i="1">
                            <a:latin typeface="Cambria Math"/>
                            <a:ea typeface="Cambria Math"/>
                          </a:rPr>
                          <m:t>𝜀</m:t>
                        </m:r>
                      </m:sub>
                      <m:sup>
                        <m:r>
                          <a:rPr lang="es-CR" sz="2400" i="1">
                            <a:latin typeface="Cambria Math" panose="02040503050406030204" pitchFamily="18" charset="0"/>
                            <a:ea typeface="Cambria Math" panose="02040503050406030204" pitchFamily="18" charset="0"/>
                          </a:rPr>
                          <m:t>2</m:t>
                        </m:r>
                      </m:sup>
                    </m:sSubSup>
                  </m:oMath>
                </a14:m>
                <a:r>
                  <a:rPr lang="es-CR" sz="2400" dirty="0"/>
                  <a:t>). Por lo tanto, en la práctica, deben buscar otras representaciones para los procesos temporales más eficientes sin que caigamos en la sobre parametrización del proceso que se desea determinar.  </a:t>
                </a:r>
              </a:p>
              <a:p>
                <a:pPr marL="0" indent="0">
                  <a:buNone/>
                </a:pPr>
                <a:endParaRPr lang="es-CR" sz="2400" dirty="0"/>
              </a:p>
              <a:p>
                <a:pPr algn="just"/>
                <a:r>
                  <a:rPr lang="es-CR" sz="2400" dirty="0"/>
                  <a:t>Entre las representaciones más usadas se encuentran las representaciones ARMA que son explicaciones </a:t>
                </a:r>
                <a:r>
                  <a:rPr lang="es-CR" sz="2400" b="1" dirty="0"/>
                  <a:t>A</a:t>
                </a:r>
                <a:r>
                  <a:rPr lang="es-CR" sz="2400" dirty="0"/>
                  <a:t>uto </a:t>
                </a:r>
                <a:r>
                  <a:rPr lang="es-CR" sz="2400" b="1" dirty="0"/>
                  <a:t>R</a:t>
                </a:r>
                <a:r>
                  <a:rPr lang="es-CR" sz="2400" dirty="0"/>
                  <a:t>egresivas de </a:t>
                </a:r>
                <a:r>
                  <a:rPr lang="es-CR" sz="2400" b="1" dirty="0"/>
                  <a:t>M</a:t>
                </a:r>
                <a:r>
                  <a:rPr lang="es-CR" sz="2400" dirty="0"/>
                  <a:t>edias </a:t>
                </a:r>
                <a:r>
                  <a:rPr lang="es-CR" sz="2400" b="1" dirty="0"/>
                  <a:t>M</a:t>
                </a:r>
                <a:r>
                  <a:rPr lang="es-CR" sz="2400" dirty="0"/>
                  <a:t>óviles. Esta representación consiste en la adición de un componente </a:t>
                </a:r>
                <a:r>
                  <a:rPr lang="es-CR" sz="2400" dirty="0" err="1"/>
                  <a:t>Autorregresivo</a:t>
                </a:r>
                <a:r>
                  <a:rPr lang="es-CR" sz="2400" dirty="0"/>
                  <a:t> de orden finito (AR) y un componente de media móvil de orden finito (MA). Los procesos AR, MA y ARMA se trabajan bajo procesos </a:t>
                </a:r>
                <a14:m>
                  <m:oMath xmlns:m="http://schemas.openxmlformats.org/officeDocument/2006/math">
                    <m:sSub>
                      <m:sSubPr>
                        <m:ctrlPr>
                          <a:rPr lang="es-CR" sz="2400" b="0" i="1" smtClean="0">
                            <a:latin typeface="Cambria Math"/>
                          </a:rPr>
                        </m:ctrlPr>
                      </m:sSubPr>
                      <m:e>
                        <m:r>
                          <a:rPr lang="es-CR" sz="2400" b="0" i="1" smtClean="0">
                            <a:latin typeface="Cambria Math" panose="02040503050406030204" pitchFamily="18" charset="0"/>
                          </a:rPr>
                          <m:t>𝑥</m:t>
                        </m:r>
                      </m:e>
                      <m:sub>
                        <m:r>
                          <a:rPr lang="es-CR" sz="2400" b="0" i="1" smtClean="0">
                            <a:latin typeface="Cambria Math" panose="02040503050406030204" pitchFamily="18" charset="0"/>
                          </a:rPr>
                          <m:t>𝑡</m:t>
                        </m:r>
                      </m:sub>
                    </m:sSub>
                  </m:oMath>
                </a14:m>
                <a:r>
                  <a:rPr lang="es-CR" sz="2400" dirty="0"/>
                  <a:t> que son estacionarios. Veamos cómo es que los representamos </a:t>
                </a:r>
              </a:p>
              <a:p>
                <a:pPr marL="0" indent="0">
                  <a:buNone/>
                </a:pPr>
                <a:endParaRPr lang="es-CR" sz="20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0" y="876056"/>
                <a:ext cx="12192000" cy="5981944"/>
              </a:xfrm>
              <a:blipFill rotWithShape="1">
                <a:blip r:embed="rId2"/>
                <a:stretch>
                  <a:fillRect l="-650" t="-1427" r="-750" b="-815"/>
                </a:stretch>
              </a:blipFill>
            </p:spPr>
            <p:txBody>
              <a:bodyPr/>
              <a:lstStyle/>
              <a:p>
                <a:r>
                  <a:rPr lang="es-CR">
                    <a:noFill/>
                  </a:rPr>
                  <a:t> </a:t>
                </a:r>
              </a:p>
            </p:txBody>
          </p:sp>
        </mc:Fallback>
      </mc:AlternateContent>
      <p:sp>
        <p:nvSpPr>
          <p:cNvPr id="5" name="Título 1"/>
          <p:cNvSpPr txBox="1">
            <a:spLocks/>
          </p:cNvSpPr>
          <p:nvPr/>
        </p:nvSpPr>
        <p:spPr>
          <a:xfrm>
            <a:off x="0" y="13434"/>
            <a:ext cx="12192000" cy="7514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sz="3600" dirty="0"/>
              <a:t>Fundamentos de la metodología de Box-Jenkins: MA, AR y ARMA</a:t>
            </a:r>
          </a:p>
        </p:txBody>
      </p:sp>
    </p:spTree>
    <p:extLst>
      <p:ext uri="{BB962C8B-B14F-4D97-AF65-F5344CB8AC3E}">
        <p14:creationId xmlns:p14="http://schemas.microsoft.com/office/powerpoint/2010/main" val="2558424754"/>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767858" y="31018"/>
            <a:ext cx="10515600" cy="936137"/>
          </a:xfrm>
        </p:spPr>
        <p:txBody>
          <a:bodyPr/>
          <a:lstStyle/>
          <a:p>
            <a:pPr algn="ctr"/>
            <a:r>
              <a:rPr lang="es-CR" dirty="0"/>
              <a:t>Preámbulo</a:t>
            </a:r>
          </a:p>
        </p:txBody>
      </p:sp>
      <mc:AlternateContent xmlns:mc="http://schemas.openxmlformats.org/markup-compatibility/2006" xmlns:a14="http://schemas.microsoft.com/office/drawing/2010/main">
        <mc:Choice Requires="a14">
          <p:sp>
            <p:nvSpPr>
              <p:cNvPr id="6" name="Marcador de contenido 2"/>
              <p:cNvSpPr>
                <a:spLocks noGrp="1"/>
              </p:cNvSpPr>
              <p:nvPr>
                <p:ph idx="1"/>
              </p:nvPr>
            </p:nvSpPr>
            <p:spPr>
              <a:xfrm>
                <a:off x="70338" y="1043109"/>
                <a:ext cx="9697916" cy="5735760"/>
              </a:xfrm>
            </p:spPr>
            <p:txBody>
              <a:bodyPr>
                <a:normAutofit lnSpcReduction="10000"/>
              </a:bodyPr>
              <a:lstStyle/>
              <a:p>
                <a:pPr algn="just"/>
                <a:r>
                  <a:rPr lang="es-CR" sz="2400" dirty="0"/>
                  <a:t>Al estudiar una serie de tiempo mediante la metodología de Box-Jenkins, un modelo ARIMA posee las siguientes etapas:</a:t>
                </a:r>
              </a:p>
              <a:p>
                <a:pPr algn="just"/>
                <a:endParaRPr lang="es-CR" sz="2400" dirty="0"/>
              </a:p>
              <a:p>
                <a:pPr marL="457200" indent="-457200" algn="just">
                  <a:buFont typeface="+mj-lt"/>
                  <a:buAutoNum type="arabicPeriod"/>
                </a:pPr>
                <a:r>
                  <a:rPr lang="es-CR" sz="2400" dirty="0"/>
                  <a:t>Descripción del a serie: corroboración de la estacionaridad</a:t>
                </a:r>
              </a:p>
              <a:p>
                <a:pPr marL="457200" indent="-457200" algn="just">
                  <a:buFont typeface="+mj-lt"/>
                  <a:buAutoNum type="arabicPeriod"/>
                </a:pPr>
                <a:r>
                  <a:rPr lang="es-CR" sz="2400" dirty="0"/>
                  <a:t>Estacionarización la serie. </a:t>
                </a:r>
              </a:p>
              <a:p>
                <a:pPr marL="457200" indent="-457200" algn="just">
                  <a:buFont typeface="+mj-lt"/>
                  <a:buAutoNum type="arabicPeriod"/>
                </a:pPr>
                <a:r>
                  <a:rPr lang="es-CR" sz="2400" dirty="0"/>
                  <a:t>Identificación del proceso </a:t>
                </a:r>
                <a14:m>
                  <m:oMath xmlns:m="http://schemas.openxmlformats.org/officeDocument/2006/math">
                    <m:r>
                      <a:rPr lang="es-CR" sz="2400" b="0" i="1" smtClean="0">
                        <a:latin typeface="Cambria Math" panose="02040503050406030204" pitchFamily="18" charset="0"/>
                      </a:rPr>
                      <m:t>𝐴𝑅𝐼𝑀𝐴</m:t>
                    </m:r>
                    <m:r>
                      <a:rPr lang="es-CR" sz="2400" b="0" i="1" smtClean="0">
                        <a:latin typeface="Cambria Math" panose="02040503050406030204" pitchFamily="18" charset="0"/>
                      </a:rPr>
                      <m:t>(</m:t>
                    </m:r>
                    <m:r>
                      <a:rPr lang="es-CR" sz="2400" b="0" i="1" smtClean="0">
                        <a:latin typeface="Cambria Math" panose="02040503050406030204" pitchFamily="18" charset="0"/>
                      </a:rPr>
                      <m:t>𝑝</m:t>
                    </m:r>
                    <m:r>
                      <a:rPr lang="es-CR" sz="2400" b="0" i="1" smtClean="0">
                        <a:latin typeface="Cambria Math" panose="02040503050406030204" pitchFamily="18" charset="0"/>
                      </a:rPr>
                      <m:t>,</m:t>
                    </m:r>
                    <m:r>
                      <a:rPr lang="es-CR" sz="2400" b="0" i="1" smtClean="0">
                        <a:latin typeface="Cambria Math" panose="02040503050406030204" pitchFamily="18" charset="0"/>
                      </a:rPr>
                      <m:t>𝑑</m:t>
                    </m:r>
                    <m:r>
                      <a:rPr lang="es-CR" sz="2400" b="0" i="1" smtClean="0">
                        <a:latin typeface="Cambria Math" panose="02040503050406030204" pitchFamily="18" charset="0"/>
                      </a:rPr>
                      <m:t>,</m:t>
                    </m:r>
                    <m:r>
                      <a:rPr lang="es-CR" sz="2400" b="0" i="1" smtClean="0">
                        <a:latin typeface="Cambria Math" panose="02040503050406030204" pitchFamily="18" charset="0"/>
                      </a:rPr>
                      <m:t>𝑞</m:t>
                    </m:r>
                    <m:r>
                      <a:rPr lang="es-CR" sz="2400" b="0" i="1" smtClean="0">
                        <a:latin typeface="Cambria Math" panose="02040503050406030204" pitchFamily="18" charset="0"/>
                      </a:rPr>
                      <m:t>)(</m:t>
                    </m:r>
                    <m:r>
                      <a:rPr lang="es-CR" sz="2400" b="0" i="1" smtClean="0">
                        <a:latin typeface="Cambria Math" panose="02040503050406030204" pitchFamily="18" charset="0"/>
                      </a:rPr>
                      <m:t>𝑃</m:t>
                    </m:r>
                    <m:r>
                      <a:rPr lang="es-CR" sz="2400" b="0" i="1" smtClean="0">
                        <a:latin typeface="Cambria Math" panose="02040503050406030204" pitchFamily="18" charset="0"/>
                      </a:rPr>
                      <m:t>,</m:t>
                    </m:r>
                    <m:r>
                      <a:rPr lang="es-CR" sz="2400" b="0" i="1" smtClean="0">
                        <a:latin typeface="Cambria Math" panose="02040503050406030204" pitchFamily="18" charset="0"/>
                      </a:rPr>
                      <m:t>𝐷</m:t>
                    </m:r>
                    <m:r>
                      <a:rPr lang="es-CR" sz="2400" b="0" i="1" smtClean="0">
                        <a:latin typeface="Cambria Math" panose="02040503050406030204" pitchFamily="18" charset="0"/>
                      </a:rPr>
                      <m:t>,</m:t>
                    </m:r>
                    <m:r>
                      <a:rPr lang="es-CR" sz="2400" b="0" i="1" smtClean="0">
                        <a:latin typeface="Cambria Math" panose="02040503050406030204" pitchFamily="18" charset="0"/>
                      </a:rPr>
                      <m:t>𝑄</m:t>
                    </m:r>
                    <m:r>
                      <a:rPr lang="es-CR" sz="2400" b="0" i="1" smtClean="0">
                        <a:latin typeface="Cambria Math" panose="02040503050406030204" pitchFamily="18" charset="0"/>
                      </a:rPr>
                      <m:t>)</m:t>
                    </m:r>
                  </m:oMath>
                </a14:m>
                <a:endParaRPr lang="es-CR" sz="2400" dirty="0"/>
              </a:p>
              <a:p>
                <a:pPr marL="457200" indent="-457200" algn="just">
                  <a:buFont typeface="+mj-lt"/>
                  <a:buAutoNum type="arabicPeriod"/>
                </a:pPr>
                <a:r>
                  <a:rPr lang="es-CR" sz="2400" dirty="0"/>
                  <a:t>Estimación del proceso </a:t>
                </a:r>
                <a14:m>
                  <m:oMath xmlns:m="http://schemas.openxmlformats.org/officeDocument/2006/math">
                    <m:r>
                      <a:rPr lang="es-CR" sz="2400" b="0" i="1" smtClean="0">
                        <a:latin typeface="Cambria Math" panose="02040503050406030204" pitchFamily="18" charset="0"/>
                      </a:rPr>
                      <m:t>𝐴𝑅𝐼𝑀𝐴</m:t>
                    </m:r>
                    <m:r>
                      <a:rPr lang="es-CR" sz="2400" b="0" i="1" smtClean="0">
                        <a:latin typeface="Cambria Math" panose="02040503050406030204" pitchFamily="18" charset="0"/>
                      </a:rPr>
                      <m:t>(</m:t>
                    </m:r>
                    <m:r>
                      <a:rPr lang="es-CR" sz="2400" b="0" i="1" smtClean="0">
                        <a:latin typeface="Cambria Math" panose="02040503050406030204" pitchFamily="18" charset="0"/>
                      </a:rPr>
                      <m:t>𝑝</m:t>
                    </m:r>
                    <m:r>
                      <a:rPr lang="es-CR" sz="2400" b="0" i="1" smtClean="0">
                        <a:latin typeface="Cambria Math" panose="02040503050406030204" pitchFamily="18" charset="0"/>
                      </a:rPr>
                      <m:t>,</m:t>
                    </m:r>
                    <m:r>
                      <a:rPr lang="es-CR" sz="2400" b="0" i="1" smtClean="0">
                        <a:latin typeface="Cambria Math" panose="02040503050406030204" pitchFamily="18" charset="0"/>
                      </a:rPr>
                      <m:t>𝑑</m:t>
                    </m:r>
                    <m:r>
                      <a:rPr lang="es-CR" sz="2400" b="0" i="1" smtClean="0">
                        <a:latin typeface="Cambria Math" panose="02040503050406030204" pitchFamily="18" charset="0"/>
                      </a:rPr>
                      <m:t>,</m:t>
                    </m:r>
                    <m:r>
                      <a:rPr lang="es-CR" sz="2400" b="0" i="1" smtClean="0">
                        <a:latin typeface="Cambria Math" panose="02040503050406030204" pitchFamily="18" charset="0"/>
                      </a:rPr>
                      <m:t>𝑞</m:t>
                    </m:r>
                    <m:r>
                      <a:rPr lang="es-CR" sz="2400" b="0" i="1" smtClean="0">
                        <a:latin typeface="Cambria Math" panose="02040503050406030204" pitchFamily="18" charset="0"/>
                      </a:rPr>
                      <m:t>)(</m:t>
                    </m:r>
                    <m:r>
                      <a:rPr lang="es-CR" sz="2400" b="0" i="1" smtClean="0">
                        <a:latin typeface="Cambria Math" panose="02040503050406030204" pitchFamily="18" charset="0"/>
                      </a:rPr>
                      <m:t>𝑃</m:t>
                    </m:r>
                    <m:r>
                      <a:rPr lang="es-CR" sz="2400" b="0" i="1" smtClean="0">
                        <a:latin typeface="Cambria Math" panose="02040503050406030204" pitchFamily="18" charset="0"/>
                      </a:rPr>
                      <m:t>,</m:t>
                    </m:r>
                    <m:r>
                      <a:rPr lang="es-CR" sz="2400" b="0" i="1" smtClean="0">
                        <a:latin typeface="Cambria Math" panose="02040503050406030204" pitchFamily="18" charset="0"/>
                      </a:rPr>
                      <m:t>𝐷</m:t>
                    </m:r>
                    <m:r>
                      <a:rPr lang="es-CR" sz="2400" b="0" i="1" smtClean="0">
                        <a:latin typeface="Cambria Math" panose="02040503050406030204" pitchFamily="18" charset="0"/>
                      </a:rPr>
                      <m:t>,</m:t>
                    </m:r>
                    <m:r>
                      <a:rPr lang="es-CR" sz="2400" b="0" i="1" smtClean="0">
                        <a:latin typeface="Cambria Math" panose="02040503050406030204" pitchFamily="18" charset="0"/>
                      </a:rPr>
                      <m:t>𝑄</m:t>
                    </m:r>
                    <m:r>
                      <a:rPr lang="es-CR" sz="2400" b="0" i="1" smtClean="0">
                        <a:latin typeface="Cambria Math" panose="02040503050406030204" pitchFamily="18" charset="0"/>
                      </a:rPr>
                      <m:t>)</m:t>
                    </m:r>
                  </m:oMath>
                </a14:m>
                <a:endParaRPr lang="es-CR" sz="2400" dirty="0"/>
              </a:p>
              <a:p>
                <a:pPr marL="457200" indent="-457200" algn="just">
                  <a:buFont typeface="+mj-lt"/>
                  <a:buAutoNum type="arabicPeriod"/>
                </a:pPr>
                <a:r>
                  <a:rPr lang="es-CR" sz="2400" dirty="0"/>
                  <a:t>Pruebas de bondad y ajuste del modelo (diagnósticos)</a:t>
                </a:r>
              </a:p>
              <a:p>
                <a:pPr marL="457200" indent="-457200" algn="just">
                  <a:buFont typeface="+mj-lt"/>
                  <a:buAutoNum type="arabicPeriod"/>
                </a:pPr>
                <a:r>
                  <a:rPr lang="es-CR" sz="2400" dirty="0"/>
                  <a:t>Pronóstico.</a:t>
                </a:r>
              </a:p>
              <a:p>
                <a:pPr marL="457200" indent="-457200" algn="just">
                  <a:buFont typeface="+mj-lt"/>
                  <a:buAutoNum type="arabicPeriod"/>
                </a:pPr>
                <a:endParaRPr lang="es-CR" sz="2400" dirty="0"/>
              </a:p>
              <a:p>
                <a:pPr algn="just"/>
                <a:r>
                  <a:rPr lang="es-CR" sz="2400" dirty="0"/>
                  <a:t>Entre los punto 3-4-5, es donde se suele dar la interacción del proceso. De forma muy honesta, no  suelo brindar mucha importancia a la corrobación de los supuestos, me fundamento más en aquel modelo que posea los mejores valores de rendimiento… aunque de igual forma los estudiaremos.  </a:t>
                </a:r>
              </a:p>
            </p:txBody>
          </p:sp>
        </mc:Choice>
        <mc:Fallback xmlns="">
          <p:sp>
            <p:nvSpPr>
              <p:cNvPr id="6" name="Marcador de contenido 2"/>
              <p:cNvSpPr>
                <a:spLocks noGrp="1" noRot="1" noChangeAspect="1" noMove="1" noResize="1" noEditPoints="1" noAdjustHandles="1" noChangeArrowheads="1" noChangeShapeType="1" noTextEdit="1"/>
              </p:cNvSpPr>
              <p:nvPr>
                <p:ph idx="1"/>
              </p:nvPr>
            </p:nvSpPr>
            <p:spPr>
              <a:xfrm>
                <a:off x="70338" y="1043109"/>
                <a:ext cx="9697916" cy="5735760"/>
              </a:xfrm>
              <a:blipFill rotWithShape="1">
                <a:blip r:embed="rId2"/>
                <a:stretch>
                  <a:fillRect l="-1006" t="-2019" r="-1006"/>
                </a:stretch>
              </a:blipFill>
            </p:spPr>
            <p:txBody>
              <a:bodyPr/>
              <a:lstStyle/>
              <a:p>
                <a:r>
                  <a:rPr lang="es-CR">
                    <a:noFill/>
                  </a:rPr>
                  <a:t> </a:t>
                </a:r>
              </a:p>
            </p:txBody>
          </p:sp>
        </mc:Fallback>
      </mc:AlternateContent>
      <p:pic>
        <p:nvPicPr>
          <p:cNvPr id="15362"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61575" y="1246908"/>
            <a:ext cx="1981201" cy="1981201"/>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23920" y="4502727"/>
            <a:ext cx="1856510" cy="1856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927033"/>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0" y="1139824"/>
                <a:ext cx="12191999" cy="5718175"/>
              </a:xfrm>
            </p:spPr>
            <p:txBody>
              <a:bodyPr>
                <a:normAutofit lnSpcReduction="10000"/>
              </a:bodyPr>
              <a:lstStyle/>
              <a:p>
                <a:pPr marL="0" indent="0">
                  <a:buNone/>
                </a:pPr>
                <a:r>
                  <a:rPr lang="es-CR" sz="2400" b="1" dirty="0"/>
                  <a:t>Los procesos MA</a:t>
                </a:r>
                <a:br>
                  <a:rPr lang="es-CR" sz="2400" b="1" dirty="0"/>
                </a:br>
                <a:endParaRPr lang="es-CR" sz="2400" b="1" dirty="0"/>
              </a:p>
              <a:p>
                <a:pPr marL="0" indent="0">
                  <a:buNone/>
                </a:pPr>
                <a:r>
                  <a:rPr lang="es-CR" sz="2400" dirty="0"/>
                  <a:t>Un proceso estacionarios </a:t>
                </a:r>
                <a14:m>
                  <m:oMath xmlns:m="http://schemas.openxmlformats.org/officeDocument/2006/math">
                    <m:sSub>
                      <m:sSubPr>
                        <m:ctrlPr>
                          <a:rPr lang="es-CR" sz="2400" i="1">
                            <a:latin typeface="Cambria Math"/>
                          </a:rPr>
                        </m:ctrlPr>
                      </m:sSubPr>
                      <m:e>
                        <m:r>
                          <a:rPr lang="es-CR" sz="2400" i="1">
                            <a:latin typeface="Cambria Math" panose="02040503050406030204" pitchFamily="18" charset="0"/>
                          </a:rPr>
                          <m:t>𝑥</m:t>
                        </m:r>
                      </m:e>
                      <m:sub>
                        <m:r>
                          <a:rPr lang="es-CR" sz="2400" i="1">
                            <a:latin typeface="Cambria Math" panose="02040503050406030204" pitchFamily="18" charset="0"/>
                          </a:rPr>
                          <m:t>𝑡</m:t>
                        </m:r>
                      </m:sub>
                    </m:sSub>
                  </m:oMath>
                </a14:m>
                <a:r>
                  <a:rPr lang="es-CR" sz="2400" dirty="0"/>
                  <a:t> satisface una representación </a:t>
                </a:r>
                <a14:m>
                  <m:oMath xmlns:m="http://schemas.openxmlformats.org/officeDocument/2006/math">
                    <m:r>
                      <a:rPr lang="es-CR" sz="2400" i="1" dirty="0">
                        <a:latin typeface="Cambria Math"/>
                      </a:rPr>
                      <m:t>𝑀𝐴</m:t>
                    </m:r>
                  </m:oMath>
                </a14:m>
                <a:r>
                  <a:rPr lang="es-CR" sz="2400" dirty="0"/>
                  <a:t> de orden </a:t>
                </a:r>
                <a14:m>
                  <m:oMath xmlns:m="http://schemas.openxmlformats.org/officeDocument/2006/math">
                    <m:r>
                      <a:rPr lang="es-CR" sz="2400" i="1" dirty="0">
                        <a:latin typeface="Cambria Math"/>
                      </a:rPr>
                      <m:t>𝑞</m:t>
                    </m:r>
                  </m:oMath>
                </a14:m>
                <a:r>
                  <a:rPr lang="es-CR" sz="2400" dirty="0"/>
                  <a:t>, denotado como </a:t>
                </a:r>
                <a14:m>
                  <m:oMath xmlns:m="http://schemas.openxmlformats.org/officeDocument/2006/math">
                    <m:r>
                      <a:rPr lang="es-CR" sz="2400" i="1" dirty="0">
                        <a:latin typeface="Cambria Math"/>
                      </a:rPr>
                      <m:t>𝑀𝐴</m:t>
                    </m:r>
                    <m:r>
                      <a:rPr lang="es-CR" sz="2400" i="1" dirty="0">
                        <a:latin typeface="Cambria Math"/>
                      </a:rPr>
                      <m:t>(</m:t>
                    </m:r>
                    <m:r>
                      <a:rPr lang="es-CR" sz="2400" i="1" dirty="0">
                        <a:latin typeface="Cambria Math"/>
                      </a:rPr>
                      <m:t>𝑞</m:t>
                    </m:r>
                    <m:r>
                      <a:rPr lang="es-CR" sz="2400" i="1" dirty="0">
                        <a:latin typeface="Cambria Math"/>
                      </a:rPr>
                      <m:t>)</m:t>
                    </m:r>
                  </m:oMath>
                </a14:m>
                <a:r>
                  <a:rPr lang="es-CR" sz="2400" dirty="0"/>
                  <a:t>, si y solo si:</a:t>
                </a:r>
              </a:p>
              <a:p>
                <a:pPr marL="0" indent="0">
                  <a:buNone/>
                </a:pPr>
                <a:endParaRPr lang="es-CR" sz="2400" dirty="0"/>
              </a:p>
              <a:p>
                <a:pPr marL="0" indent="0">
                  <a:buNone/>
                </a:pPr>
                <a14:m>
                  <m:oMathPara xmlns:m="http://schemas.openxmlformats.org/officeDocument/2006/math">
                    <m:oMathParaPr>
                      <m:jc m:val="centerGroup"/>
                    </m:oMathParaPr>
                    <m:oMath xmlns:m="http://schemas.openxmlformats.org/officeDocument/2006/math">
                      <m:sSub>
                        <m:sSubPr>
                          <m:ctrlPr>
                            <a:rPr lang="es-CR" sz="2400" b="0" i="1" dirty="0" smtClean="0">
                              <a:latin typeface="Cambria Math"/>
                            </a:rPr>
                          </m:ctrlPr>
                        </m:sSubPr>
                        <m:e>
                          <m:r>
                            <a:rPr lang="el-GR" sz="2400" i="1" dirty="0">
                              <a:latin typeface="Cambria Math"/>
                            </a:rPr>
                            <m:t>𝑥</m:t>
                          </m:r>
                        </m:e>
                        <m:sub>
                          <m:r>
                            <a:rPr lang="el-GR" sz="2400" i="1" dirty="0">
                              <a:latin typeface="Cambria Math"/>
                            </a:rPr>
                            <m:t>𝑡</m:t>
                          </m:r>
                        </m:sub>
                      </m:sSub>
                      <m:r>
                        <a:rPr lang="el-GR" sz="2400" i="1" dirty="0">
                          <a:latin typeface="Cambria Math"/>
                        </a:rPr>
                        <m:t> =</m:t>
                      </m:r>
                      <m:r>
                        <a:rPr lang="es-CR" sz="2400" b="0" i="1" dirty="0" smtClean="0">
                          <a:latin typeface="Cambria Math" panose="02040503050406030204" pitchFamily="18" charset="0"/>
                        </a:rPr>
                        <m:t>𝑐</m:t>
                      </m:r>
                      <m:r>
                        <a:rPr lang="el-GR" sz="2400" i="1" dirty="0">
                          <a:latin typeface="Cambria Math"/>
                        </a:rPr>
                        <m:t>+ </m:t>
                      </m:r>
                      <m:r>
                        <m:rPr>
                          <m:sty m:val="p"/>
                        </m:rPr>
                        <a:rPr lang="el-GR" sz="2400" dirty="0">
                          <a:latin typeface="Cambria Math"/>
                        </a:rPr>
                        <m:t>Θ</m:t>
                      </m:r>
                      <m:r>
                        <a:rPr lang="el-GR" sz="2400" i="1" dirty="0">
                          <a:latin typeface="Cambria Math"/>
                        </a:rPr>
                        <m:t> (</m:t>
                      </m:r>
                      <m:r>
                        <a:rPr lang="el-GR" sz="2400" i="1" dirty="0">
                          <a:latin typeface="Cambria Math"/>
                        </a:rPr>
                        <m:t>𝐿</m:t>
                      </m:r>
                      <m:r>
                        <a:rPr lang="el-GR" sz="2400" i="1" dirty="0">
                          <a:latin typeface="Cambria Math"/>
                        </a:rPr>
                        <m:t>) </m:t>
                      </m:r>
                      <m:r>
                        <a:rPr lang="el-GR" sz="2400" i="1" dirty="0">
                          <a:latin typeface="Cambria Math"/>
                        </a:rPr>
                        <m:t>𝜀</m:t>
                      </m:r>
                      <m:r>
                        <a:rPr lang="el-GR" sz="2400" i="1" dirty="0">
                          <a:latin typeface="Cambria Math"/>
                        </a:rPr>
                        <m:t>𝑡</m:t>
                      </m:r>
                    </m:oMath>
                  </m:oMathPara>
                </a14:m>
                <a:endParaRPr lang="es-CR" sz="2400" dirty="0"/>
              </a:p>
              <a:p>
                <a:pPr marL="0" indent="0">
                  <a:buNone/>
                </a:pPr>
                <a:r>
                  <a:rPr lang="fr-FR" sz="2400" dirty="0"/>
                  <a:t>Con  </a:t>
                </a:r>
                <a14:m>
                  <m:oMath xmlns:m="http://schemas.openxmlformats.org/officeDocument/2006/math">
                    <m:r>
                      <a:rPr lang="fr-FR" sz="2400" i="1" dirty="0">
                        <a:latin typeface="Cambria Math" panose="02040503050406030204" pitchFamily="18" charset="0"/>
                      </a:rPr>
                      <m:t>𝐸</m:t>
                    </m:r>
                    <m:r>
                      <a:rPr lang="fr-FR" sz="2400" i="1" dirty="0">
                        <a:latin typeface="Cambria Math" panose="02040503050406030204" pitchFamily="18" charset="0"/>
                      </a:rPr>
                      <m:t>(</m:t>
                    </m:r>
                    <m:sSub>
                      <m:sSubPr>
                        <m:ctrlPr>
                          <a:rPr lang="es-CR" sz="2400" b="0" i="1" dirty="0" smtClean="0">
                            <a:latin typeface="Cambria Math"/>
                          </a:rPr>
                        </m:ctrlPr>
                      </m:sSubPr>
                      <m:e>
                        <m:r>
                          <a:rPr lang="fr-FR" sz="2400" i="1" dirty="0" err="1">
                            <a:latin typeface="Cambria Math" panose="02040503050406030204" pitchFamily="18" charset="0"/>
                          </a:rPr>
                          <m:t>𝑥</m:t>
                        </m:r>
                      </m:e>
                      <m:sub>
                        <m:r>
                          <a:rPr lang="fr-FR" sz="2400" i="1" dirty="0" err="1">
                            <a:latin typeface="Cambria Math" panose="02040503050406030204" pitchFamily="18" charset="0"/>
                          </a:rPr>
                          <m:t>𝑡</m:t>
                        </m:r>
                      </m:sub>
                    </m:sSub>
                    <m:r>
                      <a:rPr lang="fr-FR" sz="2400" i="1" dirty="0">
                        <a:latin typeface="Cambria Math" panose="02040503050406030204" pitchFamily="18" charset="0"/>
                      </a:rPr>
                      <m:t>) =</m:t>
                    </m:r>
                    <m:r>
                      <a:rPr lang="es-CR" sz="2400" b="0" i="1" dirty="0" smtClean="0">
                        <a:latin typeface="Cambria Math" panose="02040503050406030204" pitchFamily="18" charset="0"/>
                      </a:rPr>
                      <m:t>𝑐</m:t>
                    </m:r>
                  </m:oMath>
                </a14:m>
                <a:r>
                  <a:rPr lang="fr-FR" sz="2400" dirty="0"/>
                  <a:t>. </a:t>
                </a:r>
              </a:p>
              <a:p>
                <a:pPr marL="0" indent="0">
                  <a:buNone/>
                </a:pPr>
                <a:endParaRPr lang="fr-FR" sz="2400" dirty="0"/>
              </a:p>
              <a:p>
                <a:pPr marL="0" indent="0">
                  <a:buNone/>
                </a:pPr>
                <a:r>
                  <a:rPr lang="fr-FR" sz="2400" dirty="0"/>
                  <a:t>El </a:t>
                </a:r>
                <a:r>
                  <a:rPr lang="fr-FR" sz="2400" dirty="0" err="1"/>
                  <a:t>polinomio</a:t>
                </a:r>
                <a:r>
                  <a:rPr lang="fr-FR" sz="2400" dirty="0"/>
                  <a:t> </a:t>
                </a:r>
                <a14:m>
                  <m:oMath xmlns:m="http://schemas.openxmlformats.org/officeDocument/2006/math">
                    <m:r>
                      <m:rPr>
                        <m:sty m:val="p"/>
                      </m:rPr>
                      <a:rPr lang="fr-FR" sz="2400" dirty="0">
                        <a:latin typeface="Cambria Math" panose="02040503050406030204" pitchFamily="18" charset="0"/>
                      </a:rPr>
                      <m:t>Θ</m:t>
                    </m:r>
                    <m:r>
                      <a:rPr lang="fr-FR" sz="2400" i="1" dirty="0">
                        <a:latin typeface="Cambria Math" panose="02040503050406030204" pitchFamily="18" charset="0"/>
                      </a:rPr>
                      <m:t>(</m:t>
                    </m:r>
                    <m:r>
                      <a:rPr lang="fr-FR" sz="2400" i="1" dirty="0">
                        <a:latin typeface="Cambria Math" panose="02040503050406030204" pitchFamily="18" charset="0"/>
                      </a:rPr>
                      <m:t>𝐿</m:t>
                    </m:r>
                    <m:r>
                      <a:rPr lang="fr-FR" sz="2400" i="1" dirty="0">
                        <a:latin typeface="Cambria Math" panose="02040503050406030204" pitchFamily="18" charset="0"/>
                      </a:rPr>
                      <m:t>)</m:t>
                    </m:r>
                  </m:oMath>
                </a14:m>
                <a:r>
                  <a:rPr lang="fr-FR" sz="2400" dirty="0"/>
                  <a:t> se </a:t>
                </a:r>
                <a:r>
                  <a:rPr lang="fr-FR" sz="2400" dirty="0" err="1"/>
                  <a:t>define</a:t>
                </a:r>
                <a:r>
                  <a:rPr lang="fr-FR" sz="2400" dirty="0"/>
                  <a:t> </a:t>
                </a:r>
                <a:r>
                  <a:rPr lang="fr-FR" sz="2400" dirty="0" err="1"/>
                  <a:t>como</a:t>
                </a:r>
                <a:r>
                  <a:rPr lang="fr-FR" sz="2400" dirty="0"/>
                  <a:t>  </a:t>
                </a:r>
                <a14:m>
                  <m:oMath xmlns:m="http://schemas.openxmlformats.org/officeDocument/2006/math">
                    <m:r>
                      <m:rPr>
                        <m:sty m:val="p"/>
                      </m:rPr>
                      <a:rPr lang="fr-FR" sz="2400" dirty="0">
                        <a:latin typeface="Cambria Math" panose="02040503050406030204" pitchFamily="18" charset="0"/>
                      </a:rPr>
                      <m:t>Θ</m:t>
                    </m:r>
                    <m:d>
                      <m:dPr>
                        <m:ctrlPr>
                          <a:rPr lang="fr-FR" sz="2400" i="1" dirty="0">
                            <a:latin typeface="Cambria Math"/>
                          </a:rPr>
                        </m:ctrlPr>
                      </m:dPr>
                      <m:e>
                        <m:r>
                          <a:rPr lang="fr-FR" sz="2400" i="1" dirty="0">
                            <a:latin typeface="Cambria Math" panose="02040503050406030204" pitchFamily="18" charset="0"/>
                          </a:rPr>
                          <m:t>𝐿</m:t>
                        </m:r>
                      </m:e>
                    </m:d>
                    <m:r>
                      <a:rPr lang="fr-FR" sz="2400" i="1" dirty="0">
                        <a:latin typeface="Cambria Math" panose="02040503050406030204" pitchFamily="18" charset="0"/>
                      </a:rPr>
                      <m:t>=</m:t>
                    </m:r>
                    <m:nary>
                      <m:naryPr>
                        <m:chr m:val="∑"/>
                        <m:limLoc m:val="subSup"/>
                        <m:ctrlPr>
                          <a:rPr lang="fr-FR" sz="2400" i="1" dirty="0">
                            <a:latin typeface="Cambria Math"/>
                          </a:rPr>
                        </m:ctrlPr>
                      </m:naryPr>
                      <m:sub>
                        <m:r>
                          <m:rPr>
                            <m:brk m:alnAt="25"/>
                          </m:rPr>
                          <a:rPr lang="es-CR" sz="2400" i="1" dirty="0">
                            <a:latin typeface="Cambria Math" panose="02040503050406030204" pitchFamily="18" charset="0"/>
                          </a:rPr>
                          <m:t>𝑗</m:t>
                        </m:r>
                        <m:r>
                          <a:rPr lang="es-CR" sz="2400" i="1" dirty="0">
                            <a:latin typeface="Cambria Math" panose="02040503050406030204" pitchFamily="18" charset="0"/>
                          </a:rPr>
                          <m:t>=0</m:t>
                        </m:r>
                      </m:sub>
                      <m:sup>
                        <m:r>
                          <a:rPr lang="es-CR" sz="2400" i="1" dirty="0">
                            <a:latin typeface="Cambria Math" panose="02040503050406030204" pitchFamily="18" charset="0"/>
                          </a:rPr>
                          <m:t>𝑞</m:t>
                        </m:r>
                      </m:sup>
                      <m:e>
                        <m:sSub>
                          <m:sSubPr>
                            <m:ctrlPr>
                              <a:rPr lang="es-CR" sz="2400" i="1" dirty="0">
                                <a:latin typeface="Cambria Math"/>
                                <a:ea typeface="Cambria Math" panose="02040503050406030204" pitchFamily="18" charset="0"/>
                              </a:rPr>
                            </m:ctrlPr>
                          </m:sSubPr>
                          <m:e>
                            <m:r>
                              <a:rPr lang="fr-FR" sz="2400" i="1" dirty="0">
                                <a:latin typeface="Cambria Math" panose="02040503050406030204" pitchFamily="18" charset="0"/>
                                <a:ea typeface="Cambria Math" panose="02040503050406030204" pitchFamily="18" charset="0"/>
                              </a:rPr>
                              <m:t>𝜃</m:t>
                            </m:r>
                          </m:e>
                          <m:sub>
                            <m:r>
                              <a:rPr lang="es-CR" sz="2400" i="1" dirty="0">
                                <a:latin typeface="Cambria Math" panose="02040503050406030204" pitchFamily="18" charset="0"/>
                                <a:ea typeface="Cambria Math" panose="02040503050406030204" pitchFamily="18" charset="0"/>
                              </a:rPr>
                              <m:t>𝑗</m:t>
                            </m:r>
                          </m:sub>
                        </m:sSub>
                        <m:sSup>
                          <m:sSupPr>
                            <m:ctrlPr>
                              <a:rPr lang="es-CR" sz="2400" i="1" dirty="0">
                                <a:latin typeface="Cambria Math"/>
                                <a:ea typeface="Cambria Math" panose="02040503050406030204" pitchFamily="18" charset="0"/>
                              </a:rPr>
                            </m:ctrlPr>
                          </m:sSupPr>
                          <m:e>
                            <m:r>
                              <a:rPr lang="es-CR" sz="2400" i="1" dirty="0">
                                <a:latin typeface="Cambria Math" panose="02040503050406030204" pitchFamily="18" charset="0"/>
                                <a:ea typeface="Cambria Math" panose="02040503050406030204" pitchFamily="18" charset="0"/>
                              </a:rPr>
                              <m:t>𝐿</m:t>
                            </m:r>
                          </m:e>
                          <m:sup>
                            <m:r>
                              <a:rPr lang="es-CR" sz="2400" i="1" dirty="0">
                                <a:latin typeface="Cambria Math" panose="02040503050406030204" pitchFamily="18" charset="0"/>
                                <a:ea typeface="Cambria Math" panose="02040503050406030204" pitchFamily="18" charset="0"/>
                              </a:rPr>
                              <m:t>𝑗</m:t>
                            </m:r>
                          </m:sup>
                        </m:sSup>
                      </m:e>
                    </m:nary>
                  </m:oMath>
                </a14:m>
                <a:r>
                  <a:rPr lang="es-CR" sz="2400" dirty="0"/>
                  <a:t>,  donde</a:t>
                </a:r>
              </a:p>
              <a:p>
                <a:pPr marL="0" indent="0">
                  <a:buNone/>
                </a:pPr>
                <a:r>
                  <a:rPr lang="es-CR" sz="1800" dirty="0"/>
                  <a:t/>
                </a:r>
                <a:br>
                  <a:rPr lang="es-CR" sz="1800" dirty="0"/>
                </a:br>
                <a:r>
                  <a:rPr lang="es-CR" sz="2400" dirty="0"/>
                  <a:t>1.</a:t>
                </a:r>
                <a:r>
                  <a:rPr lang="es-CR" sz="1800" dirty="0"/>
                  <a:t> </a:t>
                </a:r>
                <a14:m>
                  <m:oMath xmlns:m="http://schemas.openxmlformats.org/officeDocument/2006/math">
                    <m:r>
                      <a:rPr lang="es-CR" sz="2400" i="1" dirty="0">
                        <a:latin typeface="Cambria Math" panose="02040503050406030204" pitchFamily="18" charset="0"/>
                      </a:rPr>
                      <m:t>∀</m:t>
                    </m:r>
                    <m:r>
                      <a:rPr lang="es-CR" sz="2400" i="1" dirty="0">
                        <a:latin typeface="Cambria Math" panose="02040503050406030204" pitchFamily="18" charset="0"/>
                      </a:rPr>
                      <m:t>𝑗</m:t>
                    </m:r>
                    <m:r>
                      <a:rPr lang="es-CR" sz="2400" i="1" dirty="0">
                        <a:latin typeface="Cambria Math" panose="02040503050406030204" pitchFamily="18" charset="0"/>
                      </a:rPr>
                      <m:t>&lt;</m:t>
                    </m:r>
                    <m:r>
                      <a:rPr lang="es-CR" sz="2400" i="1" dirty="0">
                        <a:latin typeface="Cambria Math" panose="02040503050406030204" pitchFamily="18" charset="0"/>
                      </a:rPr>
                      <m:t>𝑞</m:t>
                    </m:r>
                    <m:r>
                      <a:rPr lang="es-CR" sz="2400" i="1" dirty="0">
                        <a:latin typeface="Cambria Math" panose="02040503050406030204" pitchFamily="18" charset="0"/>
                      </a:rPr>
                      <m:t>, </m:t>
                    </m:r>
                  </m:oMath>
                </a14:m>
                <a:r>
                  <a:rPr lang="es-CR" sz="2400" i="1" dirty="0">
                    <a:latin typeface="Cambria Math" panose="02040503050406030204" pitchFamily="18" charset="0"/>
                  </a:rPr>
                  <a:t/>
                </a:r>
                <a:br>
                  <a:rPr lang="es-CR" sz="2400" i="1" dirty="0">
                    <a:latin typeface="Cambria Math" panose="02040503050406030204" pitchFamily="18" charset="0"/>
                  </a:rPr>
                </a:br>
                <a:r>
                  <a:rPr lang="es-CR" sz="2400" i="1" dirty="0">
                    <a:latin typeface="Cambria Math" panose="02040503050406030204" pitchFamily="18" charset="0"/>
                  </a:rPr>
                  <a:t>2. </a:t>
                </a:r>
                <a14:m>
                  <m:oMath xmlns:m="http://schemas.openxmlformats.org/officeDocument/2006/math">
                    <m:sSub>
                      <m:sSubPr>
                        <m:ctrlPr>
                          <a:rPr lang="es-CR" sz="2400" i="1" dirty="0">
                            <a:latin typeface="Cambria Math"/>
                          </a:rPr>
                        </m:ctrlPr>
                      </m:sSubPr>
                      <m:e>
                        <m:r>
                          <a:rPr lang="el-GR" sz="2400" i="1" dirty="0">
                            <a:latin typeface="Cambria Math" panose="02040503050406030204" pitchFamily="18" charset="0"/>
                          </a:rPr>
                          <m:t>𝜃</m:t>
                        </m:r>
                      </m:e>
                      <m:sub>
                        <m:r>
                          <a:rPr lang="es-CR" sz="2400" i="1" dirty="0">
                            <a:latin typeface="Cambria Math" panose="02040503050406030204" pitchFamily="18" charset="0"/>
                          </a:rPr>
                          <m:t>𝑗</m:t>
                        </m:r>
                      </m:sub>
                    </m:sSub>
                    <m:r>
                      <a:rPr lang="es-CR" sz="2400" i="1" dirty="0">
                        <a:latin typeface="Cambria Math" panose="02040503050406030204" pitchFamily="18" charset="0"/>
                      </a:rPr>
                      <m:t> ∈</m:t>
                    </m:r>
                    <m:r>
                      <a:rPr lang="es-CR" sz="2400" i="1" dirty="0">
                        <a:latin typeface="Cambria Math" panose="02040503050406030204" pitchFamily="18" charset="0"/>
                        <a:ea typeface="Cambria Math" panose="02040503050406030204" pitchFamily="18" charset="0"/>
                      </a:rPr>
                      <m:t>ℝ</m:t>
                    </m:r>
                    <m:r>
                      <a:rPr lang="es-CR" sz="2400" i="1" dirty="0">
                        <a:latin typeface="Cambria Math" panose="02040503050406030204" pitchFamily="18" charset="0"/>
                      </a:rPr>
                      <m:t>, </m:t>
                    </m:r>
                  </m:oMath>
                </a14:m>
                <a:r>
                  <a:rPr lang="es-CR" sz="2400" i="1" dirty="0">
                    <a:latin typeface="Cambria Math" panose="02040503050406030204" pitchFamily="18" charset="0"/>
                  </a:rPr>
                  <a:t/>
                </a:r>
                <a:br>
                  <a:rPr lang="es-CR" sz="2400" i="1" dirty="0">
                    <a:latin typeface="Cambria Math" panose="02040503050406030204" pitchFamily="18" charset="0"/>
                  </a:rPr>
                </a:br>
                <a:r>
                  <a:rPr lang="es-CR" sz="2400" i="1" dirty="0">
                    <a:latin typeface="Cambria Math" panose="02040503050406030204" pitchFamily="18" charset="0"/>
                  </a:rPr>
                  <a:t>3. </a:t>
                </a:r>
                <a14:m>
                  <m:oMath xmlns:m="http://schemas.openxmlformats.org/officeDocument/2006/math">
                    <m:sSub>
                      <m:sSubPr>
                        <m:ctrlPr>
                          <a:rPr lang="es-CR" sz="2400" i="1" dirty="0">
                            <a:latin typeface="Cambria Math"/>
                          </a:rPr>
                        </m:ctrlPr>
                      </m:sSubPr>
                      <m:e>
                        <m:r>
                          <a:rPr lang="es-CR" sz="2400" i="1" dirty="0">
                            <a:latin typeface="Cambria Math" panose="02040503050406030204" pitchFamily="18" charset="0"/>
                          </a:rPr>
                          <m:t> </m:t>
                        </m:r>
                        <m:r>
                          <a:rPr lang="el-GR" sz="2400" i="1" dirty="0">
                            <a:latin typeface="Cambria Math" panose="02040503050406030204" pitchFamily="18" charset="0"/>
                          </a:rPr>
                          <m:t>𝜃</m:t>
                        </m:r>
                      </m:e>
                      <m:sub>
                        <m:r>
                          <a:rPr lang="el-GR" sz="2400" i="1" dirty="0">
                            <a:latin typeface="Cambria Math" panose="02040503050406030204" pitchFamily="18" charset="0"/>
                          </a:rPr>
                          <m:t>0</m:t>
                        </m:r>
                      </m:sub>
                    </m:sSub>
                    <m:r>
                      <a:rPr lang="el-GR" sz="2400" i="1" dirty="0">
                        <a:latin typeface="Cambria Math" panose="02040503050406030204" pitchFamily="18" charset="0"/>
                      </a:rPr>
                      <m:t> = 1 </m:t>
                    </m:r>
                    <m:r>
                      <a:rPr lang="es-CR" sz="2400" i="1" dirty="0">
                        <a:latin typeface="Cambria Math" panose="02040503050406030204" pitchFamily="18" charset="0"/>
                      </a:rPr>
                      <m:t>𝑦</m:t>
                    </m:r>
                    <m:r>
                      <a:rPr lang="es-CR" sz="2400" i="1" dirty="0">
                        <a:latin typeface="Cambria Math" panose="02040503050406030204" pitchFamily="18" charset="0"/>
                      </a:rPr>
                      <m:t> </m:t>
                    </m:r>
                  </m:oMath>
                </a14:m>
                <a:r>
                  <a:rPr lang="es-CR" sz="2400" i="1" dirty="0">
                    <a:latin typeface="Cambria Math" panose="02040503050406030204" pitchFamily="18" charset="0"/>
                  </a:rPr>
                  <a:t/>
                </a:r>
                <a:br>
                  <a:rPr lang="es-CR" sz="2400" i="1" dirty="0">
                    <a:latin typeface="Cambria Math" panose="02040503050406030204" pitchFamily="18" charset="0"/>
                  </a:rPr>
                </a:br>
                <a:r>
                  <a:rPr lang="es-CR" sz="2400" i="1" dirty="0">
                    <a:latin typeface="Cambria Math" panose="02040503050406030204" pitchFamily="18" charset="0"/>
                  </a:rPr>
                  <a:t>4. </a:t>
                </a:r>
                <a14:m>
                  <m:oMath xmlns:m="http://schemas.openxmlformats.org/officeDocument/2006/math">
                    <m:sSub>
                      <m:sSubPr>
                        <m:ctrlPr>
                          <a:rPr lang="es-CR" sz="2400" i="1" dirty="0">
                            <a:latin typeface="Cambria Math"/>
                          </a:rPr>
                        </m:ctrlPr>
                      </m:sSubPr>
                      <m:e>
                        <m:r>
                          <a:rPr lang="el-GR" sz="2400" i="1" dirty="0">
                            <a:latin typeface="Cambria Math" panose="02040503050406030204" pitchFamily="18" charset="0"/>
                          </a:rPr>
                          <m:t>𝜃</m:t>
                        </m:r>
                      </m:e>
                      <m:sub>
                        <m:r>
                          <a:rPr lang="es-CR" sz="2400" i="1" dirty="0">
                            <a:latin typeface="Cambria Math" panose="02040503050406030204" pitchFamily="18" charset="0"/>
                          </a:rPr>
                          <m:t>𝑞</m:t>
                        </m:r>
                      </m:sub>
                    </m:sSub>
                    <m:r>
                      <a:rPr lang="es-CR" sz="2400" i="1" dirty="0">
                        <a:latin typeface="Cambria Math" panose="02040503050406030204" pitchFamily="18" charset="0"/>
                      </a:rPr>
                      <m:t> ∈</m:t>
                    </m:r>
                    <m:sSup>
                      <m:sSupPr>
                        <m:ctrlPr>
                          <a:rPr lang="es-CR" sz="2400" i="1" dirty="0">
                            <a:latin typeface="Cambria Math"/>
                            <a:ea typeface="Cambria Math" panose="02040503050406030204" pitchFamily="18" charset="0"/>
                          </a:rPr>
                        </m:ctrlPr>
                      </m:sSupPr>
                      <m:e>
                        <m:r>
                          <a:rPr lang="es-CR" sz="2400" i="1" dirty="0">
                            <a:latin typeface="Cambria Math" panose="02040503050406030204" pitchFamily="18" charset="0"/>
                            <a:ea typeface="Cambria Math" panose="02040503050406030204" pitchFamily="18" charset="0"/>
                          </a:rPr>
                          <m:t>ℝ</m:t>
                        </m:r>
                      </m:e>
                      <m:sup>
                        <m:r>
                          <a:rPr lang="es-CR" sz="2400" i="1" dirty="0">
                            <a:latin typeface="Cambria Math" panose="02040503050406030204" pitchFamily="18" charset="0"/>
                            <a:ea typeface="Cambria Math" panose="02040503050406030204" pitchFamily="18" charset="0"/>
                          </a:rPr>
                          <m:t>∗</m:t>
                        </m:r>
                      </m:sup>
                    </m:sSup>
                    <m:r>
                      <a:rPr lang="es-CR" sz="2400" i="1" dirty="0">
                        <a:latin typeface="Cambria Math" panose="02040503050406030204" pitchFamily="18" charset="0"/>
                      </a:rPr>
                      <m:t>, </m:t>
                    </m:r>
                  </m:oMath>
                </a14:m>
                <a:r>
                  <a:rPr lang="es-CR" sz="2400" i="1" dirty="0">
                    <a:latin typeface="Cambria Math" panose="02040503050406030204" pitchFamily="18" charset="0"/>
                  </a:rPr>
                  <a:t/>
                </a:r>
                <a:br>
                  <a:rPr lang="es-CR" sz="2400" i="1" dirty="0">
                    <a:latin typeface="Cambria Math" panose="02040503050406030204" pitchFamily="18" charset="0"/>
                  </a:rPr>
                </a:br>
                <a:r>
                  <a:rPr lang="es-CR" sz="2400" i="1" dirty="0">
                    <a:latin typeface="Cambria Math" panose="02040503050406030204" pitchFamily="18" charset="0"/>
                  </a:rPr>
                  <a:t>5. </a:t>
                </a:r>
                <a14:m>
                  <m:oMath xmlns:m="http://schemas.openxmlformats.org/officeDocument/2006/math">
                    <m:r>
                      <a:rPr lang="es-CR" sz="2000" i="1" dirty="0">
                        <a:latin typeface="Cambria Math" panose="02040503050406030204" pitchFamily="18" charset="0"/>
                      </a:rPr>
                      <m:t> </m:t>
                    </m:r>
                    <m:r>
                      <a:rPr lang="el-GR" sz="2000" i="1" dirty="0">
                        <a:latin typeface="Cambria Math" panose="02040503050406030204" pitchFamily="18" charset="0"/>
                      </a:rPr>
                      <m:t>𝜀</m:t>
                    </m:r>
                    <m:r>
                      <a:rPr lang="es-CR" sz="2000" i="1" dirty="0">
                        <a:latin typeface="Cambria Math" panose="02040503050406030204" pitchFamily="18" charset="0"/>
                      </a:rPr>
                      <m:t>𝑡</m:t>
                    </m:r>
                    <m:r>
                      <a:rPr lang="es-CR" sz="2000" i="1" dirty="0">
                        <a:latin typeface="Cambria Math" panose="02040503050406030204" pitchFamily="18" charset="0"/>
                      </a:rPr>
                      <m:t> </m:t>
                    </m:r>
                    <m:r>
                      <a:rPr lang="es-CR" sz="2000" i="1" dirty="0">
                        <a:latin typeface="Cambria Math" panose="02040503050406030204" pitchFamily="18" charset="0"/>
                      </a:rPr>
                      <m:t>𝑞𝑢𝑒</m:t>
                    </m:r>
                    <m:r>
                      <a:rPr lang="es-CR" sz="2000" i="1" dirty="0">
                        <a:latin typeface="Cambria Math" panose="02040503050406030204" pitchFamily="18" charset="0"/>
                      </a:rPr>
                      <m:t> </m:t>
                    </m:r>
                    <m:r>
                      <a:rPr lang="es-CR" sz="2000" i="1" dirty="0">
                        <a:latin typeface="Cambria Math" panose="02040503050406030204" pitchFamily="18" charset="0"/>
                      </a:rPr>
                      <m:t>𝑒𝑠𝑡</m:t>
                    </m:r>
                    <m:r>
                      <a:rPr lang="es-CR" sz="2000" i="1" dirty="0">
                        <a:latin typeface="Cambria Math" panose="02040503050406030204" pitchFamily="18" charset="0"/>
                      </a:rPr>
                      <m:t>á  </m:t>
                    </m:r>
                    <m:r>
                      <a:rPr lang="es-CR" sz="2000" i="1" dirty="0" err="1">
                        <a:latin typeface="Cambria Math" panose="02040503050406030204" pitchFamily="18" charset="0"/>
                      </a:rPr>
                      <m:t>𝑖</m:t>
                    </m:r>
                    <m:r>
                      <a:rPr lang="es-CR" sz="2000" i="1" dirty="0" err="1">
                        <a:latin typeface="Cambria Math" panose="02040503050406030204" pitchFamily="18" charset="0"/>
                      </a:rPr>
                      <m:t>.</m:t>
                    </m:r>
                    <m:r>
                      <a:rPr lang="es-CR" sz="2000" i="1" dirty="0" err="1">
                        <a:latin typeface="Cambria Math" panose="02040503050406030204" pitchFamily="18" charset="0"/>
                      </a:rPr>
                      <m:t>𝑖</m:t>
                    </m:r>
                    <m:r>
                      <a:rPr lang="es-CR" sz="2000" i="1" dirty="0" err="1">
                        <a:latin typeface="Cambria Math" panose="02040503050406030204" pitchFamily="18" charset="0"/>
                      </a:rPr>
                      <m:t>.</m:t>
                    </m:r>
                    <m:r>
                      <a:rPr lang="es-CR" sz="2000" i="1" dirty="0" err="1">
                        <a:latin typeface="Cambria Math" panose="02040503050406030204" pitchFamily="18" charset="0"/>
                      </a:rPr>
                      <m:t>𝑑</m:t>
                    </m:r>
                    <m:r>
                      <a:rPr lang="es-CR" sz="2000" i="1" dirty="0">
                        <a:latin typeface="Cambria Math" panose="02040503050406030204" pitchFamily="18" charset="0"/>
                      </a:rPr>
                      <m:t>. (0,</m:t>
                    </m:r>
                    <m:sSubSup>
                      <m:sSubSupPr>
                        <m:ctrlPr>
                          <a:rPr lang="es-CR" sz="2000" i="1" dirty="0">
                            <a:latin typeface="Cambria Math"/>
                          </a:rPr>
                        </m:ctrlPr>
                      </m:sSubSupPr>
                      <m:e>
                        <m:r>
                          <a:rPr lang="es-CR" sz="2000" i="1" dirty="0">
                            <a:latin typeface="Cambria Math" panose="02040503050406030204" pitchFamily="18" charset="0"/>
                            <a:ea typeface="Cambria Math" panose="02040503050406030204" pitchFamily="18" charset="0"/>
                          </a:rPr>
                          <m:t>𝜎</m:t>
                        </m:r>
                      </m:e>
                      <m:sub>
                        <m:r>
                          <a:rPr lang="es-CR" sz="2000" i="1" dirty="0">
                            <a:latin typeface="Cambria Math" panose="02040503050406030204" pitchFamily="18" charset="0"/>
                            <a:ea typeface="Cambria Math" panose="02040503050406030204" pitchFamily="18" charset="0"/>
                          </a:rPr>
                          <m:t>𝜀</m:t>
                        </m:r>
                      </m:sub>
                      <m:sup>
                        <m:r>
                          <a:rPr lang="es-CR" sz="2000" i="1" dirty="0">
                            <a:latin typeface="Cambria Math" panose="02040503050406030204" pitchFamily="18" charset="0"/>
                          </a:rPr>
                          <m:t>2</m:t>
                        </m:r>
                      </m:sup>
                    </m:sSubSup>
                    <m:r>
                      <a:rPr lang="es-CR" sz="2000" i="1" dirty="0">
                        <a:latin typeface="Cambria Math" panose="02040503050406030204" pitchFamily="18" charset="0"/>
                      </a:rPr>
                      <m:t>)</m:t>
                    </m:r>
                  </m:oMath>
                </a14:m>
                <a:r>
                  <a:rPr lang="es-CR" sz="1400" dirty="0"/>
                  <a:t> </a:t>
                </a:r>
              </a:p>
              <a:p>
                <a:endParaRPr lang="es-CR" sz="24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0" y="1139824"/>
                <a:ext cx="12191999" cy="5718175"/>
              </a:xfrm>
              <a:blipFill>
                <a:blip r:embed="rId2"/>
                <a:stretch>
                  <a:fillRect l="-750" t="-2026"/>
                </a:stretch>
              </a:blipFill>
            </p:spPr>
            <p:txBody>
              <a:bodyPr/>
              <a:lstStyle/>
              <a:p>
                <a:r>
                  <a:rPr lang="es-CR">
                    <a:noFill/>
                  </a:rPr>
                  <a:t> </a:t>
                </a:r>
              </a:p>
            </p:txBody>
          </p:sp>
        </mc:Fallback>
      </mc:AlternateContent>
      <p:sp>
        <p:nvSpPr>
          <p:cNvPr id="4" name="Título 1"/>
          <p:cNvSpPr txBox="1">
            <a:spLocks/>
          </p:cNvSpPr>
          <p:nvPr/>
        </p:nvSpPr>
        <p:spPr>
          <a:xfrm>
            <a:off x="0" y="13434"/>
            <a:ext cx="12192000" cy="7514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sz="3600" dirty="0"/>
              <a:t>Fundamentos de la metodología de Box-Jenkins: MA, AR y ARMA</a:t>
            </a:r>
          </a:p>
        </p:txBody>
      </p:sp>
    </p:spTree>
    <p:extLst>
      <p:ext uri="{BB962C8B-B14F-4D97-AF65-F5344CB8AC3E}">
        <p14:creationId xmlns:p14="http://schemas.microsoft.com/office/powerpoint/2010/main" val="2524911907"/>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0" y="858470"/>
                <a:ext cx="12192000" cy="5999529"/>
              </a:xfrm>
            </p:spPr>
            <p:txBody>
              <a:bodyPr>
                <a:normAutofit/>
              </a:bodyPr>
              <a:lstStyle/>
              <a:p>
                <a:pPr marL="0" indent="0">
                  <a:buNone/>
                </a:pPr>
                <a:r>
                  <a:rPr lang="es-CR" sz="2400" b="1" dirty="0"/>
                  <a:t>Los procesos AR</a:t>
                </a:r>
              </a:p>
              <a:p>
                <a:pPr marL="0" indent="0">
                  <a:buNone/>
                </a:pPr>
                <a:r>
                  <a:rPr lang="es-CR" sz="2400" b="1" dirty="0"/>
                  <a:t/>
                </a:r>
                <a:br>
                  <a:rPr lang="es-CR" sz="2400" b="1" dirty="0"/>
                </a:br>
                <a:r>
                  <a:rPr lang="es-CR" sz="2400" dirty="0"/>
                  <a:t>El proceso estacionario </a:t>
                </a:r>
                <a14:m>
                  <m:oMath xmlns:m="http://schemas.openxmlformats.org/officeDocument/2006/math">
                    <m:sSub>
                      <m:sSubPr>
                        <m:ctrlPr>
                          <a:rPr lang="es-CR" sz="2400" i="1">
                            <a:latin typeface="Cambria Math"/>
                          </a:rPr>
                        </m:ctrlPr>
                      </m:sSubPr>
                      <m:e>
                        <m:r>
                          <a:rPr lang="es-CR" sz="2400" i="1">
                            <a:latin typeface="Cambria Math" panose="02040503050406030204" pitchFamily="18" charset="0"/>
                          </a:rPr>
                          <m:t>𝑥</m:t>
                        </m:r>
                      </m:e>
                      <m:sub>
                        <m:r>
                          <a:rPr lang="es-CR" sz="2400" i="1">
                            <a:latin typeface="Cambria Math" panose="02040503050406030204" pitchFamily="18" charset="0"/>
                          </a:rPr>
                          <m:t>𝑡</m:t>
                        </m:r>
                      </m:sub>
                    </m:sSub>
                  </m:oMath>
                </a14:m>
                <a:r>
                  <a:rPr lang="es-CR" sz="2400" dirty="0"/>
                  <a:t> satisface una representación </a:t>
                </a:r>
                <a14:m>
                  <m:oMath xmlns:m="http://schemas.openxmlformats.org/officeDocument/2006/math">
                    <m:r>
                      <a:rPr lang="es-CR" sz="2400" i="1" dirty="0">
                        <a:latin typeface="Cambria Math"/>
                      </a:rPr>
                      <m:t>𝐴𝑅</m:t>
                    </m:r>
                    <m:r>
                      <a:rPr lang="es-CR" sz="2400" i="1" dirty="0">
                        <a:latin typeface="Cambria Math"/>
                      </a:rPr>
                      <m:t> </m:t>
                    </m:r>
                  </m:oMath>
                </a14:m>
                <a:r>
                  <a:rPr lang="es-CR" sz="2400" dirty="0"/>
                  <a:t>de orden </a:t>
                </a:r>
                <a14:m>
                  <m:oMath xmlns:m="http://schemas.openxmlformats.org/officeDocument/2006/math">
                    <m:r>
                      <a:rPr lang="es-CR" sz="2400" i="1" dirty="0">
                        <a:latin typeface="Cambria Math"/>
                      </a:rPr>
                      <m:t>𝑝</m:t>
                    </m:r>
                  </m:oMath>
                </a14:m>
                <a:r>
                  <a:rPr lang="es-CR" sz="2400" dirty="0"/>
                  <a:t>, denotado como </a:t>
                </a:r>
                <a14:m>
                  <m:oMath xmlns:m="http://schemas.openxmlformats.org/officeDocument/2006/math">
                    <m:r>
                      <a:rPr lang="es-CR" sz="2400" i="1" dirty="0">
                        <a:latin typeface="Cambria Math"/>
                      </a:rPr>
                      <m:t>𝐴𝑅</m:t>
                    </m:r>
                    <m:r>
                      <a:rPr lang="es-CR" sz="2400" i="1" dirty="0">
                        <a:latin typeface="Cambria Math"/>
                      </a:rPr>
                      <m:t>(</m:t>
                    </m:r>
                    <m:r>
                      <a:rPr lang="es-CR" sz="2400" i="1" dirty="0">
                        <a:latin typeface="Cambria Math"/>
                      </a:rPr>
                      <m:t>𝑝</m:t>
                    </m:r>
                    <m:r>
                      <a:rPr lang="es-CR" sz="2400" i="1" dirty="0">
                        <a:latin typeface="Cambria Math"/>
                      </a:rPr>
                      <m:t>)</m:t>
                    </m:r>
                  </m:oMath>
                </a14:m>
                <a:r>
                  <a:rPr lang="es-CR" sz="2400" dirty="0"/>
                  <a:t>, si y solo si:</a:t>
                </a:r>
                <a:endParaRPr lang="es-CR" sz="2400" b="1" dirty="0"/>
              </a:p>
              <a:p>
                <a:pPr marL="0" indent="0">
                  <a:buNone/>
                </a:pPr>
                <a:endParaRPr lang="es-CR" sz="2400" dirty="0"/>
              </a:p>
              <a:p>
                <a:pPr marL="0" indent="0">
                  <a:buNone/>
                </a:pPr>
                <a14:m>
                  <m:oMathPara xmlns:m="http://schemas.openxmlformats.org/officeDocument/2006/math">
                    <m:oMathParaPr>
                      <m:jc m:val="centerGroup"/>
                    </m:oMathParaPr>
                    <m:oMath xmlns:m="http://schemas.openxmlformats.org/officeDocument/2006/math">
                      <m:r>
                        <m:rPr>
                          <m:sty m:val="p"/>
                        </m:rPr>
                        <a:rPr lang="el-GR" sz="2400" dirty="0">
                          <a:latin typeface="Cambria Math"/>
                        </a:rPr>
                        <m:t>Φ</m:t>
                      </m:r>
                      <m:r>
                        <a:rPr lang="el-GR" sz="2400" i="1" dirty="0">
                          <a:latin typeface="Cambria Math"/>
                        </a:rPr>
                        <m:t> (</m:t>
                      </m:r>
                      <m:r>
                        <a:rPr lang="el-GR" sz="2400" i="1" dirty="0">
                          <a:latin typeface="Cambria Math"/>
                        </a:rPr>
                        <m:t>𝐿</m:t>
                      </m:r>
                      <m:r>
                        <a:rPr lang="el-GR" sz="2400" i="1" dirty="0">
                          <a:latin typeface="Cambria Math"/>
                        </a:rPr>
                        <m:t>) </m:t>
                      </m:r>
                      <m:r>
                        <a:rPr lang="el-GR" sz="2400" i="1" dirty="0">
                          <a:latin typeface="Cambria Math"/>
                        </a:rPr>
                        <m:t>𝑥𝑡</m:t>
                      </m:r>
                      <m:r>
                        <a:rPr lang="el-GR" sz="2400" i="1" dirty="0">
                          <a:latin typeface="Cambria Math"/>
                        </a:rPr>
                        <m:t> = </m:t>
                      </m:r>
                      <m:r>
                        <a:rPr lang="el-GR" sz="2400" i="1" dirty="0">
                          <a:latin typeface="Cambria Math"/>
                        </a:rPr>
                        <m:t>𝜀</m:t>
                      </m:r>
                      <m:r>
                        <a:rPr lang="el-GR" sz="2400" i="1" dirty="0">
                          <a:latin typeface="Cambria Math"/>
                        </a:rPr>
                        <m:t>𝑡</m:t>
                      </m:r>
                    </m:oMath>
                  </m:oMathPara>
                </a14:m>
                <a:endParaRPr lang="es-CR" sz="2400" dirty="0"/>
              </a:p>
              <a:p>
                <a:pPr marL="0" indent="0">
                  <a:buNone/>
                </a:pPr>
                <a:endParaRPr lang="es-CR" sz="2400" dirty="0"/>
              </a:p>
              <a:p>
                <a:r>
                  <a:rPr lang="fr-FR" sz="2400" dirty="0"/>
                  <a:t>El polinomio </a:t>
                </a:r>
                <a14:m>
                  <m:oMath xmlns:m="http://schemas.openxmlformats.org/officeDocument/2006/math">
                    <m:r>
                      <m:rPr>
                        <m:sty m:val="p"/>
                      </m:rPr>
                      <a:rPr lang="el-GR" sz="2400" i="1" dirty="0">
                        <a:latin typeface="Cambria Math" panose="02040503050406030204" pitchFamily="18" charset="0"/>
                        <a:ea typeface="Cambria Math" panose="02040503050406030204" pitchFamily="18" charset="0"/>
                      </a:rPr>
                      <m:t>Φ</m:t>
                    </m:r>
                    <m:r>
                      <a:rPr lang="fr-FR" sz="2400" i="1" dirty="0">
                        <a:latin typeface="Cambria Math" panose="02040503050406030204" pitchFamily="18" charset="0"/>
                      </a:rPr>
                      <m:t>(</m:t>
                    </m:r>
                    <m:r>
                      <a:rPr lang="fr-FR" sz="2400" i="1" dirty="0">
                        <a:latin typeface="Cambria Math" panose="02040503050406030204" pitchFamily="18" charset="0"/>
                      </a:rPr>
                      <m:t>𝐿</m:t>
                    </m:r>
                    <m:r>
                      <a:rPr lang="fr-FR" sz="2400" i="1" dirty="0">
                        <a:latin typeface="Cambria Math" panose="02040503050406030204" pitchFamily="18" charset="0"/>
                      </a:rPr>
                      <m:t>)</m:t>
                    </m:r>
                  </m:oMath>
                </a14:m>
                <a:r>
                  <a:rPr lang="fr-FR" sz="2400" dirty="0"/>
                  <a:t> se </a:t>
                </a:r>
                <a:r>
                  <a:rPr lang="fr-FR" sz="2400" dirty="0" err="1"/>
                  <a:t>define</a:t>
                </a:r>
                <a:r>
                  <a:rPr lang="fr-FR" sz="2400" dirty="0"/>
                  <a:t> </a:t>
                </a:r>
                <a:r>
                  <a:rPr lang="fr-FR" sz="2400" dirty="0" err="1"/>
                  <a:t>como</a:t>
                </a:r>
                <a:r>
                  <a:rPr lang="fr-FR" sz="2400" dirty="0"/>
                  <a:t> </a:t>
                </a:r>
                <a14:m>
                  <m:oMath xmlns:m="http://schemas.openxmlformats.org/officeDocument/2006/math">
                    <m:r>
                      <m:rPr>
                        <m:sty m:val="p"/>
                      </m:rPr>
                      <a:rPr lang="el-GR" sz="2400" i="1" dirty="0">
                        <a:latin typeface="Cambria Math" panose="02040503050406030204" pitchFamily="18" charset="0"/>
                        <a:ea typeface="Cambria Math" panose="02040503050406030204" pitchFamily="18" charset="0"/>
                      </a:rPr>
                      <m:t>Φ</m:t>
                    </m:r>
                    <m:d>
                      <m:dPr>
                        <m:ctrlPr>
                          <a:rPr lang="fr-FR" sz="2400" i="1" dirty="0">
                            <a:latin typeface="Cambria Math"/>
                          </a:rPr>
                        </m:ctrlPr>
                      </m:dPr>
                      <m:e>
                        <m:r>
                          <a:rPr lang="fr-FR" sz="2400" i="1" dirty="0">
                            <a:latin typeface="Cambria Math" panose="02040503050406030204" pitchFamily="18" charset="0"/>
                          </a:rPr>
                          <m:t>𝐿</m:t>
                        </m:r>
                      </m:e>
                    </m:d>
                    <m:r>
                      <a:rPr lang="fr-FR" sz="2400" i="1" dirty="0">
                        <a:latin typeface="Cambria Math" panose="02040503050406030204" pitchFamily="18" charset="0"/>
                      </a:rPr>
                      <m:t>=</m:t>
                    </m:r>
                    <m:nary>
                      <m:naryPr>
                        <m:chr m:val="∑"/>
                        <m:limLoc m:val="subSup"/>
                        <m:ctrlPr>
                          <a:rPr lang="fr-FR" sz="2400" i="1" dirty="0">
                            <a:latin typeface="Cambria Math"/>
                          </a:rPr>
                        </m:ctrlPr>
                      </m:naryPr>
                      <m:sub>
                        <m:r>
                          <m:rPr>
                            <m:brk m:alnAt="25"/>
                          </m:rPr>
                          <a:rPr lang="es-CR" sz="2400" i="1" dirty="0">
                            <a:latin typeface="Cambria Math" panose="02040503050406030204" pitchFamily="18" charset="0"/>
                          </a:rPr>
                          <m:t>𝑗</m:t>
                        </m:r>
                        <m:r>
                          <a:rPr lang="es-CR" sz="2400" i="1" dirty="0">
                            <a:latin typeface="Cambria Math" panose="02040503050406030204" pitchFamily="18" charset="0"/>
                          </a:rPr>
                          <m:t>=0</m:t>
                        </m:r>
                      </m:sub>
                      <m:sup>
                        <m:r>
                          <a:rPr lang="es-CR" sz="2400" i="1" dirty="0">
                            <a:latin typeface="Cambria Math" panose="02040503050406030204" pitchFamily="18" charset="0"/>
                          </a:rPr>
                          <m:t>𝑞</m:t>
                        </m:r>
                      </m:sup>
                      <m:e>
                        <m:sSub>
                          <m:sSubPr>
                            <m:ctrlPr>
                              <a:rPr lang="es-CR" sz="2400" i="1" dirty="0">
                                <a:latin typeface="Cambria Math"/>
                                <a:ea typeface="Cambria Math" panose="02040503050406030204" pitchFamily="18" charset="0"/>
                              </a:rPr>
                            </m:ctrlPr>
                          </m:sSubPr>
                          <m:e>
                            <m:r>
                              <a:rPr lang="fr-FR" sz="2400" i="1" dirty="0">
                                <a:latin typeface="Cambria Math" panose="02040503050406030204" pitchFamily="18" charset="0"/>
                                <a:ea typeface="Cambria Math" panose="02040503050406030204" pitchFamily="18" charset="0"/>
                              </a:rPr>
                              <m:t>𝜙</m:t>
                            </m:r>
                          </m:e>
                          <m:sub>
                            <m:r>
                              <a:rPr lang="es-CR" sz="2400" i="1" dirty="0">
                                <a:latin typeface="Cambria Math" panose="02040503050406030204" pitchFamily="18" charset="0"/>
                                <a:ea typeface="Cambria Math" panose="02040503050406030204" pitchFamily="18" charset="0"/>
                              </a:rPr>
                              <m:t>𝑗</m:t>
                            </m:r>
                          </m:sub>
                        </m:sSub>
                        <m:sSup>
                          <m:sSupPr>
                            <m:ctrlPr>
                              <a:rPr lang="es-CR" sz="2400" i="1" dirty="0">
                                <a:latin typeface="Cambria Math"/>
                                <a:ea typeface="Cambria Math" panose="02040503050406030204" pitchFamily="18" charset="0"/>
                              </a:rPr>
                            </m:ctrlPr>
                          </m:sSupPr>
                          <m:e>
                            <m:r>
                              <a:rPr lang="es-CR" sz="2400" i="1" dirty="0">
                                <a:latin typeface="Cambria Math" panose="02040503050406030204" pitchFamily="18" charset="0"/>
                                <a:ea typeface="Cambria Math" panose="02040503050406030204" pitchFamily="18" charset="0"/>
                              </a:rPr>
                              <m:t>𝐿</m:t>
                            </m:r>
                          </m:e>
                          <m:sup>
                            <m:r>
                              <a:rPr lang="es-CR" sz="2400" i="1" dirty="0">
                                <a:latin typeface="Cambria Math" panose="02040503050406030204" pitchFamily="18" charset="0"/>
                                <a:ea typeface="Cambria Math" panose="02040503050406030204" pitchFamily="18" charset="0"/>
                              </a:rPr>
                              <m:t>𝑗</m:t>
                            </m:r>
                          </m:sup>
                        </m:sSup>
                      </m:e>
                    </m:nary>
                  </m:oMath>
                </a14:m>
                <a:r>
                  <a:rPr lang="es-CR" sz="1800" dirty="0"/>
                  <a:t>, </a:t>
                </a:r>
                <a:r>
                  <a:rPr lang="es-CR" sz="2400" dirty="0"/>
                  <a:t>donde</a:t>
                </a:r>
              </a:p>
              <a:p>
                <a:pPr marL="0" indent="0">
                  <a:buNone/>
                </a:pPr>
                <a:r>
                  <a:rPr lang="es-CR" sz="2400" dirty="0"/>
                  <a:t/>
                </a:r>
                <a:br>
                  <a:rPr lang="es-CR" sz="2400" dirty="0"/>
                </a:br>
                <a:r>
                  <a:rPr lang="es-CR" sz="2400" dirty="0"/>
                  <a:t>1. </a:t>
                </a:r>
                <a14:m>
                  <m:oMath xmlns:m="http://schemas.openxmlformats.org/officeDocument/2006/math">
                    <m:r>
                      <a:rPr lang="es-CR" sz="2400" i="1" dirty="0">
                        <a:latin typeface="Cambria Math" panose="02040503050406030204" pitchFamily="18" charset="0"/>
                      </a:rPr>
                      <m:t>∀</m:t>
                    </m:r>
                    <m:r>
                      <a:rPr lang="es-CR" sz="2400" i="1" dirty="0">
                        <a:latin typeface="Cambria Math" panose="02040503050406030204" pitchFamily="18" charset="0"/>
                      </a:rPr>
                      <m:t>𝑗</m:t>
                    </m:r>
                    <m:r>
                      <a:rPr lang="es-CR" sz="2400" i="1" dirty="0">
                        <a:latin typeface="Cambria Math" panose="02040503050406030204" pitchFamily="18" charset="0"/>
                      </a:rPr>
                      <m:t>&lt;</m:t>
                    </m:r>
                    <m:r>
                      <a:rPr lang="es-CR" sz="2400" i="1" dirty="0">
                        <a:latin typeface="Cambria Math" panose="02040503050406030204" pitchFamily="18" charset="0"/>
                      </a:rPr>
                      <m:t>𝑝</m:t>
                    </m:r>
                    <m:r>
                      <a:rPr lang="es-CR" sz="2400" i="1" dirty="0">
                        <a:latin typeface="Cambria Math" panose="02040503050406030204" pitchFamily="18" charset="0"/>
                      </a:rPr>
                      <m:t>, </m:t>
                    </m:r>
                  </m:oMath>
                </a14:m>
                <a:r>
                  <a:rPr lang="es-CR" sz="2400" i="1" dirty="0">
                    <a:latin typeface="Cambria Math" panose="02040503050406030204" pitchFamily="18" charset="0"/>
                  </a:rPr>
                  <a:t/>
                </a:r>
                <a:br>
                  <a:rPr lang="es-CR" sz="2400" i="1" dirty="0">
                    <a:latin typeface="Cambria Math" panose="02040503050406030204" pitchFamily="18" charset="0"/>
                  </a:rPr>
                </a:br>
                <a:r>
                  <a:rPr lang="es-CR" sz="2400" i="1" dirty="0">
                    <a:latin typeface="Cambria Math" panose="02040503050406030204" pitchFamily="18" charset="0"/>
                  </a:rPr>
                  <a:t>2. </a:t>
                </a:r>
                <a14:m>
                  <m:oMath xmlns:m="http://schemas.openxmlformats.org/officeDocument/2006/math">
                    <m:sSub>
                      <m:sSubPr>
                        <m:ctrlPr>
                          <a:rPr lang="es-CR" sz="2400" i="1" dirty="0">
                            <a:latin typeface="Cambria Math"/>
                          </a:rPr>
                        </m:ctrlPr>
                      </m:sSubPr>
                      <m:e>
                        <m:r>
                          <a:rPr lang="fr-FR" sz="2400" i="1" dirty="0">
                            <a:latin typeface="Cambria Math" panose="02040503050406030204" pitchFamily="18" charset="0"/>
                            <a:ea typeface="Cambria Math" panose="02040503050406030204" pitchFamily="18" charset="0"/>
                          </a:rPr>
                          <m:t>𝜙</m:t>
                        </m:r>
                      </m:e>
                      <m:sub>
                        <m:r>
                          <a:rPr lang="es-CR" sz="2400" i="1" dirty="0">
                            <a:latin typeface="Cambria Math" panose="02040503050406030204" pitchFamily="18" charset="0"/>
                          </a:rPr>
                          <m:t>𝑗</m:t>
                        </m:r>
                      </m:sub>
                    </m:sSub>
                    <m:r>
                      <a:rPr lang="es-CR" sz="2400" i="1" dirty="0">
                        <a:latin typeface="Cambria Math" panose="02040503050406030204" pitchFamily="18" charset="0"/>
                      </a:rPr>
                      <m:t> ∈</m:t>
                    </m:r>
                    <m:r>
                      <a:rPr lang="es-CR" sz="2400" i="1" dirty="0">
                        <a:latin typeface="Cambria Math" panose="02040503050406030204" pitchFamily="18" charset="0"/>
                        <a:ea typeface="Cambria Math" panose="02040503050406030204" pitchFamily="18" charset="0"/>
                      </a:rPr>
                      <m:t>ℝ</m:t>
                    </m:r>
                    <m:r>
                      <a:rPr lang="es-CR" sz="2400" i="1" dirty="0">
                        <a:latin typeface="Cambria Math" panose="02040503050406030204" pitchFamily="18" charset="0"/>
                      </a:rPr>
                      <m:t>, </m:t>
                    </m:r>
                  </m:oMath>
                </a14:m>
                <a:r>
                  <a:rPr lang="es-CR" sz="2400" i="1" dirty="0">
                    <a:latin typeface="Cambria Math" panose="02040503050406030204" pitchFamily="18" charset="0"/>
                  </a:rPr>
                  <a:t/>
                </a:r>
                <a:br>
                  <a:rPr lang="es-CR" sz="2400" i="1" dirty="0">
                    <a:latin typeface="Cambria Math" panose="02040503050406030204" pitchFamily="18" charset="0"/>
                  </a:rPr>
                </a:br>
                <a:r>
                  <a:rPr lang="es-CR" sz="2400" i="1" dirty="0">
                    <a:latin typeface="Cambria Math" panose="02040503050406030204" pitchFamily="18" charset="0"/>
                  </a:rPr>
                  <a:t>3. </a:t>
                </a:r>
                <a14:m>
                  <m:oMath xmlns:m="http://schemas.openxmlformats.org/officeDocument/2006/math">
                    <m:sSub>
                      <m:sSubPr>
                        <m:ctrlPr>
                          <a:rPr lang="es-CR" sz="2400" i="1" dirty="0">
                            <a:latin typeface="Cambria Math"/>
                          </a:rPr>
                        </m:ctrlPr>
                      </m:sSubPr>
                      <m:e>
                        <m:r>
                          <a:rPr lang="fr-FR" sz="2400" i="1" dirty="0">
                            <a:latin typeface="Cambria Math" panose="02040503050406030204" pitchFamily="18" charset="0"/>
                            <a:ea typeface="Cambria Math" panose="02040503050406030204" pitchFamily="18" charset="0"/>
                          </a:rPr>
                          <m:t>𝜙</m:t>
                        </m:r>
                      </m:e>
                      <m:sub>
                        <m:r>
                          <a:rPr lang="el-GR" sz="2400" i="1" dirty="0">
                            <a:latin typeface="Cambria Math" panose="02040503050406030204" pitchFamily="18" charset="0"/>
                          </a:rPr>
                          <m:t>0</m:t>
                        </m:r>
                      </m:sub>
                    </m:sSub>
                    <m:r>
                      <a:rPr lang="el-GR" sz="2400" i="1" dirty="0">
                        <a:latin typeface="Cambria Math" panose="02040503050406030204" pitchFamily="18" charset="0"/>
                      </a:rPr>
                      <m:t> = 1 </m:t>
                    </m:r>
                    <m:r>
                      <a:rPr lang="es-CR" sz="2400" i="1" dirty="0">
                        <a:latin typeface="Cambria Math" panose="02040503050406030204" pitchFamily="18" charset="0"/>
                      </a:rPr>
                      <m:t> </m:t>
                    </m:r>
                  </m:oMath>
                </a14:m>
                <a:r>
                  <a:rPr lang="es-CR" sz="2400" i="1" dirty="0">
                    <a:latin typeface="Cambria Math" panose="02040503050406030204" pitchFamily="18" charset="0"/>
                  </a:rPr>
                  <a:t/>
                </a:r>
                <a:br>
                  <a:rPr lang="es-CR" sz="2400" i="1" dirty="0">
                    <a:latin typeface="Cambria Math" panose="02040503050406030204" pitchFamily="18" charset="0"/>
                  </a:rPr>
                </a:br>
                <a:r>
                  <a:rPr lang="es-CR" sz="2400" i="1" dirty="0">
                    <a:latin typeface="Cambria Math" panose="02040503050406030204" pitchFamily="18" charset="0"/>
                  </a:rPr>
                  <a:t>4. </a:t>
                </a:r>
                <a14:m>
                  <m:oMath xmlns:m="http://schemas.openxmlformats.org/officeDocument/2006/math">
                    <m:sSub>
                      <m:sSubPr>
                        <m:ctrlPr>
                          <a:rPr lang="es-CR" sz="2400" i="1" dirty="0">
                            <a:latin typeface="Cambria Math"/>
                          </a:rPr>
                        </m:ctrlPr>
                      </m:sSubPr>
                      <m:e>
                        <m:r>
                          <a:rPr lang="fr-FR" sz="2400" i="1" dirty="0">
                            <a:latin typeface="Cambria Math" panose="02040503050406030204" pitchFamily="18" charset="0"/>
                            <a:ea typeface="Cambria Math" panose="02040503050406030204" pitchFamily="18" charset="0"/>
                          </a:rPr>
                          <m:t>𝜙</m:t>
                        </m:r>
                      </m:e>
                      <m:sub>
                        <m:r>
                          <a:rPr lang="es-CR" sz="2400" i="1" dirty="0">
                            <a:latin typeface="Cambria Math" panose="02040503050406030204" pitchFamily="18" charset="0"/>
                          </a:rPr>
                          <m:t>𝑞</m:t>
                        </m:r>
                      </m:sub>
                    </m:sSub>
                    <m:r>
                      <a:rPr lang="es-CR" sz="2400" i="1" dirty="0">
                        <a:latin typeface="Cambria Math" panose="02040503050406030204" pitchFamily="18" charset="0"/>
                      </a:rPr>
                      <m:t> ∈</m:t>
                    </m:r>
                    <m:sSup>
                      <m:sSupPr>
                        <m:ctrlPr>
                          <a:rPr lang="es-CR" sz="2400" i="1" dirty="0">
                            <a:latin typeface="Cambria Math"/>
                            <a:ea typeface="Cambria Math" panose="02040503050406030204" pitchFamily="18" charset="0"/>
                          </a:rPr>
                        </m:ctrlPr>
                      </m:sSupPr>
                      <m:e>
                        <m:r>
                          <a:rPr lang="es-CR" sz="2400" i="1" dirty="0">
                            <a:latin typeface="Cambria Math" panose="02040503050406030204" pitchFamily="18" charset="0"/>
                            <a:ea typeface="Cambria Math" panose="02040503050406030204" pitchFamily="18" charset="0"/>
                          </a:rPr>
                          <m:t>ℝ</m:t>
                        </m:r>
                      </m:e>
                      <m:sup>
                        <m:r>
                          <a:rPr lang="es-CR" sz="2400" i="1" dirty="0">
                            <a:latin typeface="Cambria Math" panose="02040503050406030204" pitchFamily="18" charset="0"/>
                            <a:ea typeface="Cambria Math" panose="02040503050406030204" pitchFamily="18" charset="0"/>
                          </a:rPr>
                          <m:t>∗</m:t>
                        </m:r>
                      </m:sup>
                    </m:sSup>
                    <m:r>
                      <a:rPr lang="es-CR" sz="2400" i="1" dirty="0">
                        <a:latin typeface="Cambria Math" panose="02040503050406030204" pitchFamily="18" charset="0"/>
                      </a:rPr>
                      <m:t>, </m:t>
                    </m:r>
                  </m:oMath>
                </a14:m>
                <a:r>
                  <a:rPr lang="es-CR" sz="2400" i="1" dirty="0">
                    <a:latin typeface="Cambria Math" panose="02040503050406030204" pitchFamily="18" charset="0"/>
                  </a:rPr>
                  <a:t/>
                </a:r>
                <a:br>
                  <a:rPr lang="es-CR" sz="2400" i="1" dirty="0">
                    <a:latin typeface="Cambria Math" panose="02040503050406030204" pitchFamily="18" charset="0"/>
                  </a:rPr>
                </a:br>
                <a:r>
                  <a:rPr lang="es-CR" sz="2400" i="1" dirty="0">
                    <a:latin typeface="Cambria Math" panose="02040503050406030204" pitchFamily="18" charset="0"/>
                  </a:rPr>
                  <a:t>5. </a:t>
                </a:r>
                <a14:m>
                  <m:oMath xmlns:m="http://schemas.openxmlformats.org/officeDocument/2006/math">
                    <m:r>
                      <a:rPr lang="es-CR" sz="2400" i="1" dirty="0">
                        <a:latin typeface="Cambria Math" panose="02040503050406030204" pitchFamily="18" charset="0"/>
                      </a:rPr>
                      <m:t> </m:t>
                    </m:r>
                    <m:r>
                      <a:rPr lang="el-GR" sz="2400" i="1" dirty="0">
                        <a:latin typeface="Cambria Math" panose="02040503050406030204" pitchFamily="18" charset="0"/>
                      </a:rPr>
                      <m:t>𝜀</m:t>
                    </m:r>
                    <m:r>
                      <a:rPr lang="es-CR" sz="2400" i="1" dirty="0">
                        <a:latin typeface="Cambria Math" panose="02040503050406030204" pitchFamily="18" charset="0"/>
                      </a:rPr>
                      <m:t>𝑡</m:t>
                    </m:r>
                    <m:r>
                      <a:rPr lang="es-CR" sz="2400" i="1" dirty="0">
                        <a:latin typeface="Cambria Math" panose="02040503050406030204" pitchFamily="18" charset="0"/>
                      </a:rPr>
                      <m:t> </m:t>
                    </m:r>
                    <m:r>
                      <a:rPr lang="es-CR" sz="2400" i="1" dirty="0">
                        <a:latin typeface="Cambria Math" panose="02040503050406030204" pitchFamily="18" charset="0"/>
                      </a:rPr>
                      <m:t>𝑞𝑢𝑒</m:t>
                    </m:r>
                    <m:r>
                      <a:rPr lang="es-CR" sz="2400" i="1" dirty="0">
                        <a:latin typeface="Cambria Math" panose="02040503050406030204" pitchFamily="18" charset="0"/>
                      </a:rPr>
                      <m:t> </m:t>
                    </m:r>
                    <m:r>
                      <a:rPr lang="es-CR" sz="2400" i="1" dirty="0">
                        <a:latin typeface="Cambria Math" panose="02040503050406030204" pitchFamily="18" charset="0"/>
                      </a:rPr>
                      <m:t>𝑒𝑠𝑡</m:t>
                    </m:r>
                    <m:r>
                      <a:rPr lang="es-CR" sz="2400" i="1" dirty="0">
                        <a:latin typeface="Cambria Math" panose="02040503050406030204" pitchFamily="18" charset="0"/>
                      </a:rPr>
                      <m:t>á  </m:t>
                    </m:r>
                    <m:r>
                      <a:rPr lang="es-CR" sz="2400" i="1" dirty="0" err="1">
                        <a:latin typeface="Cambria Math" panose="02040503050406030204" pitchFamily="18" charset="0"/>
                      </a:rPr>
                      <m:t>𝑖</m:t>
                    </m:r>
                    <m:r>
                      <a:rPr lang="es-CR" sz="2400" i="1" dirty="0" err="1">
                        <a:latin typeface="Cambria Math" panose="02040503050406030204" pitchFamily="18" charset="0"/>
                      </a:rPr>
                      <m:t>.</m:t>
                    </m:r>
                    <m:r>
                      <a:rPr lang="es-CR" sz="2400" i="1" dirty="0" err="1">
                        <a:latin typeface="Cambria Math" panose="02040503050406030204" pitchFamily="18" charset="0"/>
                      </a:rPr>
                      <m:t>𝑖</m:t>
                    </m:r>
                    <m:r>
                      <a:rPr lang="es-CR" sz="2400" i="1" dirty="0" err="1">
                        <a:latin typeface="Cambria Math" panose="02040503050406030204" pitchFamily="18" charset="0"/>
                      </a:rPr>
                      <m:t>.</m:t>
                    </m:r>
                    <m:r>
                      <a:rPr lang="es-CR" sz="2400" i="1" dirty="0" err="1">
                        <a:latin typeface="Cambria Math" panose="02040503050406030204" pitchFamily="18" charset="0"/>
                      </a:rPr>
                      <m:t>𝑑</m:t>
                    </m:r>
                    <m:r>
                      <a:rPr lang="es-CR" sz="2400" i="1" dirty="0">
                        <a:latin typeface="Cambria Math" panose="02040503050406030204" pitchFamily="18" charset="0"/>
                      </a:rPr>
                      <m:t>. (0,</m:t>
                    </m:r>
                    <m:sSubSup>
                      <m:sSubSupPr>
                        <m:ctrlPr>
                          <a:rPr lang="es-CR" sz="2400" i="1" dirty="0">
                            <a:latin typeface="Cambria Math"/>
                          </a:rPr>
                        </m:ctrlPr>
                      </m:sSubSupPr>
                      <m:e>
                        <m:r>
                          <a:rPr lang="es-CR" sz="2400" i="1" dirty="0">
                            <a:latin typeface="Cambria Math" panose="02040503050406030204" pitchFamily="18" charset="0"/>
                            <a:ea typeface="Cambria Math" panose="02040503050406030204" pitchFamily="18" charset="0"/>
                          </a:rPr>
                          <m:t>𝜎</m:t>
                        </m:r>
                      </m:e>
                      <m:sub>
                        <m:r>
                          <a:rPr lang="es-CR" sz="2400" i="1" dirty="0">
                            <a:latin typeface="Cambria Math" panose="02040503050406030204" pitchFamily="18" charset="0"/>
                            <a:ea typeface="Cambria Math" panose="02040503050406030204" pitchFamily="18" charset="0"/>
                          </a:rPr>
                          <m:t>𝜀</m:t>
                        </m:r>
                      </m:sub>
                      <m:sup>
                        <m:r>
                          <a:rPr lang="es-CR" sz="2400" i="1" dirty="0">
                            <a:latin typeface="Cambria Math" panose="02040503050406030204" pitchFamily="18" charset="0"/>
                          </a:rPr>
                          <m:t>2</m:t>
                        </m:r>
                      </m:sup>
                    </m:sSubSup>
                    <m:r>
                      <a:rPr lang="es-CR" sz="2400" i="1" dirty="0">
                        <a:latin typeface="Cambria Math" panose="02040503050406030204" pitchFamily="18" charset="0"/>
                      </a:rPr>
                      <m:t>)</m:t>
                    </m:r>
                  </m:oMath>
                </a14:m>
                <a:r>
                  <a:rPr lang="es-CR" sz="2400" dirty="0"/>
                  <a:t> </a:t>
                </a:r>
              </a:p>
              <a:p>
                <a:endParaRPr lang="es-CR" sz="24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0" y="858470"/>
                <a:ext cx="12192000" cy="5999529"/>
              </a:xfrm>
              <a:blipFill rotWithShape="1">
                <a:blip r:embed="rId2"/>
                <a:stretch>
                  <a:fillRect l="-750" t="-1423"/>
                </a:stretch>
              </a:blipFill>
            </p:spPr>
            <p:txBody>
              <a:bodyPr/>
              <a:lstStyle/>
              <a:p>
                <a:r>
                  <a:rPr lang="es-CR">
                    <a:noFill/>
                  </a:rPr>
                  <a:t> </a:t>
                </a:r>
              </a:p>
            </p:txBody>
          </p:sp>
        </mc:Fallback>
      </mc:AlternateContent>
      <p:sp>
        <p:nvSpPr>
          <p:cNvPr id="4" name="Título 1"/>
          <p:cNvSpPr txBox="1">
            <a:spLocks/>
          </p:cNvSpPr>
          <p:nvPr/>
        </p:nvSpPr>
        <p:spPr>
          <a:xfrm>
            <a:off x="0" y="31018"/>
            <a:ext cx="12192000" cy="7514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sz="3600" dirty="0"/>
              <a:t>Fundamentos de la metodología de Box-Jenkins: MA, AR y ARMA</a:t>
            </a:r>
          </a:p>
        </p:txBody>
      </p:sp>
    </p:spTree>
    <p:extLst>
      <p:ext uri="{BB962C8B-B14F-4D97-AF65-F5344CB8AC3E}">
        <p14:creationId xmlns:p14="http://schemas.microsoft.com/office/powerpoint/2010/main" val="2147189309"/>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0" y="972770"/>
                <a:ext cx="12192000" cy="5885229"/>
              </a:xfrm>
            </p:spPr>
            <p:txBody>
              <a:bodyPr>
                <a:normAutofit lnSpcReduction="10000"/>
              </a:bodyPr>
              <a:lstStyle/>
              <a:p>
                <a:pPr marL="0" indent="0">
                  <a:buNone/>
                </a:pPr>
                <a:r>
                  <a:rPr lang="es-CR" sz="2400" b="1" dirty="0"/>
                  <a:t>Los procesos ARMA</a:t>
                </a:r>
              </a:p>
              <a:p>
                <a:pPr marL="0" indent="0">
                  <a:buNone/>
                </a:pPr>
                <a:endParaRPr lang="es-CR" sz="2400" dirty="0"/>
              </a:p>
              <a:p>
                <a:pPr marL="0" indent="0">
                  <a:buNone/>
                </a:pPr>
                <a:r>
                  <a:rPr lang="es-CR" sz="2400" dirty="0"/>
                  <a:t>El proceso estacionario </a:t>
                </a:r>
                <a14:m>
                  <m:oMath xmlns:m="http://schemas.openxmlformats.org/officeDocument/2006/math">
                    <m:sSub>
                      <m:sSubPr>
                        <m:ctrlPr>
                          <a:rPr lang="es-CR" sz="2400" i="1">
                            <a:latin typeface="Cambria Math"/>
                          </a:rPr>
                        </m:ctrlPr>
                      </m:sSubPr>
                      <m:e>
                        <m:r>
                          <a:rPr lang="es-CR" sz="2400" i="1">
                            <a:latin typeface="Cambria Math" panose="02040503050406030204" pitchFamily="18" charset="0"/>
                          </a:rPr>
                          <m:t>𝑥</m:t>
                        </m:r>
                      </m:e>
                      <m:sub>
                        <m:r>
                          <a:rPr lang="es-CR" sz="2400" i="1">
                            <a:latin typeface="Cambria Math" panose="02040503050406030204" pitchFamily="18" charset="0"/>
                          </a:rPr>
                          <m:t>𝑡</m:t>
                        </m:r>
                      </m:sub>
                    </m:sSub>
                  </m:oMath>
                </a14:m>
                <a:r>
                  <a:rPr lang="es-CR" sz="2400" dirty="0"/>
                  <a:t> satisface una representación </a:t>
                </a:r>
                <a14:m>
                  <m:oMath xmlns:m="http://schemas.openxmlformats.org/officeDocument/2006/math">
                    <m:r>
                      <a:rPr lang="es-CR" sz="2400" i="1" dirty="0">
                        <a:latin typeface="Cambria Math"/>
                      </a:rPr>
                      <m:t>𝐴𝑅𝑀𝐴</m:t>
                    </m:r>
                    <m:r>
                      <a:rPr lang="es-CR" sz="2400" i="1" dirty="0">
                        <a:latin typeface="Cambria Math"/>
                      </a:rPr>
                      <m:t> </m:t>
                    </m:r>
                  </m:oMath>
                </a14:m>
                <a:r>
                  <a:rPr lang="es-CR" sz="2400" dirty="0"/>
                  <a:t>de orden </a:t>
                </a:r>
                <a14:m>
                  <m:oMath xmlns:m="http://schemas.openxmlformats.org/officeDocument/2006/math">
                    <m:r>
                      <a:rPr lang="es-CR" sz="2400" i="1" dirty="0">
                        <a:latin typeface="Cambria Math"/>
                      </a:rPr>
                      <m:t>𝑝</m:t>
                    </m:r>
                  </m:oMath>
                </a14:m>
                <a:r>
                  <a:rPr lang="es-CR" sz="2400" dirty="0"/>
                  <a:t> y </a:t>
                </a:r>
                <a14:m>
                  <m:oMath xmlns:m="http://schemas.openxmlformats.org/officeDocument/2006/math">
                    <m:r>
                      <a:rPr lang="es-CR" sz="2400" i="1" dirty="0">
                        <a:latin typeface="Cambria Math"/>
                      </a:rPr>
                      <m:t>𝑞</m:t>
                    </m:r>
                  </m:oMath>
                </a14:m>
                <a:r>
                  <a:rPr lang="es-CR" sz="2400" dirty="0"/>
                  <a:t>, denotado como </a:t>
                </a:r>
                <a14:m>
                  <m:oMath xmlns:m="http://schemas.openxmlformats.org/officeDocument/2006/math">
                    <m:r>
                      <a:rPr lang="es-CR" sz="2400" i="1" dirty="0">
                        <a:latin typeface="Cambria Math"/>
                      </a:rPr>
                      <m:t>𝐴𝑅𝑀𝐴</m:t>
                    </m:r>
                    <m:r>
                      <a:rPr lang="es-CR" sz="2400" i="1" dirty="0">
                        <a:latin typeface="Cambria Math"/>
                      </a:rPr>
                      <m:t>(</m:t>
                    </m:r>
                    <m:r>
                      <a:rPr lang="es-CR" sz="2400" i="1" dirty="0">
                        <a:latin typeface="Cambria Math"/>
                      </a:rPr>
                      <m:t>𝑝</m:t>
                    </m:r>
                    <m:r>
                      <a:rPr lang="es-CR" sz="2400" i="1" dirty="0">
                        <a:latin typeface="Cambria Math"/>
                      </a:rPr>
                      <m:t>,</m:t>
                    </m:r>
                    <m:r>
                      <a:rPr lang="es-CR" sz="2400" i="1" dirty="0">
                        <a:latin typeface="Cambria Math"/>
                      </a:rPr>
                      <m:t>𝑞</m:t>
                    </m:r>
                    <m:r>
                      <a:rPr lang="es-CR" sz="2400" i="1" dirty="0">
                        <a:latin typeface="Cambria Math"/>
                      </a:rPr>
                      <m:t>)</m:t>
                    </m:r>
                  </m:oMath>
                </a14:m>
                <a:r>
                  <a:rPr lang="es-CR" sz="2400" dirty="0"/>
                  <a:t>, si y solo si</a:t>
                </a:r>
                <a:endParaRPr lang="es-CR" sz="2400" b="1" dirty="0"/>
              </a:p>
              <a:p>
                <a:pPr marL="0" indent="0">
                  <a:buNone/>
                </a:pPr>
                <a:endParaRPr lang="es-CR" sz="2400" b="1" dirty="0"/>
              </a:p>
              <a:p>
                <a:pPr marL="0" indent="0">
                  <a:buNone/>
                </a:pPr>
                <a14:m>
                  <m:oMathPara xmlns:m="http://schemas.openxmlformats.org/officeDocument/2006/math">
                    <m:oMathParaPr>
                      <m:jc m:val="centerGroup"/>
                    </m:oMathParaPr>
                    <m:oMath xmlns:m="http://schemas.openxmlformats.org/officeDocument/2006/math">
                      <m:r>
                        <m:rPr>
                          <m:sty m:val="p"/>
                        </m:rPr>
                        <a:rPr lang="el-GR" sz="2400" dirty="0">
                          <a:latin typeface="Cambria Math"/>
                        </a:rPr>
                        <m:t>Φ</m:t>
                      </m:r>
                      <m:d>
                        <m:dPr>
                          <m:ctrlPr>
                            <a:rPr lang="el-GR" sz="2400" i="1" dirty="0">
                              <a:latin typeface="Cambria Math"/>
                            </a:rPr>
                          </m:ctrlPr>
                        </m:dPr>
                        <m:e>
                          <m:r>
                            <a:rPr lang="es-CR" sz="2400" i="1" dirty="0">
                              <a:latin typeface="Cambria Math"/>
                            </a:rPr>
                            <m:t>𝐿</m:t>
                          </m:r>
                        </m:e>
                      </m:d>
                      <m:sSub>
                        <m:sSubPr>
                          <m:ctrlPr>
                            <a:rPr lang="es-CR" sz="2400" i="1" dirty="0">
                              <a:latin typeface="Cambria Math"/>
                            </a:rPr>
                          </m:ctrlPr>
                        </m:sSubPr>
                        <m:e>
                          <m:r>
                            <a:rPr lang="es-CR" sz="2400" i="1" dirty="0" err="1">
                              <a:latin typeface="Cambria Math"/>
                            </a:rPr>
                            <m:t>𝑥</m:t>
                          </m:r>
                        </m:e>
                        <m:sub>
                          <m:r>
                            <a:rPr lang="es-CR" sz="2400" i="1" dirty="0" err="1">
                              <a:latin typeface="Cambria Math"/>
                            </a:rPr>
                            <m:t>𝑡</m:t>
                          </m:r>
                        </m:sub>
                      </m:sSub>
                      <m:r>
                        <a:rPr lang="es-CR" sz="2400" i="1" dirty="0">
                          <a:latin typeface="Cambria Math"/>
                        </a:rPr>
                        <m:t> = </m:t>
                      </m:r>
                      <m:r>
                        <a:rPr lang="es-CR" sz="2400" i="1" dirty="0">
                          <a:latin typeface="Cambria Math"/>
                        </a:rPr>
                        <m:t>𝑐</m:t>
                      </m:r>
                      <m:r>
                        <a:rPr lang="es-CR" sz="2400" i="1" dirty="0">
                          <a:latin typeface="Cambria Math"/>
                        </a:rPr>
                        <m:t> + </m:t>
                      </m:r>
                      <m:r>
                        <m:rPr>
                          <m:sty m:val="p"/>
                        </m:rPr>
                        <a:rPr lang="el-GR" sz="2400" dirty="0">
                          <a:latin typeface="Cambria Math"/>
                        </a:rPr>
                        <m:t>Θ</m:t>
                      </m:r>
                      <m:r>
                        <a:rPr lang="el-GR" sz="2400" i="1" dirty="0">
                          <a:latin typeface="Cambria Math"/>
                        </a:rPr>
                        <m:t>(</m:t>
                      </m:r>
                      <m:r>
                        <a:rPr lang="es-CR" sz="2400" i="1" dirty="0">
                          <a:latin typeface="Cambria Math"/>
                        </a:rPr>
                        <m:t>𝐿</m:t>
                      </m:r>
                      <m:r>
                        <a:rPr lang="es-CR" sz="2400" i="1" dirty="0">
                          <a:latin typeface="Cambria Math"/>
                        </a:rPr>
                        <m:t>) </m:t>
                      </m:r>
                      <m:r>
                        <a:rPr lang="el-GR" sz="2400" i="1" dirty="0">
                          <a:latin typeface="Cambria Math"/>
                        </a:rPr>
                        <m:t>𝜀</m:t>
                      </m:r>
                      <m:r>
                        <a:rPr lang="es-CR" sz="2400" i="1" dirty="0">
                          <a:latin typeface="Cambria Math"/>
                        </a:rPr>
                        <m:t>𝑡</m:t>
                      </m:r>
                    </m:oMath>
                  </m:oMathPara>
                </a14:m>
                <a:endParaRPr lang="es-CR" sz="2400" b="1" dirty="0"/>
              </a:p>
              <a:p>
                <a:pPr marL="0" indent="0">
                  <a:buNone/>
                </a:pPr>
                <a:r>
                  <a:rPr lang="fr-FR" sz="2400" dirty="0"/>
                  <a:t>Con </a:t>
                </a:r>
                <a14:m>
                  <m:oMath xmlns:m="http://schemas.openxmlformats.org/officeDocument/2006/math">
                    <m:r>
                      <a:rPr lang="es-CR" sz="2400" i="1">
                        <a:latin typeface="Cambria Math" panose="02040503050406030204" pitchFamily="18" charset="0"/>
                      </a:rPr>
                      <m:t>𝑐</m:t>
                    </m:r>
                    <m:r>
                      <a:rPr lang="es-CR" sz="2400" i="1">
                        <a:latin typeface="Cambria Math" panose="02040503050406030204" pitchFamily="18" charset="0"/>
                      </a:rPr>
                      <m:t> ∈ </m:t>
                    </m:r>
                    <m:r>
                      <a:rPr lang="es-CR" sz="2400" i="1">
                        <a:latin typeface="Cambria Math" panose="02040503050406030204" pitchFamily="18" charset="0"/>
                        <a:ea typeface="Cambria Math" panose="02040503050406030204" pitchFamily="18" charset="0"/>
                      </a:rPr>
                      <m:t>ℝ</m:t>
                    </m:r>
                  </m:oMath>
                </a14:m>
                <a:r>
                  <a:rPr lang="fr-FR" sz="2400" dirty="0"/>
                  <a:t>. </a:t>
                </a:r>
              </a:p>
              <a:p>
                <a:pPr marL="0" indent="0">
                  <a:buNone/>
                </a:pPr>
                <a14:m>
                  <m:oMath xmlns:m="http://schemas.openxmlformats.org/officeDocument/2006/math">
                    <m:r>
                      <m:rPr>
                        <m:sty m:val="p"/>
                      </m:rPr>
                      <a:rPr lang="el-GR" sz="2400" i="1" dirty="0">
                        <a:latin typeface="Cambria Math" panose="02040503050406030204" pitchFamily="18" charset="0"/>
                        <a:ea typeface="Cambria Math" panose="02040503050406030204" pitchFamily="18" charset="0"/>
                      </a:rPr>
                      <m:t>Φ</m:t>
                    </m:r>
                    <m:r>
                      <a:rPr lang="fr-FR" sz="2400" i="1" dirty="0">
                        <a:latin typeface="Cambria Math" panose="02040503050406030204" pitchFamily="18" charset="0"/>
                      </a:rPr>
                      <m:t>(</m:t>
                    </m:r>
                    <m:r>
                      <a:rPr lang="fr-FR" sz="2400" i="1" dirty="0">
                        <a:latin typeface="Cambria Math" panose="02040503050406030204" pitchFamily="18" charset="0"/>
                      </a:rPr>
                      <m:t>𝐿</m:t>
                    </m:r>
                    <m:r>
                      <a:rPr lang="fr-FR" sz="2400" i="1" dirty="0">
                        <a:latin typeface="Cambria Math" panose="02040503050406030204" pitchFamily="18" charset="0"/>
                      </a:rPr>
                      <m:t>)</m:t>
                    </m:r>
                  </m:oMath>
                </a14:m>
                <a:r>
                  <a:rPr lang="fr-FR" sz="2400" dirty="0"/>
                  <a:t> </a:t>
                </a:r>
                <a14:m>
                  <m:oMath xmlns:m="http://schemas.openxmlformats.org/officeDocument/2006/math">
                    <m:r>
                      <a:rPr lang="fr-FR" sz="2400" i="1" dirty="0">
                        <a:latin typeface="Cambria Math" panose="02040503050406030204" pitchFamily="18" charset="0"/>
                      </a:rPr>
                      <m:t>=</m:t>
                    </m:r>
                    <m:nary>
                      <m:naryPr>
                        <m:chr m:val="∑"/>
                        <m:limLoc m:val="subSup"/>
                        <m:ctrlPr>
                          <a:rPr lang="fr-FR" sz="2400" i="1" dirty="0">
                            <a:latin typeface="Cambria Math"/>
                          </a:rPr>
                        </m:ctrlPr>
                      </m:naryPr>
                      <m:sub>
                        <m:r>
                          <m:rPr>
                            <m:brk m:alnAt="25"/>
                          </m:rPr>
                          <a:rPr lang="es-CR" sz="2400" i="1" dirty="0">
                            <a:latin typeface="Cambria Math" panose="02040503050406030204" pitchFamily="18" charset="0"/>
                          </a:rPr>
                          <m:t>𝑗</m:t>
                        </m:r>
                        <m:r>
                          <a:rPr lang="es-CR" sz="2400" i="1" dirty="0">
                            <a:latin typeface="Cambria Math" panose="02040503050406030204" pitchFamily="18" charset="0"/>
                          </a:rPr>
                          <m:t>=0</m:t>
                        </m:r>
                      </m:sub>
                      <m:sup>
                        <m:r>
                          <a:rPr lang="es-CR" sz="2400" i="1" dirty="0">
                            <a:latin typeface="Cambria Math" panose="02040503050406030204" pitchFamily="18" charset="0"/>
                          </a:rPr>
                          <m:t>𝑞</m:t>
                        </m:r>
                      </m:sup>
                      <m:e>
                        <m:sSub>
                          <m:sSubPr>
                            <m:ctrlPr>
                              <a:rPr lang="es-CR" sz="2400" i="1" dirty="0">
                                <a:latin typeface="Cambria Math"/>
                                <a:ea typeface="Cambria Math" panose="02040503050406030204" pitchFamily="18" charset="0"/>
                              </a:rPr>
                            </m:ctrlPr>
                          </m:sSubPr>
                          <m:e>
                            <m:r>
                              <a:rPr lang="fr-FR" sz="2400" i="1" dirty="0">
                                <a:latin typeface="Cambria Math" panose="02040503050406030204" pitchFamily="18" charset="0"/>
                                <a:ea typeface="Cambria Math" panose="02040503050406030204" pitchFamily="18" charset="0"/>
                              </a:rPr>
                              <m:t>𝜙</m:t>
                            </m:r>
                          </m:e>
                          <m:sub>
                            <m:r>
                              <a:rPr lang="es-CR" sz="2400" i="1" dirty="0">
                                <a:latin typeface="Cambria Math" panose="02040503050406030204" pitchFamily="18" charset="0"/>
                                <a:ea typeface="Cambria Math" panose="02040503050406030204" pitchFamily="18" charset="0"/>
                              </a:rPr>
                              <m:t>𝑗</m:t>
                            </m:r>
                          </m:sub>
                        </m:sSub>
                        <m:sSup>
                          <m:sSupPr>
                            <m:ctrlPr>
                              <a:rPr lang="es-CR" sz="2400" i="1" dirty="0">
                                <a:latin typeface="Cambria Math"/>
                                <a:ea typeface="Cambria Math" panose="02040503050406030204" pitchFamily="18" charset="0"/>
                              </a:rPr>
                            </m:ctrlPr>
                          </m:sSupPr>
                          <m:e>
                            <m:r>
                              <a:rPr lang="es-CR" sz="2400" i="1" dirty="0">
                                <a:latin typeface="Cambria Math" panose="02040503050406030204" pitchFamily="18" charset="0"/>
                                <a:ea typeface="Cambria Math" panose="02040503050406030204" pitchFamily="18" charset="0"/>
                              </a:rPr>
                              <m:t>𝐿</m:t>
                            </m:r>
                          </m:e>
                          <m:sup>
                            <m:r>
                              <a:rPr lang="es-CR" sz="2400" i="1" dirty="0">
                                <a:latin typeface="Cambria Math" panose="02040503050406030204" pitchFamily="18" charset="0"/>
                                <a:ea typeface="Cambria Math" panose="02040503050406030204" pitchFamily="18" charset="0"/>
                              </a:rPr>
                              <m:t>𝑗</m:t>
                            </m:r>
                          </m:sup>
                        </m:sSup>
                      </m:e>
                    </m:nary>
                  </m:oMath>
                </a14:m>
                <a:endParaRPr lang="es-CR" sz="2400" dirty="0">
                  <a:ea typeface="Cambria Math" panose="02040503050406030204" pitchFamily="18" charset="0"/>
                </a:endParaRPr>
              </a:p>
              <a:p>
                <a:pPr marL="0" indent="0">
                  <a:buNone/>
                </a:pPr>
                <a14:m>
                  <m:oMath xmlns:m="http://schemas.openxmlformats.org/officeDocument/2006/math">
                    <m:r>
                      <m:rPr>
                        <m:sty m:val="p"/>
                      </m:rPr>
                      <a:rPr lang="fr-FR" sz="2400" dirty="0">
                        <a:latin typeface="Cambria Math" panose="02040503050406030204" pitchFamily="18" charset="0"/>
                      </a:rPr>
                      <m:t>Θ</m:t>
                    </m:r>
                    <m:d>
                      <m:dPr>
                        <m:ctrlPr>
                          <a:rPr lang="fr-FR" sz="2400" i="1" dirty="0">
                            <a:latin typeface="Cambria Math"/>
                          </a:rPr>
                        </m:ctrlPr>
                      </m:dPr>
                      <m:e>
                        <m:r>
                          <a:rPr lang="fr-FR" sz="2400" i="1" dirty="0">
                            <a:latin typeface="Cambria Math" panose="02040503050406030204" pitchFamily="18" charset="0"/>
                          </a:rPr>
                          <m:t>𝐿</m:t>
                        </m:r>
                      </m:e>
                    </m:d>
                    <m:r>
                      <a:rPr lang="fr-FR" sz="2400" i="1" dirty="0">
                        <a:latin typeface="Cambria Math" panose="02040503050406030204" pitchFamily="18" charset="0"/>
                      </a:rPr>
                      <m:t>=</m:t>
                    </m:r>
                    <m:nary>
                      <m:naryPr>
                        <m:chr m:val="∑"/>
                        <m:limLoc m:val="subSup"/>
                        <m:ctrlPr>
                          <a:rPr lang="fr-FR" sz="2400" i="1" dirty="0">
                            <a:latin typeface="Cambria Math"/>
                          </a:rPr>
                        </m:ctrlPr>
                      </m:naryPr>
                      <m:sub>
                        <m:r>
                          <m:rPr>
                            <m:brk m:alnAt="25"/>
                          </m:rPr>
                          <a:rPr lang="es-CR" sz="2400" i="1" dirty="0">
                            <a:latin typeface="Cambria Math" panose="02040503050406030204" pitchFamily="18" charset="0"/>
                          </a:rPr>
                          <m:t>𝑗</m:t>
                        </m:r>
                        <m:r>
                          <a:rPr lang="es-CR" sz="2400" i="1" dirty="0">
                            <a:latin typeface="Cambria Math" panose="02040503050406030204" pitchFamily="18" charset="0"/>
                          </a:rPr>
                          <m:t>=0</m:t>
                        </m:r>
                      </m:sub>
                      <m:sup>
                        <m:r>
                          <a:rPr lang="es-CR" sz="2400" i="1" dirty="0">
                            <a:latin typeface="Cambria Math" panose="02040503050406030204" pitchFamily="18" charset="0"/>
                          </a:rPr>
                          <m:t>𝑞</m:t>
                        </m:r>
                      </m:sup>
                      <m:e>
                        <m:sSub>
                          <m:sSubPr>
                            <m:ctrlPr>
                              <a:rPr lang="es-CR" sz="2400" i="1" dirty="0">
                                <a:latin typeface="Cambria Math"/>
                                <a:ea typeface="Cambria Math" panose="02040503050406030204" pitchFamily="18" charset="0"/>
                              </a:rPr>
                            </m:ctrlPr>
                          </m:sSubPr>
                          <m:e>
                            <m:r>
                              <a:rPr lang="fr-FR" sz="2400" i="1" dirty="0">
                                <a:latin typeface="Cambria Math" panose="02040503050406030204" pitchFamily="18" charset="0"/>
                                <a:ea typeface="Cambria Math" panose="02040503050406030204" pitchFamily="18" charset="0"/>
                              </a:rPr>
                              <m:t>𝜃</m:t>
                            </m:r>
                          </m:e>
                          <m:sub>
                            <m:r>
                              <a:rPr lang="es-CR" sz="2400" i="1" dirty="0">
                                <a:latin typeface="Cambria Math" panose="02040503050406030204" pitchFamily="18" charset="0"/>
                                <a:ea typeface="Cambria Math" panose="02040503050406030204" pitchFamily="18" charset="0"/>
                              </a:rPr>
                              <m:t>𝑗</m:t>
                            </m:r>
                          </m:sub>
                        </m:sSub>
                        <m:sSup>
                          <m:sSupPr>
                            <m:ctrlPr>
                              <a:rPr lang="es-CR" sz="2400" i="1" dirty="0">
                                <a:latin typeface="Cambria Math"/>
                                <a:ea typeface="Cambria Math" panose="02040503050406030204" pitchFamily="18" charset="0"/>
                              </a:rPr>
                            </m:ctrlPr>
                          </m:sSupPr>
                          <m:e>
                            <m:r>
                              <a:rPr lang="es-CR" sz="2400" i="1" dirty="0">
                                <a:latin typeface="Cambria Math" panose="02040503050406030204" pitchFamily="18" charset="0"/>
                                <a:ea typeface="Cambria Math" panose="02040503050406030204" pitchFamily="18" charset="0"/>
                              </a:rPr>
                              <m:t>𝐿</m:t>
                            </m:r>
                          </m:e>
                          <m:sup>
                            <m:r>
                              <a:rPr lang="es-CR" sz="2400" i="1" dirty="0">
                                <a:latin typeface="Cambria Math" panose="02040503050406030204" pitchFamily="18" charset="0"/>
                                <a:ea typeface="Cambria Math" panose="02040503050406030204" pitchFamily="18" charset="0"/>
                              </a:rPr>
                              <m:t>𝑗</m:t>
                            </m:r>
                          </m:sup>
                        </m:sSup>
                      </m:e>
                    </m:nary>
                  </m:oMath>
                </a14:m>
                <a:r>
                  <a:rPr lang="es-CR" sz="1800" dirty="0"/>
                  <a:t>  </a:t>
                </a:r>
                <a:r>
                  <a:rPr lang="es-CR" sz="2000" dirty="0"/>
                  <a:t>en donde:</a:t>
                </a:r>
              </a:p>
              <a:p>
                <a:pPr marL="0" indent="0">
                  <a:buNone/>
                </a:pPr>
                <a:r>
                  <a:rPr lang="es-CR" sz="1800" dirty="0"/>
                  <a:t/>
                </a:r>
                <a:br>
                  <a:rPr lang="es-CR" sz="1800" dirty="0"/>
                </a:br>
                <a:r>
                  <a:rPr lang="es-CR" sz="1800" dirty="0"/>
                  <a:t>	</a:t>
                </a:r>
                <a:r>
                  <a:rPr lang="es-CR" sz="2400" dirty="0"/>
                  <a:t>1. </a:t>
                </a:r>
                <a14:m>
                  <m:oMath xmlns:m="http://schemas.openxmlformats.org/officeDocument/2006/math">
                    <m:r>
                      <a:rPr lang="es-CR" sz="2400" i="1" dirty="0">
                        <a:latin typeface="Cambria Math" panose="02040503050406030204" pitchFamily="18" charset="0"/>
                      </a:rPr>
                      <m:t>∀</m:t>
                    </m:r>
                    <m:r>
                      <a:rPr lang="es-CR" sz="2400" i="1" dirty="0">
                        <a:latin typeface="Cambria Math" panose="02040503050406030204" pitchFamily="18" charset="0"/>
                      </a:rPr>
                      <m:t>𝑗</m:t>
                    </m:r>
                    <m:r>
                      <a:rPr lang="es-CR" sz="2400" i="1" dirty="0">
                        <a:latin typeface="Cambria Math" panose="02040503050406030204" pitchFamily="18" charset="0"/>
                      </a:rPr>
                      <m:t>&lt;</m:t>
                    </m:r>
                    <m:r>
                      <a:rPr lang="es-CR" sz="2400" i="1" dirty="0">
                        <a:latin typeface="Cambria Math" panose="02040503050406030204" pitchFamily="18" charset="0"/>
                      </a:rPr>
                      <m:t>𝑝</m:t>
                    </m:r>
                    <m:r>
                      <a:rPr lang="es-CR" sz="2400" i="1" dirty="0">
                        <a:latin typeface="Cambria Math" panose="02040503050406030204" pitchFamily="18" charset="0"/>
                      </a:rPr>
                      <m:t>, </m:t>
                    </m:r>
                  </m:oMath>
                </a14:m>
                <a:r>
                  <a:rPr lang="es-CR" sz="2400" i="1" dirty="0">
                    <a:latin typeface="Cambria Math" panose="02040503050406030204" pitchFamily="18" charset="0"/>
                  </a:rPr>
                  <a:t/>
                </a:r>
                <a:br>
                  <a:rPr lang="es-CR" sz="2400" i="1" dirty="0">
                    <a:latin typeface="Cambria Math" panose="02040503050406030204" pitchFamily="18" charset="0"/>
                  </a:rPr>
                </a:br>
                <a:r>
                  <a:rPr lang="es-CR" sz="2400" i="1" dirty="0">
                    <a:latin typeface="Cambria Math" panose="02040503050406030204" pitchFamily="18" charset="0"/>
                  </a:rPr>
                  <a:t>	2. </a:t>
                </a:r>
                <a14:m>
                  <m:oMath xmlns:m="http://schemas.openxmlformats.org/officeDocument/2006/math">
                    <m:d>
                      <m:dPr>
                        <m:ctrlPr>
                          <a:rPr lang="es-CR" sz="2400" i="1" dirty="0">
                            <a:latin typeface="Cambria Math"/>
                          </a:rPr>
                        </m:ctrlPr>
                      </m:dPr>
                      <m:e>
                        <m:sSub>
                          <m:sSubPr>
                            <m:ctrlPr>
                              <a:rPr lang="es-CR" sz="2400" i="1" dirty="0">
                                <a:latin typeface="Cambria Math"/>
                              </a:rPr>
                            </m:ctrlPr>
                          </m:sSubPr>
                          <m:e>
                            <m:r>
                              <a:rPr lang="fr-FR" sz="2400" i="1" dirty="0">
                                <a:latin typeface="Cambria Math" panose="02040503050406030204" pitchFamily="18" charset="0"/>
                                <a:ea typeface="Cambria Math" panose="02040503050406030204" pitchFamily="18" charset="0"/>
                              </a:rPr>
                              <m:t>𝜙</m:t>
                            </m:r>
                          </m:e>
                          <m:sub>
                            <m:r>
                              <a:rPr lang="es-CR" sz="2400" i="1" dirty="0">
                                <a:latin typeface="Cambria Math" panose="02040503050406030204" pitchFamily="18" charset="0"/>
                              </a:rPr>
                              <m:t>𝑗</m:t>
                            </m:r>
                          </m:sub>
                        </m:sSub>
                        <m:r>
                          <a:rPr lang="es-CR" sz="2400" i="1" dirty="0">
                            <a:latin typeface="Cambria Math" panose="02040503050406030204" pitchFamily="18" charset="0"/>
                          </a:rPr>
                          <m:t>,</m:t>
                        </m:r>
                        <m:sSub>
                          <m:sSubPr>
                            <m:ctrlPr>
                              <a:rPr lang="es-CR" sz="2400" i="1" dirty="0">
                                <a:latin typeface="Cambria Math"/>
                              </a:rPr>
                            </m:ctrlPr>
                          </m:sSubPr>
                          <m:e>
                            <m:r>
                              <a:rPr lang="es-CR" sz="2400" i="1" dirty="0">
                                <a:latin typeface="Cambria Math" panose="02040503050406030204" pitchFamily="18" charset="0"/>
                              </a:rPr>
                              <m:t> </m:t>
                            </m:r>
                            <m:r>
                              <a:rPr lang="el-GR" sz="2400" i="1" dirty="0">
                                <a:latin typeface="Cambria Math" panose="02040503050406030204" pitchFamily="18" charset="0"/>
                              </a:rPr>
                              <m:t>𝜃</m:t>
                            </m:r>
                          </m:e>
                          <m:sub>
                            <m:r>
                              <a:rPr lang="es-CR" sz="2400" i="1" dirty="0">
                                <a:latin typeface="Cambria Math" panose="02040503050406030204" pitchFamily="18" charset="0"/>
                              </a:rPr>
                              <m:t>𝑝</m:t>
                            </m:r>
                          </m:sub>
                        </m:sSub>
                      </m:e>
                    </m:d>
                    <m:r>
                      <a:rPr lang="es-CR" sz="2400" i="1" dirty="0">
                        <a:latin typeface="Cambria Math" panose="02040503050406030204" pitchFamily="18" charset="0"/>
                      </a:rPr>
                      <m:t>∈</m:t>
                    </m:r>
                    <m:sSup>
                      <m:sSupPr>
                        <m:ctrlPr>
                          <a:rPr lang="es-CR" sz="2400" i="1" dirty="0">
                            <a:latin typeface="Cambria Math"/>
                            <a:ea typeface="Cambria Math" panose="02040503050406030204" pitchFamily="18" charset="0"/>
                          </a:rPr>
                        </m:ctrlPr>
                      </m:sSupPr>
                      <m:e>
                        <m:r>
                          <a:rPr lang="es-CR" sz="2400" i="1" dirty="0">
                            <a:latin typeface="Cambria Math" panose="02040503050406030204" pitchFamily="18" charset="0"/>
                            <a:ea typeface="Cambria Math" panose="02040503050406030204" pitchFamily="18" charset="0"/>
                          </a:rPr>
                          <m:t>ℝ</m:t>
                        </m:r>
                      </m:e>
                      <m:sup>
                        <m:r>
                          <a:rPr lang="es-CR" sz="2400" i="1" dirty="0">
                            <a:latin typeface="Cambria Math" panose="02040503050406030204" pitchFamily="18" charset="0"/>
                            <a:ea typeface="Cambria Math" panose="02040503050406030204" pitchFamily="18" charset="0"/>
                          </a:rPr>
                          <m:t>2</m:t>
                        </m:r>
                      </m:sup>
                    </m:sSup>
                    <m:r>
                      <a:rPr lang="es-CR" sz="2400" i="1" dirty="0">
                        <a:latin typeface="Cambria Math" panose="02040503050406030204" pitchFamily="18" charset="0"/>
                      </a:rPr>
                      <m:t>, </m:t>
                    </m:r>
                  </m:oMath>
                </a14:m>
                <a:r>
                  <a:rPr lang="es-CR" sz="2400" i="1" dirty="0">
                    <a:latin typeface="Cambria Math" panose="02040503050406030204" pitchFamily="18" charset="0"/>
                  </a:rPr>
                  <a:t/>
                </a:r>
                <a:br>
                  <a:rPr lang="es-CR" sz="2400" i="1" dirty="0">
                    <a:latin typeface="Cambria Math" panose="02040503050406030204" pitchFamily="18" charset="0"/>
                  </a:rPr>
                </a:br>
                <a:r>
                  <a:rPr lang="es-CR" sz="2400" i="1" dirty="0">
                    <a:latin typeface="Cambria Math" panose="02040503050406030204" pitchFamily="18" charset="0"/>
                  </a:rPr>
                  <a:t>	3. </a:t>
                </a:r>
                <a14:m>
                  <m:oMath xmlns:m="http://schemas.openxmlformats.org/officeDocument/2006/math">
                    <m:sSub>
                      <m:sSubPr>
                        <m:ctrlPr>
                          <a:rPr lang="es-CR" sz="2400" i="1" dirty="0">
                            <a:latin typeface="Cambria Math"/>
                          </a:rPr>
                        </m:ctrlPr>
                      </m:sSubPr>
                      <m:e>
                        <m:r>
                          <a:rPr lang="es-CR" sz="2400" i="1" dirty="0">
                            <a:latin typeface="Cambria Math" panose="02040503050406030204" pitchFamily="18" charset="0"/>
                          </a:rPr>
                          <m:t>(</m:t>
                        </m:r>
                        <m:r>
                          <a:rPr lang="fr-FR" sz="2400" i="1" dirty="0">
                            <a:latin typeface="Cambria Math" panose="02040503050406030204" pitchFamily="18" charset="0"/>
                            <a:ea typeface="Cambria Math" panose="02040503050406030204" pitchFamily="18" charset="0"/>
                          </a:rPr>
                          <m:t>𝜙</m:t>
                        </m:r>
                      </m:e>
                      <m:sub>
                        <m:r>
                          <a:rPr lang="el-GR" sz="2400" i="1" dirty="0">
                            <a:latin typeface="Cambria Math" panose="02040503050406030204" pitchFamily="18" charset="0"/>
                          </a:rPr>
                          <m:t>0</m:t>
                        </m:r>
                      </m:sub>
                    </m:sSub>
                    <m:r>
                      <a:rPr lang="es-CR" sz="2400" i="1" dirty="0">
                        <a:latin typeface="Cambria Math" panose="02040503050406030204" pitchFamily="18" charset="0"/>
                      </a:rPr>
                      <m:t>,</m:t>
                    </m:r>
                    <m:sSub>
                      <m:sSubPr>
                        <m:ctrlPr>
                          <a:rPr lang="es-CR" sz="2400" i="1" dirty="0">
                            <a:latin typeface="Cambria Math"/>
                          </a:rPr>
                        </m:ctrlPr>
                      </m:sSubPr>
                      <m:e>
                        <m:r>
                          <a:rPr lang="es-CR" sz="2400" i="1" dirty="0">
                            <a:latin typeface="Cambria Math" panose="02040503050406030204" pitchFamily="18" charset="0"/>
                          </a:rPr>
                          <m:t> </m:t>
                        </m:r>
                        <m:r>
                          <a:rPr lang="el-GR" sz="2400" i="1" dirty="0">
                            <a:latin typeface="Cambria Math" panose="02040503050406030204" pitchFamily="18" charset="0"/>
                          </a:rPr>
                          <m:t>𝜃</m:t>
                        </m:r>
                      </m:e>
                      <m:sub>
                        <m:r>
                          <a:rPr lang="el-GR" sz="2400" i="1" dirty="0">
                            <a:latin typeface="Cambria Math" panose="02040503050406030204" pitchFamily="18" charset="0"/>
                          </a:rPr>
                          <m:t>0</m:t>
                        </m:r>
                      </m:sub>
                    </m:sSub>
                    <m:r>
                      <a:rPr lang="es-CR" sz="2400" i="1" dirty="0">
                        <a:latin typeface="Cambria Math" panose="02040503050406030204" pitchFamily="18" charset="0"/>
                      </a:rPr>
                      <m:t>)</m:t>
                    </m:r>
                    <m:r>
                      <a:rPr lang="el-GR" sz="2400" i="1" dirty="0">
                        <a:latin typeface="Cambria Math" panose="02040503050406030204" pitchFamily="18" charset="0"/>
                      </a:rPr>
                      <m:t>= 1  </m:t>
                    </m:r>
                  </m:oMath>
                </a14:m>
                <a:r>
                  <a:rPr lang="es-CR" sz="2400" i="1" dirty="0">
                    <a:latin typeface="Cambria Math" panose="02040503050406030204" pitchFamily="18" charset="0"/>
                  </a:rPr>
                  <a:t/>
                </a:r>
                <a:br>
                  <a:rPr lang="es-CR" sz="2400" i="1" dirty="0">
                    <a:latin typeface="Cambria Math" panose="02040503050406030204" pitchFamily="18" charset="0"/>
                  </a:rPr>
                </a:br>
                <a:r>
                  <a:rPr lang="es-CR" sz="2400" i="1" dirty="0">
                    <a:latin typeface="Cambria Math" panose="02040503050406030204" pitchFamily="18" charset="0"/>
                  </a:rPr>
                  <a:t>	4. </a:t>
                </a:r>
                <a14:m>
                  <m:oMath xmlns:m="http://schemas.openxmlformats.org/officeDocument/2006/math">
                    <m:sSub>
                      <m:sSubPr>
                        <m:ctrlPr>
                          <a:rPr lang="es-CR" sz="2400" i="1" dirty="0">
                            <a:latin typeface="Cambria Math"/>
                          </a:rPr>
                        </m:ctrlPr>
                      </m:sSubPr>
                      <m:e>
                        <m:r>
                          <a:rPr lang="es-CR" sz="2400" i="1" dirty="0">
                            <a:latin typeface="Cambria Math" panose="02040503050406030204" pitchFamily="18" charset="0"/>
                          </a:rPr>
                          <m:t>(</m:t>
                        </m:r>
                        <m:r>
                          <a:rPr lang="fr-FR" sz="2400" i="1" dirty="0">
                            <a:latin typeface="Cambria Math" panose="02040503050406030204" pitchFamily="18" charset="0"/>
                            <a:ea typeface="Cambria Math" panose="02040503050406030204" pitchFamily="18" charset="0"/>
                          </a:rPr>
                          <m:t>𝜙</m:t>
                        </m:r>
                      </m:e>
                      <m:sub>
                        <m:r>
                          <a:rPr lang="es-CR" sz="2400" i="1" dirty="0">
                            <a:latin typeface="Cambria Math" panose="02040503050406030204" pitchFamily="18" charset="0"/>
                          </a:rPr>
                          <m:t>𝑞</m:t>
                        </m:r>
                      </m:sub>
                    </m:sSub>
                    <m:r>
                      <a:rPr lang="es-CR" sz="2400" i="1" dirty="0">
                        <a:latin typeface="Cambria Math" panose="02040503050406030204" pitchFamily="18" charset="0"/>
                      </a:rPr>
                      <m:t>,</m:t>
                    </m:r>
                    <m:sSub>
                      <m:sSubPr>
                        <m:ctrlPr>
                          <a:rPr lang="es-CR" sz="2400" i="1" dirty="0">
                            <a:latin typeface="Cambria Math"/>
                          </a:rPr>
                        </m:ctrlPr>
                      </m:sSubPr>
                      <m:e>
                        <m:r>
                          <a:rPr lang="es-CR" sz="2400" i="1" dirty="0">
                            <a:latin typeface="Cambria Math" panose="02040503050406030204" pitchFamily="18" charset="0"/>
                          </a:rPr>
                          <m:t> </m:t>
                        </m:r>
                        <m:r>
                          <a:rPr lang="el-GR" sz="2400" i="1" dirty="0">
                            <a:latin typeface="Cambria Math" panose="02040503050406030204" pitchFamily="18" charset="0"/>
                          </a:rPr>
                          <m:t>𝜃</m:t>
                        </m:r>
                      </m:e>
                      <m:sub>
                        <m:r>
                          <a:rPr lang="es-CR" sz="2400" i="1" dirty="0">
                            <a:latin typeface="Cambria Math" panose="02040503050406030204" pitchFamily="18" charset="0"/>
                          </a:rPr>
                          <m:t>𝑝</m:t>
                        </m:r>
                      </m:sub>
                    </m:sSub>
                    <m:r>
                      <a:rPr lang="es-CR" sz="2400" i="1" dirty="0">
                        <a:latin typeface="Cambria Math" panose="02040503050406030204" pitchFamily="18" charset="0"/>
                      </a:rPr>
                      <m:t>)∈</m:t>
                    </m:r>
                    <m:sSup>
                      <m:sSupPr>
                        <m:ctrlPr>
                          <a:rPr lang="es-CR" sz="2400" i="1" dirty="0">
                            <a:latin typeface="Cambria Math"/>
                            <a:ea typeface="Cambria Math" panose="02040503050406030204" pitchFamily="18" charset="0"/>
                          </a:rPr>
                        </m:ctrlPr>
                      </m:sSupPr>
                      <m:e>
                        <m:r>
                          <a:rPr lang="es-CR" sz="2400" i="1" dirty="0">
                            <a:latin typeface="Cambria Math" panose="02040503050406030204" pitchFamily="18" charset="0"/>
                            <a:ea typeface="Cambria Math" panose="02040503050406030204" pitchFamily="18" charset="0"/>
                          </a:rPr>
                          <m:t>ℝ</m:t>
                        </m:r>
                      </m:e>
                      <m:sup>
                        <m:r>
                          <a:rPr lang="es-CR" sz="2400" i="1" dirty="0">
                            <a:latin typeface="Cambria Math" panose="02040503050406030204" pitchFamily="18" charset="0"/>
                            <a:ea typeface="Cambria Math" panose="02040503050406030204" pitchFamily="18" charset="0"/>
                          </a:rPr>
                          <m:t>2</m:t>
                        </m:r>
                      </m:sup>
                    </m:sSup>
                    <m:r>
                      <a:rPr lang="es-CR" sz="2400" i="1" dirty="0">
                        <a:latin typeface="Cambria Math" panose="02040503050406030204" pitchFamily="18" charset="0"/>
                      </a:rPr>
                      <m:t>, </m:t>
                    </m:r>
                  </m:oMath>
                </a14:m>
                <a:r>
                  <a:rPr lang="es-CR" sz="2400" i="1" dirty="0">
                    <a:latin typeface="Cambria Math" panose="02040503050406030204" pitchFamily="18" charset="0"/>
                  </a:rPr>
                  <a:t/>
                </a:r>
                <a:br>
                  <a:rPr lang="es-CR" sz="2400" i="1" dirty="0">
                    <a:latin typeface="Cambria Math" panose="02040503050406030204" pitchFamily="18" charset="0"/>
                  </a:rPr>
                </a:br>
                <a:r>
                  <a:rPr lang="es-CR" sz="2400" i="1" dirty="0">
                    <a:latin typeface="Cambria Math" panose="02040503050406030204" pitchFamily="18" charset="0"/>
                  </a:rPr>
                  <a:t>	5. </a:t>
                </a:r>
                <a14:m>
                  <m:oMath xmlns:m="http://schemas.openxmlformats.org/officeDocument/2006/math">
                    <m:r>
                      <a:rPr lang="es-CR" sz="2400" i="1" dirty="0">
                        <a:latin typeface="Cambria Math" panose="02040503050406030204" pitchFamily="18" charset="0"/>
                      </a:rPr>
                      <m:t> </m:t>
                    </m:r>
                    <m:r>
                      <a:rPr lang="el-GR" sz="2400" i="1" dirty="0">
                        <a:latin typeface="Cambria Math" panose="02040503050406030204" pitchFamily="18" charset="0"/>
                      </a:rPr>
                      <m:t>𝜀</m:t>
                    </m:r>
                    <m:r>
                      <a:rPr lang="es-CR" sz="2400" i="1" dirty="0">
                        <a:latin typeface="Cambria Math" panose="02040503050406030204" pitchFamily="18" charset="0"/>
                      </a:rPr>
                      <m:t>𝑡</m:t>
                    </m:r>
                    <m:r>
                      <a:rPr lang="es-CR" sz="2400" i="1" dirty="0">
                        <a:latin typeface="Cambria Math" panose="02040503050406030204" pitchFamily="18" charset="0"/>
                      </a:rPr>
                      <m:t> </m:t>
                    </m:r>
                    <m:r>
                      <a:rPr lang="es-CR" sz="2400" i="1" dirty="0">
                        <a:latin typeface="Cambria Math" panose="02040503050406030204" pitchFamily="18" charset="0"/>
                      </a:rPr>
                      <m:t>𝑞𝑢𝑒</m:t>
                    </m:r>
                    <m:r>
                      <a:rPr lang="es-CR" sz="2400" i="1" dirty="0">
                        <a:latin typeface="Cambria Math" panose="02040503050406030204" pitchFamily="18" charset="0"/>
                      </a:rPr>
                      <m:t> </m:t>
                    </m:r>
                    <m:r>
                      <a:rPr lang="es-CR" sz="2400" i="1" dirty="0">
                        <a:latin typeface="Cambria Math" panose="02040503050406030204" pitchFamily="18" charset="0"/>
                      </a:rPr>
                      <m:t>𝑒𝑠𝑡</m:t>
                    </m:r>
                    <m:r>
                      <a:rPr lang="es-CR" sz="2400" i="1" dirty="0">
                        <a:latin typeface="Cambria Math" panose="02040503050406030204" pitchFamily="18" charset="0"/>
                      </a:rPr>
                      <m:t>á  </m:t>
                    </m:r>
                    <m:r>
                      <a:rPr lang="es-CR" sz="2400" i="1" dirty="0" err="1">
                        <a:latin typeface="Cambria Math" panose="02040503050406030204" pitchFamily="18" charset="0"/>
                      </a:rPr>
                      <m:t>𝑖</m:t>
                    </m:r>
                    <m:r>
                      <a:rPr lang="es-CR" sz="2400" i="1" dirty="0" err="1">
                        <a:latin typeface="Cambria Math" panose="02040503050406030204" pitchFamily="18" charset="0"/>
                      </a:rPr>
                      <m:t>.</m:t>
                    </m:r>
                    <m:r>
                      <a:rPr lang="es-CR" sz="2400" i="1" dirty="0" err="1">
                        <a:latin typeface="Cambria Math" panose="02040503050406030204" pitchFamily="18" charset="0"/>
                      </a:rPr>
                      <m:t>𝑖</m:t>
                    </m:r>
                    <m:r>
                      <a:rPr lang="es-CR" sz="2400" i="1" dirty="0" err="1">
                        <a:latin typeface="Cambria Math" panose="02040503050406030204" pitchFamily="18" charset="0"/>
                      </a:rPr>
                      <m:t>.</m:t>
                    </m:r>
                    <m:r>
                      <a:rPr lang="es-CR" sz="2400" i="1" dirty="0" err="1">
                        <a:latin typeface="Cambria Math" panose="02040503050406030204" pitchFamily="18" charset="0"/>
                      </a:rPr>
                      <m:t>𝑑</m:t>
                    </m:r>
                    <m:r>
                      <a:rPr lang="es-CR" sz="2400" i="1" dirty="0">
                        <a:latin typeface="Cambria Math" panose="02040503050406030204" pitchFamily="18" charset="0"/>
                      </a:rPr>
                      <m:t>. (0,</m:t>
                    </m:r>
                    <m:sSubSup>
                      <m:sSubSupPr>
                        <m:ctrlPr>
                          <a:rPr lang="es-CR" sz="2400" i="1" dirty="0">
                            <a:latin typeface="Cambria Math"/>
                          </a:rPr>
                        </m:ctrlPr>
                      </m:sSubSupPr>
                      <m:e>
                        <m:r>
                          <a:rPr lang="es-CR" sz="2400" i="1" dirty="0">
                            <a:latin typeface="Cambria Math" panose="02040503050406030204" pitchFamily="18" charset="0"/>
                            <a:ea typeface="Cambria Math" panose="02040503050406030204" pitchFamily="18" charset="0"/>
                          </a:rPr>
                          <m:t>𝜎</m:t>
                        </m:r>
                      </m:e>
                      <m:sub>
                        <m:r>
                          <a:rPr lang="es-CR" sz="2400" i="1" dirty="0">
                            <a:latin typeface="Cambria Math" panose="02040503050406030204" pitchFamily="18" charset="0"/>
                            <a:ea typeface="Cambria Math" panose="02040503050406030204" pitchFamily="18" charset="0"/>
                          </a:rPr>
                          <m:t>𝜀</m:t>
                        </m:r>
                      </m:sub>
                      <m:sup>
                        <m:r>
                          <a:rPr lang="es-CR" sz="2400" i="1" dirty="0">
                            <a:latin typeface="Cambria Math" panose="02040503050406030204" pitchFamily="18" charset="0"/>
                          </a:rPr>
                          <m:t>2</m:t>
                        </m:r>
                      </m:sup>
                    </m:sSubSup>
                    <m:r>
                      <a:rPr lang="es-CR" sz="2400" i="1" dirty="0">
                        <a:latin typeface="Cambria Math" panose="02040503050406030204" pitchFamily="18" charset="0"/>
                      </a:rPr>
                      <m:t>)</m:t>
                    </m:r>
                  </m:oMath>
                </a14:m>
                <a:r>
                  <a:rPr lang="es-CR" sz="2400" dirty="0"/>
                  <a:t> </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0" y="972770"/>
                <a:ext cx="12192000" cy="5885229"/>
              </a:xfrm>
              <a:blipFill>
                <a:blip r:embed="rId2"/>
                <a:stretch>
                  <a:fillRect l="-750" t="-1969"/>
                </a:stretch>
              </a:blipFill>
            </p:spPr>
            <p:txBody>
              <a:bodyPr/>
              <a:lstStyle/>
              <a:p>
                <a:r>
                  <a:rPr lang="es-CR">
                    <a:noFill/>
                  </a:rPr>
                  <a:t> </a:t>
                </a:r>
              </a:p>
            </p:txBody>
          </p:sp>
        </mc:Fallback>
      </mc:AlternateContent>
      <p:sp>
        <p:nvSpPr>
          <p:cNvPr id="4" name="Título 1"/>
          <p:cNvSpPr txBox="1">
            <a:spLocks/>
          </p:cNvSpPr>
          <p:nvPr/>
        </p:nvSpPr>
        <p:spPr>
          <a:xfrm>
            <a:off x="0" y="31018"/>
            <a:ext cx="12192000" cy="7514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sz="3600" dirty="0"/>
              <a:t>Fundamentos de la metodología de Box-Jenkins: MA, AR y ARMA</a:t>
            </a:r>
          </a:p>
        </p:txBody>
      </p:sp>
    </p:spTree>
    <p:extLst>
      <p:ext uri="{BB962C8B-B14F-4D97-AF65-F5344CB8AC3E}">
        <p14:creationId xmlns:p14="http://schemas.microsoft.com/office/powerpoint/2010/main" val="1988073914"/>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0" y="928810"/>
                <a:ext cx="9005455" cy="5929190"/>
              </a:xfrm>
            </p:spPr>
            <p:txBody>
              <a:bodyPr>
                <a:normAutofit fontScale="92500"/>
              </a:bodyPr>
              <a:lstStyle/>
              <a:p>
                <a:pPr algn="just"/>
                <a:r>
                  <a:rPr lang="es-CR" sz="2400" dirty="0"/>
                  <a:t>Por lo tanto, para un proceso estacionario </a:t>
                </a:r>
                <a14:m>
                  <m:oMath xmlns:m="http://schemas.openxmlformats.org/officeDocument/2006/math">
                    <m:sSub>
                      <m:sSubPr>
                        <m:ctrlPr>
                          <a:rPr lang="es-CR" sz="2400" i="1">
                            <a:latin typeface="Cambria Math"/>
                          </a:rPr>
                        </m:ctrlPr>
                      </m:sSubPr>
                      <m:e>
                        <m:r>
                          <a:rPr lang="es-CR" sz="2400" i="1">
                            <a:latin typeface="Cambria Math" panose="02040503050406030204" pitchFamily="18" charset="0"/>
                          </a:rPr>
                          <m:t>𝑥</m:t>
                        </m:r>
                      </m:e>
                      <m:sub>
                        <m:r>
                          <a:rPr lang="es-CR" sz="2400" i="1">
                            <a:latin typeface="Cambria Math" panose="02040503050406030204" pitchFamily="18" charset="0"/>
                          </a:rPr>
                          <m:t>𝑡</m:t>
                        </m:r>
                      </m:sub>
                    </m:sSub>
                  </m:oMath>
                </a14:m>
                <a:r>
                  <a:rPr lang="es-CR" sz="2400" dirty="0"/>
                  <a:t> , vamos a aproximar el proceso que gobierna la serie </a:t>
                </a:r>
                <a14:m>
                  <m:oMath xmlns:m="http://schemas.openxmlformats.org/officeDocument/2006/math">
                    <m:sSub>
                      <m:sSubPr>
                        <m:ctrlPr>
                          <a:rPr lang="es-CR" sz="2400" i="1">
                            <a:latin typeface="Cambria Math"/>
                          </a:rPr>
                        </m:ctrlPr>
                      </m:sSubPr>
                      <m:e>
                        <m:r>
                          <a:rPr lang="es-CR" sz="2400" b="0" i="1" smtClean="0">
                            <a:latin typeface="Cambria Math" panose="02040503050406030204" pitchFamily="18" charset="0"/>
                          </a:rPr>
                          <m:t>𝑦</m:t>
                        </m:r>
                      </m:e>
                      <m:sub>
                        <m:r>
                          <a:rPr lang="es-CR" sz="2400" i="1">
                            <a:latin typeface="Cambria Math" panose="02040503050406030204" pitchFamily="18" charset="0"/>
                          </a:rPr>
                          <m:t>𝑡</m:t>
                        </m:r>
                      </m:sub>
                    </m:sSub>
                  </m:oMath>
                </a14:m>
                <a:r>
                  <a:rPr lang="es-CR" sz="2400" dirty="0"/>
                  <a:t> mediante un modelo </a:t>
                </a:r>
                <a:r>
                  <a:rPr lang="es-CR" sz="2400" dirty="0" err="1"/>
                  <a:t>Autoregresivo</a:t>
                </a:r>
                <a:r>
                  <a:rPr lang="es-CR" sz="2400" dirty="0"/>
                  <a:t> (AR), un modelo de Medias Móviles (MA), o un modelo </a:t>
                </a:r>
                <a:r>
                  <a:rPr lang="es-CR" sz="2400" dirty="0" err="1"/>
                  <a:t>Autoregresivo</a:t>
                </a:r>
                <a:r>
                  <a:rPr lang="es-CR" sz="2400" dirty="0"/>
                  <a:t> de Medias Móviles (ARMA).</a:t>
                </a:r>
              </a:p>
              <a:p>
                <a:endParaRPr lang="es-CR" sz="2400" dirty="0"/>
              </a:p>
              <a:p>
                <a:r>
                  <a:rPr lang="es-CR" sz="2400" dirty="0"/>
                  <a:t>Surgen tres preguntas:</a:t>
                </a:r>
              </a:p>
              <a:p>
                <a:pPr marL="0" indent="0">
                  <a:buNone/>
                </a:pPr>
                <a:endParaRPr lang="es-CR" sz="2400" dirty="0"/>
              </a:p>
              <a:p>
                <a:pPr marL="457200" indent="-457200" algn="just">
                  <a:buFont typeface="+mj-lt"/>
                  <a:buAutoNum type="arabicPeriod"/>
                </a:pPr>
                <a:r>
                  <a:rPr lang="es-CR" sz="2400" dirty="0"/>
                  <a:t>¿Cómo es que procedemos con la identificación de estos modelos?</a:t>
                </a:r>
              </a:p>
              <a:p>
                <a:pPr marL="457200" indent="-457200" algn="just">
                  <a:buFont typeface="+mj-lt"/>
                  <a:buAutoNum type="arabicPeriod"/>
                </a:pPr>
                <a:r>
                  <a:rPr lang="es-CR" sz="2400" dirty="0"/>
                  <a:t>Pero antes, ¿cómo pasamos de un proceso no estacionario </a:t>
                </a:r>
                <a14:m>
                  <m:oMath xmlns:m="http://schemas.openxmlformats.org/officeDocument/2006/math">
                    <m:sSub>
                      <m:sSubPr>
                        <m:ctrlPr>
                          <a:rPr lang="es-CR" sz="2400" i="1">
                            <a:latin typeface="Cambria Math"/>
                          </a:rPr>
                        </m:ctrlPr>
                      </m:sSubPr>
                      <m:e>
                        <m:r>
                          <a:rPr lang="es-CR" sz="2400" i="1">
                            <a:latin typeface="Cambria Math" panose="02040503050406030204" pitchFamily="18" charset="0"/>
                          </a:rPr>
                          <m:t>𝑦</m:t>
                        </m:r>
                      </m:e>
                      <m:sub>
                        <m:r>
                          <a:rPr lang="es-CR" sz="2400" i="1">
                            <a:latin typeface="Cambria Math" panose="02040503050406030204" pitchFamily="18" charset="0"/>
                          </a:rPr>
                          <m:t>𝑡</m:t>
                        </m:r>
                      </m:sub>
                    </m:sSub>
                  </m:oMath>
                </a14:m>
                <a:r>
                  <a:rPr lang="es-CR" sz="2400" dirty="0"/>
                  <a:t> a un proceso estacionario?</a:t>
                </a:r>
              </a:p>
              <a:p>
                <a:pPr marL="457200" indent="-457200" algn="just">
                  <a:buFont typeface="+mj-lt"/>
                  <a:buAutoNum type="arabicPeriod"/>
                </a:pPr>
                <a:r>
                  <a:rPr lang="es-CR" sz="2400" dirty="0"/>
                  <a:t>Y finalmente, ¿estos modelos contemplan la estacionalidad de los datos?</a:t>
                </a:r>
              </a:p>
              <a:p>
                <a:pPr marL="457200" indent="-457200" algn="just">
                  <a:buFont typeface="+mj-lt"/>
                  <a:buAutoNum type="arabicPeriod"/>
                </a:pPr>
                <a:endParaRPr lang="es-CR" sz="2400" dirty="0"/>
              </a:p>
              <a:p>
                <a:pPr algn="just"/>
                <a:r>
                  <a:rPr lang="es-CR" sz="2400" dirty="0"/>
                  <a:t>Todo a su debido tiempo… contestemos antes como identificaciones estos procesos, luego como obtenemos una serie estacionaria, y finalmente resolvemos el problema de la estacionalidad en los procesos ARMA. </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0" y="928810"/>
                <a:ext cx="9005455" cy="5929190"/>
              </a:xfrm>
              <a:blipFill rotWithShape="1">
                <a:blip r:embed="rId2"/>
                <a:stretch>
                  <a:fillRect l="-880" t="-1131" r="-880"/>
                </a:stretch>
              </a:blipFill>
            </p:spPr>
            <p:txBody>
              <a:bodyPr/>
              <a:lstStyle/>
              <a:p>
                <a:r>
                  <a:rPr lang="es-CR">
                    <a:noFill/>
                  </a:rPr>
                  <a:t> </a:t>
                </a:r>
              </a:p>
            </p:txBody>
          </p:sp>
        </mc:Fallback>
      </mc:AlternateContent>
      <p:sp>
        <p:nvSpPr>
          <p:cNvPr id="4" name="Título 1"/>
          <p:cNvSpPr txBox="1">
            <a:spLocks/>
          </p:cNvSpPr>
          <p:nvPr/>
        </p:nvSpPr>
        <p:spPr>
          <a:xfrm>
            <a:off x="0" y="31018"/>
            <a:ext cx="12192000" cy="7514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sz="3600" dirty="0"/>
              <a:t>Fundamentos de la metodología de Box-Jenkins: MA, AR y ARMA</a:t>
            </a:r>
          </a:p>
        </p:txBody>
      </p:sp>
      <p:pic>
        <p:nvPicPr>
          <p:cNvPr id="19458" name="Picture 2" descr="Related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12835" t="27273" r="12359" b="25818"/>
          <a:stretch/>
        </p:blipFill>
        <p:spPr bwMode="auto">
          <a:xfrm>
            <a:off x="9472965" y="1357745"/>
            <a:ext cx="2261836" cy="1620983"/>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Image result for forecasti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09579" y="4145757"/>
            <a:ext cx="2277622" cy="135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4213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767858" y="31018"/>
            <a:ext cx="10515600" cy="936137"/>
          </a:xfrm>
        </p:spPr>
        <p:txBody>
          <a:bodyPr/>
          <a:lstStyle/>
          <a:p>
            <a:pPr algn="ctr"/>
            <a:r>
              <a:rPr lang="es-CR" dirty="0"/>
              <a:t>Índice</a:t>
            </a:r>
          </a:p>
        </p:txBody>
      </p:sp>
      <p:sp>
        <p:nvSpPr>
          <p:cNvPr id="5" name="Elipse 4"/>
          <p:cNvSpPr/>
          <p:nvPr/>
        </p:nvSpPr>
        <p:spPr>
          <a:xfrm>
            <a:off x="483578" y="1283678"/>
            <a:ext cx="852854" cy="84406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Rectángulo redondeado 5"/>
          <p:cNvSpPr/>
          <p:nvPr/>
        </p:nvSpPr>
        <p:spPr>
          <a:xfrm>
            <a:off x="1855178" y="1222131"/>
            <a:ext cx="2681653" cy="967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Fundamentos del método Box-Jenkins</a:t>
            </a:r>
          </a:p>
        </p:txBody>
      </p:sp>
      <p:sp>
        <p:nvSpPr>
          <p:cNvPr id="2" name="Rectángulo redondeado 1"/>
          <p:cNvSpPr/>
          <p:nvPr/>
        </p:nvSpPr>
        <p:spPr>
          <a:xfrm>
            <a:off x="4860677" y="1160579"/>
            <a:ext cx="2329961" cy="6682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¿Qué es una serie cronológica?</a:t>
            </a:r>
          </a:p>
        </p:txBody>
      </p:sp>
      <p:sp>
        <p:nvSpPr>
          <p:cNvPr id="7" name="Rectángulo redondeado 6"/>
          <p:cNvSpPr/>
          <p:nvPr/>
        </p:nvSpPr>
        <p:spPr>
          <a:xfrm>
            <a:off x="4860677" y="1987054"/>
            <a:ext cx="2329961" cy="6682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Los procesos estacionarios</a:t>
            </a:r>
          </a:p>
        </p:txBody>
      </p:sp>
      <p:sp>
        <p:nvSpPr>
          <p:cNvPr id="8" name="Rectángulo redondeado 7"/>
          <p:cNvSpPr/>
          <p:nvPr/>
        </p:nvSpPr>
        <p:spPr>
          <a:xfrm>
            <a:off x="4860676" y="2813529"/>
            <a:ext cx="2329961" cy="6682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El ruido blanco</a:t>
            </a:r>
          </a:p>
        </p:txBody>
      </p:sp>
      <p:sp>
        <p:nvSpPr>
          <p:cNvPr id="9" name="Rectángulo redondeado 8"/>
          <p:cNvSpPr/>
          <p:nvPr/>
        </p:nvSpPr>
        <p:spPr>
          <a:xfrm>
            <a:off x="4860675" y="3640004"/>
            <a:ext cx="2329961" cy="6682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El teorema de Wold</a:t>
            </a:r>
          </a:p>
        </p:txBody>
      </p:sp>
      <p:sp>
        <p:nvSpPr>
          <p:cNvPr id="10" name="Rectángulo redondeado 9"/>
          <p:cNvSpPr/>
          <p:nvPr/>
        </p:nvSpPr>
        <p:spPr>
          <a:xfrm>
            <a:off x="4860675" y="4466479"/>
            <a:ext cx="2329961" cy="6682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Los proceso ARMA</a:t>
            </a:r>
          </a:p>
        </p:txBody>
      </p:sp>
      <p:sp>
        <p:nvSpPr>
          <p:cNvPr id="11" name="Rectángulo redondeado 10"/>
          <p:cNvSpPr/>
          <p:nvPr/>
        </p:nvSpPr>
        <p:spPr>
          <a:xfrm>
            <a:off x="4860674" y="5292954"/>
            <a:ext cx="2329961" cy="6682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Autocorrelaciones: total y parcial</a:t>
            </a:r>
          </a:p>
        </p:txBody>
      </p:sp>
    </p:spTree>
    <p:extLst>
      <p:ext uri="{BB962C8B-B14F-4D97-AF65-F5344CB8AC3E}">
        <p14:creationId xmlns:p14="http://schemas.microsoft.com/office/powerpoint/2010/main" val="817605770"/>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0338" y="1139825"/>
            <a:ext cx="12045462" cy="4351338"/>
          </a:xfrm>
        </p:spPr>
        <p:txBody>
          <a:bodyPr>
            <a:normAutofit/>
          </a:bodyPr>
          <a:lstStyle/>
          <a:p>
            <a:pPr marL="0" indent="0" algn="just">
              <a:buNone/>
            </a:pPr>
            <a:r>
              <a:rPr lang="es-CR" sz="2000" dirty="0"/>
              <a:t>La identificación de un proceso AR(p), MA(p) o ARMA(</a:t>
            </a:r>
            <a:r>
              <a:rPr lang="es-CR" sz="2000" dirty="0" err="1"/>
              <a:t>p,q</a:t>
            </a:r>
            <a:r>
              <a:rPr lang="es-CR" sz="2000" dirty="0"/>
              <a:t>), se llevan a cabo mediante el conocimiento del proceso que lo genera. Para poder saber esto, tenemos que, a partir de una serie estacionaria, saber como está su relación total e intermediaria respecto a los valores que la generan. Necesitamos para esto conocer para esto las autocorrelaciones parciales y totales del proceso como tal. </a:t>
            </a:r>
          </a:p>
          <a:p>
            <a:pPr marL="0" indent="0" algn="just">
              <a:buNone/>
            </a:pPr>
            <a:endParaRPr lang="es-CR" sz="2000" dirty="0"/>
          </a:p>
          <a:p>
            <a:pPr marL="0" indent="0" algn="just">
              <a:buNone/>
            </a:pPr>
            <a:r>
              <a:rPr lang="es-CR" sz="2000" dirty="0"/>
              <a:t>¿Qué son entonces las autocorrelaciones parciales y totales? De inmediato lo explicamos.</a:t>
            </a:r>
          </a:p>
        </p:txBody>
      </p:sp>
      <p:sp>
        <p:nvSpPr>
          <p:cNvPr id="4" name="Título 1"/>
          <p:cNvSpPr txBox="1">
            <a:spLocks/>
          </p:cNvSpPr>
          <p:nvPr/>
        </p:nvSpPr>
        <p:spPr>
          <a:xfrm>
            <a:off x="0" y="31018"/>
            <a:ext cx="12192000" cy="751497"/>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sz="3600" dirty="0"/>
              <a:t>Fundamentos de la metodología de Box-Jenkins: autocorrelación total</a:t>
            </a:r>
          </a:p>
        </p:txBody>
      </p:sp>
      <p:pic>
        <p:nvPicPr>
          <p:cNvPr id="1026" name="Picture 2" descr="Resultado de imagen para question answer"/>
          <p:cNvPicPr>
            <a:picLocks noChangeAspect="1" noChangeArrowheads="1"/>
          </p:cNvPicPr>
          <p:nvPr/>
        </p:nvPicPr>
        <p:blipFill rotWithShape="1">
          <a:blip r:embed="rId2">
            <a:extLst>
              <a:ext uri="{28A0092B-C50C-407E-A947-70E740481C1C}">
                <a14:useLocalDpi xmlns:a14="http://schemas.microsoft.com/office/drawing/2010/main" val="0"/>
              </a:ext>
            </a:extLst>
          </a:blip>
          <a:srcRect t="18316" b="16113"/>
          <a:stretch/>
        </p:blipFill>
        <p:spPr bwMode="auto">
          <a:xfrm>
            <a:off x="2049728" y="3411510"/>
            <a:ext cx="8086682" cy="3323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8495739"/>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0" y="31018"/>
            <a:ext cx="12192000" cy="751497"/>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sz="3600" dirty="0"/>
              <a:t>Fundamentos de la metodología de Box-Jenkins: autocorrelación total</a:t>
            </a:r>
          </a:p>
        </p:txBody>
      </p:sp>
      <p:cxnSp>
        <p:nvCxnSpPr>
          <p:cNvPr id="6" name="Conector recto 5"/>
          <p:cNvCxnSpPr/>
          <p:nvPr/>
        </p:nvCxnSpPr>
        <p:spPr>
          <a:xfrm flipV="1">
            <a:off x="984738" y="2919044"/>
            <a:ext cx="9557239" cy="36000"/>
          </a:xfrm>
          <a:prstGeom prst="line">
            <a:avLst/>
          </a:prstGeom>
        </p:spPr>
        <p:style>
          <a:lnRef idx="3">
            <a:schemeClr val="dk1"/>
          </a:lnRef>
          <a:fillRef idx="0">
            <a:schemeClr val="dk1"/>
          </a:fillRef>
          <a:effectRef idx="2">
            <a:schemeClr val="dk1"/>
          </a:effectRef>
          <a:fontRef idx="minor">
            <a:schemeClr val="tx1"/>
          </a:fontRef>
        </p:style>
      </p:cxnSp>
      <p:cxnSp>
        <p:nvCxnSpPr>
          <p:cNvPr id="7" name="Conector recto 6"/>
          <p:cNvCxnSpPr/>
          <p:nvPr/>
        </p:nvCxnSpPr>
        <p:spPr>
          <a:xfrm flipV="1">
            <a:off x="984738" y="6069621"/>
            <a:ext cx="9557239" cy="36000"/>
          </a:xfrm>
          <a:prstGeom prst="line">
            <a:avLst/>
          </a:prstGeom>
        </p:spPr>
        <p:style>
          <a:lnRef idx="3">
            <a:schemeClr val="dk1"/>
          </a:lnRef>
          <a:fillRef idx="0">
            <a:schemeClr val="dk1"/>
          </a:fillRef>
          <a:effectRef idx="2">
            <a:schemeClr val="dk1"/>
          </a:effectRef>
          <a:fontRef idx="minor">
            <a:schemeClr val="tx1"/>
          </a:fontRef>
        </p:style>
      </p:cxnSp>
      <p:cxnSp>
        <p:nvCxnSpPr>
          <p:cNvPr id="9" name="Conector recto 8"/>
          <p:cNvCxnSpPr/>
          <p:nvPr/>
        </p:nvCxnSpPr>
        <p:spPr>
          <a:xfrm flipV="1">
            <a:off x="984738" y="2795951"/>
            <a:ext cx="0" cy="298939"/>
          </a:xfrm>
          <a:prstGeom prst="line">
            <a:avLst/>
          </a:prstGeom>
        </p:spPr>
        <p:style>
          <a:lnRef idx="3">
            <a:schemeClr val="dk1"/>
          </a:lnRef>
          <a:fillRef idx="0">
            <a:schemeClr val="dk1"/>
          </a:fillRef>
          <a:effectRef idx="2">
            <a:schemeClr val="dk1"/>
          </a:effectRef>
          <a:fontRef idx="minor">
            <a:schemeClr val="tx1"/>
          </a:fontRef>
        </p:style>
      </p:cxnSp>
      <p:cxnSp>
        <p:nvCxnSpPr>
          <p:cNvPr id="10" name="Conector recto 9"/>
          <p:cNvCxnSpPr/>
          <p:nvPr/>
        </p:nvCxnSpPr>
        <p:spPr>
          <a:xfrm flipV="1">
            <a:off x="4038599" y="2807674"/>
            <a:ext cx="0" cy="298939"/>
          </a:xfrm>
          <a:prstGeom prst="line">
            <a:avLst/>
          </a:prstGeom>
        </p:spPr>
        <p:style>
          <a:lnRef idx="3">
            <a:schemeClr val="dk1"/>
          </a:lnRef>
          <a:fillRef idx="0">
            <a:schemeClr val="dk1"/>
          </a:fillRef>
          <a:effectRef idx="2">
            <a:schemeClr val="dk1"/>
          </a:effectRef>
          <a:fontRef idx="minor">
            <a:schemeClr val="tx1"/>
          </a:fontRef>
        </p:style>
      </p:cxnSp>
      <p:cxnSp>
        <p:nvCxnSpPr>
          <p:cNvPr id="11" name="Conector recto 10"/>
          <p:cNvCxnSpPr/>
          <p:nvPr/>
        </p:nvCxnSpPr>
        <p:spPr>
          <a:xfrm flipV="1">
            <a:off x="7030914" y="2769574"/>
            <a:ext cx="0" cy="298939"/>
          </a:xfrm>
          <a:prstGeom prst="line">
            <a:avLst/>
          </a:prstGeom>
        </p:spPr>
        <p:style>
          <a:lnRef idx="3">
            <a:schemeClr val="dk1"/>
          </a:lnRef>
          <a:fillRef idx="0">
            <a:schemeClr val="dk1"/>
          </a:fillRef>
          <a:effectRef idx="2">
            <a:schemeClr val="dk1"/>
          </a:effectRef>
          <a:fontRef idx="minor">
            <a:schemeClr val="tx1"/>
          </a:fontRef>
        </p:style>
      </p:cxnSp>
      <p:cxnSp>
        <p:nvCxnSpPr>
          <p:cNvPr id="12" name="Conector recto 11"/>
          <p:cNvCxnSpPr/>
          <p:nvPr/>
        </p:nvCxnSpPr>
        <p:spPr>
          <a:xfrm flipV="1">
            <a:off x="10541977" y="2807674"/>
            <a:ext cx="0" cy="298939"/>
          </a:xfrm>
          <a:prstGeom prst="line">
            <a:avLst/>
          </a:prstGeom>
        </p:spPr>
        <p:style>
          <a:lnRef idx="3">
            <a:schemeClr val="dk1"/>
          </a:lnRef>
          <a:fillRef idx="0">
            <a:schemeClr val="dk1"/>
          </a:fillRef>
          <a:effectRef idx="2">
            <a:schemeClr val="dk1"/>
          </a:effectRef>
          <a:fontRef idx="minor">
            <a:schemeClr val="tx1"/>
          </a:fontRef>
        </p:style>
      </p:cxnSp>
      <p:cxnSp>
        <p:nvCxnSpPr>
          <p:cNvPr id="13" name="Conector recto 12"/>
          <p:cNvCxnSpPr/>
          <p:nvPr/>
        </p:nvCxnSpPr>
        <p:spPr>
          <a:xfrm flipV="1">
            <a:off x="978876" y="5950289"/>
            <a:ext cx="0" cy="298939"/>
          </a:xfrm>
          <a:prstGeom prst="line">
            <a:avLst/>
          </a:prstGeom>
        </p:spPr>
        <p:style>
          <a:lnRef idx="3">
            <a:schemeClr val="dk1"/>
          </a:lnRef>
          <a:fillRef idx="0">
            <a:schemeClr val="dk1"/>
          </a:fillRef>
          <a:effectRef idx="2">
            <a:schemeClr val="dk1"/>
          </a:effectRef>
          <a:fontRef idx="minor">
            <a:schemeClr val="tx1"/>
          </a:fontRef>
        </p:style>
      </p:cxnSp>
      <p:cxnSp>
        <p:nvCxnSpPr>
          <p:cNvPr id="14" name="Conector recto 13"/>
          <p:cNvCxnSpPr/>
          <p:nvPr/>
        </p:nvCxnSpPr>
        <p:spPr>
          <a:xfrm flipV="1">
            <a:off x="4032737" y="5962012"/>
            <a:ext cx="0" cy="298939"/>
          </a:xfrm>
          <a:prstGeom prst="line">
            <a:avLst/>
          </a:prstGeom>
        </p:spPr>
        <p:style>
          <a:lnRef idx="3">
            <a:schemeClr val="dk1"/>
          </a:lnRef>
          <a:fillRef idx="0">
            <a:schemeClr val="dk1"/>
          </a:fillRef>
          <a:effectRef idx="2">
            <a:schemeClr val="dk1"/>
          </a:effectRef>
          <a:fontRef idx="minor">
            <a:schemeClr val="tx1"/>
          </a:fontRef>
        </p:style>
      </p:cxnSp>
      <p:cxnSp>
        <p:nvCxnSpPr>
          <p:cNvPr id="15" name="Conector recto 14"/>
          <p:cNvCxnSpPr/>
          <p:nvPr/>
        </p:nvCxnSpPr>
        <p:spPr>
          <a:xfrm flipV="1">
            <a:off x="7025052" y="5923912"/>
            <a:ext cx="0" cy="298939"/>
          </a:xfrm>
          <a:prstGeom prst="line">
            <a:avLst/>
          </a:prstGeom>
        </p:spPr>
        <p:style>
          <a:lnRef idx="3">
            <a:schemeClr val="dk1"/>
          </a:lnRef>
          <a:fillRef idx="0">
            <a:schemeClr val="dk1"/>
          </a:fillRef>
          <a:effectRef idx="2">
            <a:schemeClr val="dk1"/>
          </a:effectRef>
          <a:fontRef idx="minor">
            <a:schemeClr val="tx1"/>
          </a:fontRef>
        </p:style>
      </p:cxnSp>
      <p:cxnSp>
        <p:nvCxnSpPr>
          <p:cNvPr id="16" name="Conector recto 15"/>
          <p:cNvCxnSpPr/>
          <p:nvPr/>
        </p:nvCxnSpPr>
        <p:spPr>
          <a:xfrm flipV="1">
            <a:off x="10536115" y="5962012"/>
            <a:ext cx="0" cy="298939"/>
          </a:xfrm>
          <a:prstGeom prst="line">
            <a:avLst/>
          </a:prstGeom>
        </p:spPr>
        <p:style>
          <a:lnRef idx="3">
            <a:schemeClr val="dk1"/>
          </a:lnRef>
          <a:fillRef idx="0">
            <a:schemeClr val="dk1"/>
          </a:fillRef>
          <a:effectRef idx="2">
            <a:schemeClr val="dk1"/>
          </a:effectRef>
          <a:fontRef idx="minor">
            <a:schemeClr val="tx1"/>
          </a:fontRef>
        </p:style>
      </p:cxnSp>
      <p:sp>
        <p:nvSpPr>
          <p:cNvPr id="19" name="Flecha curvada hacia la derecha 18"/>
          <p:cNvSpPr/>
          <p:nvPr/>
        </p:nvSpPr>
        <p:spPr>
          <a:xfrm rot="16200000">
            <a:off x="5461062" y="-1370562"/>
            <a:ext cx="754038" cy="990016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solidFill>
                <a:schemeClr val="tx1"/>
              </a:solidFill>
            </a:endParaRPr>
          </a:p>
        </p:txBody>
      </p:sp>
      <mc:AlternateContent xmlns:mc="http://schemas.openxmlformats.org/markup-compatibility/2006" xmlns:a14="http://schemas.microsoft.com/office/drawing/2010/main">
        <mc:Choice Requires="a14">
          <p:sp>
            <p:nvSpPr>
              <p:cNvPr id="20" name="CuadroTexto 19"/>
              <p:cNvSpPr txBox="1"/>
              <p:nvPr/>
            </p:nvSpPr>
            <p:spPr>
              <a:xfrm>
                <a:off x="685800" y="2071000"/>
                <a:ext cx="67700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CR" b="0" i="1" smtClean="0">
                              <a:latin typeface="Cambria Math"/>
                            </a:rPr>
                          </m:ctrlPr>
                        </m:sSubPr>
                        <m:e>
                          <m:r>
                            <a:rPr lang="es-CR" b="0" i="1" smtClean="0">
                              <a:latin typeface="Cambria Math" panose="02040503050406030204" pitchFamily="18" charset="0"/>
                            </a:rPr>
                            <m:t>𝑥</m:t>
                          </m:r>
                        </m:e>
                        <m:sub>
                          <m:r>
                            <a:rPr lang="es-CR" b="0" i="1" smtClean="0">
                              <a:latin typeface="Cambria Math" panose="02040503050406030204" pitchFamily="18" charset="0"/>
                            </a:rPr>
                            <m:t>𝑡</m:t>
                          </m:r>
                        </m:sub>
                      </m:sSub>
                    </m:oMath>
                  </m:oMathPara>
                </a14:m>
                <a:endParaRPr lang="es-CR" dirty="0"/>
              </a:p>
            </p:txBody>
          </p:sp>
        </mc:Choice>
        <mc:Fallback xmlns="">
          <p:sp>
            <p:nvSpPr>
              <p:cNvPr id="20" name="CuadroTexto 19"/>
              <p:cNvSpPr txBox="1">
                <a:spLocks noRot="1" noChangeAspect="1" noMove="1" noResize="1" noEditPoints="1" noAdjustHandles="1" noChangeArrowheads="1" noChangeShapeType="1" noTextEdit="1"/>
              </p:cNvSpPr>
              <p:nvPr/>
            </p:nvSpPr>
            <p:spPr>
              <a:xfrm>
                <a:off x="685800" y="2071000"/>
                <a:ext cx="677008" cy="369332"/>
              </a:xfrm>
              <a:prstGeom prst="rect">
                <a:avLst/>
              </a:prstGeom>
              <a:blipFill>
                <a:blip r:embed="rId2"/>
                <a:stretch>
                  <a:fillRect/>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21" name="CuadroTexto 20"/>
              <p:cNvSpPr txBox="1"/>
              <p:nvPr/>
            </p:nvSpPr>
            <p:spPr>
              <a:xfrm>
                <a:off x="3757247" y="2071000"/>
                <a:ext cx="67700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CR" b="0" i="1" smtClean="0">
                              <a:latin typeface="Cambria Math"/>
                            </a:rPr>
                          </m:ctrlPr>
                        </m:sSubPr>
                        <m:e>
                          <m:r>
                            <a:rPr lang="es-CR" b="0" i="1" smtClean="0">
                              <a:latin typeface="Cambria Math" panose="02040503050406030204" pitchFamily="18" charset="0"/>
                            </a:rPr>
                            <m:t>𝑥</m:t>
                          </m:r>
                        </m:e>
                        <m:sub>
                          <m:r>
                            <a:rPr lang="es-CR" b="0" i="1" smtClean="0">
                              <a:latin typeface="Cambria Math" panose="02040503050406030204" pitchFamily="18" charset="0"/>
                            </a:rPr>
                            <m:t>𝑡</m:t>
                          </m:r>
                          <m:r>
                            <a:rPr lang="es-CR" b="0" i="1" smtClean="0">
                              <a:latin typeface="Cambria Math" panose="02040503050406030204" pitchFamily="18" charset="0"/>
                            </a:rPr>
                            <m:t>+1</m:t>
                          </m:r>
                        </m:sub>
                      </m:sSub>
                    </m:oMath>
                  </m:oMathPara>
                </a14:m>
                <a:endParaRPr lang="es-CR" dirty="0"/>
              </a:p>
            </p:txBody>
          </p:sp>
        </mc:Choice>
        <mc:Fallback xmlns="">
          <p:sp>
            <p:nvSpPr>
              <p:cNvPr id="21" name="CuadroTexto 20"/>
              <p:cNvSpPr txBox="1">
                <a:spLocks noRot="1" noChangeAspect="1" noMove="1" noResize="1" noEditPoints="1" noAdjustHandles="1" noChangeArrowheads="1" noChangeShapeType="1" noTextEdit="1"/>
              </p:cNvSpPr>
              <p:nvPr/>
            </p:nvSpPr>
            <p:spPr>
              <a:xfrm>
                <a:off x="3757247" y="2071000"/>
                <a:ext cx="677008" cy="369332"/>
              </a:xfrm>
              <a:prstGeom prst="rect">
                <a:avLst/>
              </a:prstGeom>
              <a:blipFill>
                <a:blip r:embed="rId3"/>
                <a:stretch>
                  <a:fillRect/>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22" name="CuadroTexto 21"/>
              <p:cNvSpPr txBox="1"/>
              <p:nvPr/>
            </p:nvSpPr>
            <p:spPr>
              <a:xfrm>
                <a:off x="6686548" y="2071000"/>
                <a:ext cx="67700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CR" b="0" i="1" smtClean="0">
                              <a:latin typeface="Cambria Math"/>
                            </a:rPr>
                          </m:ctrlPr>
                        </m:sSubPr>
                        <m:e>
                          <m:r>
                            <a:rPr lang="es-CR" b="0" i="1" smtClean="0">
                              <a:latin typeface="Cambria Math" panose="02040503050406030204" pitchFamily="18" charset="0"/>
                            </a:rPr>
                            <m:t>𝑥</m:t>
                          </m:r>
                        </m:e>
                        <m:sub>
                          <m:r>
                            <a:rPr lang="es-CR" b="0" i="1" smtClean="0">
                              <a:latin typeface="Cambria Math" panose="02040503050406030204" pitchFamily="18" charset="0"/>
                            </a:rPr>
                            <m:t>𝑡</m:t>
                          </m:r>
                          <m:r>
                            <a:rPr lang="es-CR" b="0" i="1" smtClean="0">
                              <a:latin typeface="Cambria Math" panose="02040503050406030204" pitchFamily="18" charset="0"/>
                            </a:rPr>
                            <m:t>+2</m:t>
                          </m:r>
                        </m:sub>
                      </m:sSub>
                    </m:oMath>
                  </m:oMathPara>
                </a14:m>
                <a:endParaRPr lang="es-CR" dirty="0"/>
              </a:p>
            </p:txBody>
          </p:sp>
        </mc:Choice>
        <mc:Fallback xmlns="">
          <p:sp>
            <p:nvSpPr>
              <p:cNvPr id="22" name="CuadroTexto 21"/>
              <p:cNvSpPr txBox="1">
                <a:spLocks noRot="1" noChangeAspect="1" noMove="1" noResize="1" noEditPoints="1" noAdjustHandles="1" noChangeArrowheads="1" noChangeShapeType="1" noTextEdit="1"/>
              </p:cNvSpPr>
              <p:nvPr/>
            </p:nvSpPr>
            <p:spPr>
              <a:xfrm>
                <a:off x="6686548" y="2071000"/>
                <a:ext cx="677008" cy="369332"/>
              </a:xfrm>
              <a:prstGeom prst="rect">
                <a:avLst/>
              </a:prstGeom>
              <a:blipFill>
                <a:blip r:embed="rId4"/>
                <a:stretch>
                  <a:fillRect/>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23" name="CuadroTexto 22"/>
              <p:cNvSpPr txBox="1"/>
              <p:nvPr/>
            </p:nvSpPr>
            <p:spPr>
              <a:xfrm>
                <a:off x="10197611" y="2069172"/>
                <a:ext cx="67700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CR" b="0" i="1" smtClean="0">
                              <a:latin typeface="Cambria Math"/>
                            </a:rPr>
                          </m:ctrlPr>
                        </m:sSubPr>
                        <m:e>
                          <m:r>
                            <a:rPr lang="es-CR" b="0" i="1" smtClean="0">
                              <a:latin typeface="Cambria Math" panose="02040503050406030204" pitchFamily="18" charset="0"/>
                            </a:rPr>
                            <m:t>𝑥</m:t>
                          </m:r>
                        </m:e>
                        <m:sub>
                          <m:r>
                            <a:rPr lang="es-CR" b="0" i="1" smtClean="0">
                              <a:latin typeface="Cambria Math" panose="02040503050406030204" pitchFamily="18" charset="0"/>
                            </a:rPr>
                            <m:t>𝑡</m:t>
                          </m:r>
                          <m:r>
                            <a:rPr lang="es-CR" b="0" i="1" smtClean="0">
                              <a:latin typeface="Cambria Math" panose="02040503050406030204" pitchFamily="18" charset="0"/>
                            </a:rPr>
                            <m:t>+3</m:t>
                          </m:r>
                        </m:sub>
                      </m:sSub>
                    </m:oMath>
                  </m:oMathPara>
                </a14:m>
                <a:endParaRPr lang="es-CR" dirty="0"/>
              </a:p>
            </p:txBody>
          </p:sp>
        </mc:Choice>
        <mc:Fallback xmlns="">
          <p:sp>
            <p:nvSpPr>
              <p:cNvPr id="23" name="CuadroTexto 22"/>
              <p:cNvSpPr txBox="1">
                <a:spLocks noRot="1" noChangeAspect="1" noMove="1" noResize="1" noEditPoints="1" noAdjustHandles="1" noChangeArrowheads="1" noChangeShapeType="1" noTextEdit="1"/>
              </p:cNvSpPr>
              <p:nvPr/>
            </p:nvSpPr>
            <p:spPr>
              <a:xfrm>
                <a:off x="10197611" y="2069172"/>
                <a:ext cx="677008" cy="369332"/>
              </a:xfrm>
              <a:prstGeom prst="rect">
                <a:avLst/>
              </a:prstGeom>
              <a:blipFill>
                <a:blip r:embed="rId5"/>
                <a:stretch>
                  <a:fillRect/>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24" name="CuadroTexto 23"/>
              <p:cNvSpPr txBox="1"/>
              <p:nvPr/>
            </p:nvSpPr>
            <p:spPr>
              <a:xfrm>
                <a:off x="685800" y="5408870"/>
                <a:ext cx="67700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CR" b="0" i="1" smtClean="0">
                              <a:latin typeface="Cambria Math"/>
                            </a:rPr>
                          </m:ctrlPr>
                        </m:sSubPr>
                        <m:e>
                          <m:r>
                            <a:rPr lang="es-CR" b="0" i="1" smtClean="0">
                              <a:latin typeface="Cambria Math" panose="02040503050406030204" pitchFamily="18" charset="0"/>
                            </a:rPr>
                            <m:t>𝑥</m:t>
                          </m:r>
                        </m:e>
                        <m:sub>
                          <m:r>
                            <a:rPr lang="es-CR" b="0" i="1" smtClean="0">
                              <a:latin typeface="Cambria Math" panose="02040503050406030204" pitchFamily="18" charset="0"/>
                            </a:rPr>
                            <m:t>𝑡</m:t>
                          </m:r>
                        </m:sub>
                      </m:sSub>
                    </m:oMath>
                  </m:oMathPara>
                </a14:m>
                <a:endParaRPr lang="es-CR" dirty="0"/>
              </a:p>
            </p:txBody>
          </p:sp>
        </mc:Choice>
        <mc:Fallback xmlns="">
          <p:sp>
            <p:nvSpPr>
              <p:cNvPr id="24" name="CuadroTexto 23"/>
              <p:cNvSpPr txBox="1">
                <a:spLocks noRot="1" noChangeAspect="1" noMove="1" noResize="1" noEditPoints="1" noAdjustHandles="1" noChangeArrowheads="1" noChangeShapeType="1" noTextEdit="1"/>
              </p:cNvSpPr>
              <p:nvPr/>
            </p:nvSpPr>
            <p:spPr>
              <a:xfrm>
                <a:off x="685800" y="5408870"/>
                <a:ext cx="677008" cy="369332"/>
              </a:xfrm>
              <a:prstGeom prst="rect">
                <a:avLst/>
              </a:prstGeom>
              <a:blipFill>
                <a:blip r:embed="rId6"/>
                <a:stretch>
                  <a:fillRect/>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25" name="CuadroTexto 24"/>
              <p:cNvSpPr txBox="1"/>
              <p:nvPr/>
            </p:nvSpPr>
            <p:spPr>
              <a:xfrm>
                <a:off x="3757247" y="5408870"/>
                <a:ext cx="67700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CR" b="0" i="1" smtClean="0">
                              <a:latin typeface="Cambria Math"/>
                            </a:rPr>
                          </m:ctrlPr>
                        </m:sSubPr>
                        <m:e>
                          <m:r>
                            <a:rPr lang="es-CR" b="0" i="1" smtClean="0">
                              <a:latin typeface="Cambria Math" panose="02040503050406030204" pitchFamily="18" charset="0"/>
                            </a:rPr>
                            <m:t>𝑥</m:t>
                          </m:r>
                        </m:e>
                        <m:sub>
                          <m:r>
                            <a:rPr lang="es-CR" b="0" i="1" smtClean="0">
                              <a:latin typeface="Cambria Math" panose="02040503050406030204" pitchFamily="18" charset="0"/>
                            </a:rPr>
                            <m:t>𝑡</m:t>
                          </m:r>
                          <m:r>
                            <a:rPr lang="es-CR" b="0" i="1" smtClean="0">
                              <a:latin typeface="Cambria Math" panose="02040503050406030204" pitchFamily="18" charset="0"/>
                            </a:rPr>
                            <m:t>+1</m:t>
                          </m:r>
                        </m:sub>
                      </m:sSub>
                    </m:oMath>
                  </m:oMathPara>
                </a14:m>
                <a:endParaRPr lang="es-CR" dirty="0"/>
              </a:p>
            </p:txBody>
          </p:sp>
        </mc:Choice>
        <mc:Fallback xmlns="">
          <p:sp>
            <p:nvSpPr>
              <p:cNvPr id="25" name="CuadroTexto 24"/>
              <p:cNvSpPr txBox="1">
                <a:spLocks noRot="1" noChangeAspect="1" noMove="1" noResize="1" noEditPoints="1" noAdjustHandles="1" noChangeArrowheads="1" noChangeShapeType="1" noTextEdit="1"/>
              </p:cNvSpPr>
              <p:nvPr/>
            </p:nvSpPr>
            <p:spPr>
              <a:xfrm>
                <a:off x="3757247" y="5408870"/>
                <a:ext cx="677008" cy="369332"/>
              </a:xfrm>
              <a:prstGeom prst="rect">
                <a:avLst/>
              </a:prstGeom>
              <a:blipFill>
                <a:blip r:embed="rId7"/>
                <a:stretch>
                  <a:fillRect/>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26" name="CuadroTexto 25"/>
              <p:cNvSpPr txBox="1"/>
              <p:nvPr/>
            </p:nvSpPr>
            <p:spPr>
              <a:xfrm>
                <a:off x="6686548" y="5408870"/>
                <a:ext cx="67700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CR" b="0" i="1" smtClean="0">
                              <a:latin typeface="Cambria Math"/>
                            </a:rPr>
                          </m:ctrlPr>
                        </m:sSubPr>
                        <m:e>
                          <m:r>
                            <a:rPr lang="es-CR" b="0" i="1" smtClean="0">
                              <a:latin typeface="Cambria Math" panose="02040503050406030204" pitchFamily="18" charset="0"/>
                            </a:rPr>
                            <m:t>𝑥</m:t>
                          </m:r>
                        </m:e>
                        <m:sub>
                          <m:r>
                            <a:rPr lang="es-CR" b="0" i="1" smtClean="0">
                              <a:latin typeface="Cambria Math" panose="02040503050406030204" pitchFamily="18" charset="0"/>
                            </a:rPr>
                            <m:t>𝑡</m:t>
                          </m:r>
                          <m:r>
                            <a:rPr lang="es-CR" b="0" i="1" smtClean="0">
                              <a:latin typeface="Cambria Math" panose="02040503050406030204" pitchFamily="18" charset="0"/>
                            </a:rPr>
                            <m:t>+2</m:t>
                          </m:r>
                        </m:sub>
                      </m:sSub>
                    </m:oMath>
                  </m:oMathPara>
                </a14:m>
                <a:endParaRPr lang="es-CR" dirty="0"/>
              </a:p>
            </p:txBody>
          </p:sp>
        </mc:Choice>
        <mc:Fallback xmlns="">
          <p:sp>
            <p:nvSpPr>
              <p:cNvPr id="26" name="CuadroTexto 25"/>
              <p:cNvSpPr txBox="1">
                <a:spLocks noRot="1" noChangeAspect="1" noMove="1" noResize="1" noEditPoints="1" noAdjustHandles="1" noChangeArrowheads="1" noChangeShapeType="1" noTextEdit="1"/>
              </p:cNvSpPr>
              <p:nvPr/>
            </p:nvSpPr>
            <p:spPr>
              <a:xfrm>
                <a:off x="6686548" y="5408870"/>
                <a:ext cx="677008" cy="369332"/>
              </a:xfrm>
              <a:prstGeom prst="rect">
                <a:avLst/>
              </a:prstGeom>
              <a:blipFill>
                <a:blip r:embed="rId8"/>
                <a:stretch>
                  <a:fillRect/>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27" name="CuadroTexto 26"/>
              <p:cNvSpPr txBox="1"/>
              <p:nvPr/>
            </p:nvSpPr>
            <p:spPr>
              <a:xfrm>
                <a:off x="10197611" y="5407042"/>
                <a:ext cx="67700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CR" b="0" i="1" smtClean="0">
                              <a:latin typeface="Cambria Math"/>
                            </a:rPr>
                          </m:ctrlPr>
                        </m:sSubPr>
                        <m:e>
                          <m:r>
                            <a:rPr lang="es-CR" b="0" i="1" smtClean="0">
                              <a:latin typeface="Cambria Math" panose="02040503050406030204" pitchFamily="18" charset="0"/>
                            </a:rPr>
                            <m:t>𝑥</m:t>
                          </m:r>
                        </m:e>
                        <m:sub>
                          <m:r>
                            <a:rPr lang="es-CR" b="0" i="1" smtClean="0">
                              <a:latin typeface="Cambria Math" panose="02040503050406030204" pitchFamily="18" charset="0"/>
                            </a:rPr>
                            <m:t>𝑡</m:t>
                          </m:r>
                          <m:r>
                            <a:rPr lang="es-CR" b="0" i="1" smtClean="0">
                              <a:latin typeface="Cambria Math" panose="02040503050406030204" pitchFamily="18" charset="0"/>
                            </a:rPr>
                            <m:t>+3</m:t>
                          </m:r>
                        </m:sub>
                      </m:sSub>
                    </m:oMath>
                  </m:oMathPara>
                </a14:m>
                <a:endParaRPr lang="es-CR" dirty="0"/>
              </a:p>
            </p:txBody>
          </p:sp>
        </mc:Choice>
        <mc:Fallback xmlns="">
          <p:sp>
            <p:nvSpPr>
              <p:cNvPr id="27" name="CuadroTexto 26"/>
              <p:cNvSpPr txBox="1">
                <a:spLocks noRot="1" noChangeAspect="1" noMove="1" noResize="1" noEditPoints="1" noAdjustHandles="1" noChangeArrowheads="1" noChangeShapeType="1" noTextEdit="1"/>
              </p:cNvSpPr>
              <p:nvPr/>
            </p:nvSpPr>
            <p:spPr>
              <a:xfrm>
                <a:off x="10197611" y="5407042"/>
                <a:ext cx="677008" cy="369332"/>
              </a:xfrm>
              <a:prstGeom prst="rect">
                <a:avLst/>
              </a:prstGeom>
              <a:blipFill>
                <a:blip r:embed="rId9"/>
                <a:stretch>
                  <a:fillRect/>
                </a:stretch>
              </a:blipFill>
            </p:spPr>
            <p:txBody>
              <a:bodyPr/>
              <a:lstStyle/>
              <a:p>
                <a:r>
                  <a:rPr lang="es-CR">
                    <a:noFill/>
                  </a:rPr>
                  <a:t> </a:t>
                </a:r>
              </a:p>
            </p:txBody>
          </p:sp>
        </mc:Fallback>
      </mc:AlternateContent>
      <p:sp>
        <p:nvSpPr>
          <p:cNvPr id="28" name="Flecha curvada hacia la derecha 27"/>
          <p:cNvSpPr/>
          <p:nvPr/>
        </p:nvSpPr>
        <p:spPr>
          <a:xfrm rot="16200000">
            <a:off x="2356225" y="4966939"/>
            <a:ext cx="299165" cy="305386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solidFill>
                <a:schemeClr val="tx1"/>
              </a:solidFill>
            </a:endParaRPr>
          </a:p>
        </p:txBody>
      </p:sp>
      <p:sp>
        <p:nvSpPr>
          <p:cNvPr id="29" name="Flecha curvada hacia la derecha 28"/>
          <p:cNvSpPr/>
          <p:nvPr/>
        </p:nvSpPr>
        <p:spPr>
          <a:xfrm rot="16200000">
            <a:off x="5410085" y="4987340"/>
            <a:ext cx="299165" cy="305386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solidFill>
                <a:schemeClr val="tx1"/>
              </a:solidFill>
            </a:endParaRPr>
          </a:p>
        </p:txBody>
      </p:sp>
      <p:sp>
        <p:nvSpPr>
          <p:cNvPr id="30" name="Flecha curvada hacia la derecha 29"/>
          <p:cNvSpPr/>
          <p:nvPr/>
        </p:nvSpPr>
        <p:spPr>
          <a:xfrm rot="16200000">
            <a:off x="8683755" y="4843843"/>
            <a:ext cx="299165" cy="340555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solidFill>
                <a:schemeClr val="tx1"/>
              </a:solidFill>
            </a:endParaRPr>
          </a:p>
        </p:txBody>
      </p:sp>
      <p:sp>
        <p:nvSpPr>
          <p:cNvPr id="31" name="Rectángulo redondeado 30"/>
          <p:cNvSpPr/>
          <p:nvPr/>
        </p:nvSpPr>
        <p:spPr>
          <a:xfrm>
            <a:off x="281355" y="1032981"/>
            <a:ext cx="1767253" cy="4747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Autocorrelación total</a:t>
            </a:r>
          </a:p>
        </p:txBody>
      </p:sp>
      <p:sp>
        <p:nvSpPr>
          <p:cNvPr id="32" name="Rectángulo redondeado 31"/>
          <p:cNvSpPr/>
          <p:nvPr/>
        </p:nvSpPr>
        <p:spPr>
          <a:xfrm>
            <a:off x="281355" y="4577882"/>
            <a:ext cx="1767253" cy="4747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Autocorrelación parcial</a:t>
            </a:r>
          </a:p>
        </p:txBody>
      </p:sp>
    </p:spTree>
    <p:extLst>
      <p:ext uri="{BB962C8B-B14F-4D97-AF65-F5344CB8AC3E}">
        <p14:creationId xmlns:p14="http://schemas.microsoft.com/office/powerpoint/2010/main" val="1187987112"/>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87924" y="931985"/>
                <a:ext cx="11983914" cy="5846884"/>
              </a:xfrm>
            </p:spPr>
            <p:txBody>
              <a:bodyPr>
                <a:normAutofit fontScale="92500" lnSpcReduction="20000"/>
              </a:bodyPr>
              <a:lstStyle/>
              <a:p>
                <a:pPr marL="0" indent="0" algn="just">
                  <a:buNone/>
                </a:pPr>
                <a:r>
                  <a:rPr lang="es-CR" sz="2400" dirty="0"/>
                  <a:t>La correlación entre </a:t>
                </a:r>
                <a14:m>
                  <m:oMath xmlns:m="http://schemas.openxmlformats.org/officeDocument/2006/math">
                    <m:sSub>
                      <m:sSubPr>
                        <m:ctrlPr>
                          <a:rPr lang="es-CR" sz="2400" i="1">
                            <a:latin typeface="Cambria Math"/>
                          </a:rPr>
                        </m:ctrlPr>
                      </m:sSubPr>
                      <m:e>
                        <m:r>
                          <a:rPr lang="es-CR" sz="2400" i="1">
                            <a:latin typeface="Cambria Math"/>
                          </a:rPr>
                          <m:t>𝑥</m:t>
                        </m:r>
                      </m:e>
                      <m:sub>
                        <m:r>
                          <a:rPr lang="es-CR" sz="2400" i="1">
                            <a:latin typeface="Cambria Math"/>
                          </a:rPr>
                          <m:t>𝑡</m:t>
                        </m:r>
                      </m:sub>
                    </m:sSub>
                  </m:oMath>
                </a14:m>
                <a:r>
                  <a:rPr lang="es-CR" sz="2400" dirty="0"/>
                  <a:t> y </a:t>
                </a:r>
                <a14:m>
                  <m:oMath xmlns:m="http://schemas.openxmlformats.org/officeDocument/2006/math">
                    <m:sSub>
                      <m:sSubPr>
                        <m:ctrlPr>
                          <a:rPr lang="es-CR" sz="2400" i="1">
                            <a:latin typeface="Cambria Math"/>
                          </a:rPr>
                        </m:ctrlPr>
                      </m:sSubPr>
                      <m:e>
                        <m:r>
                          <a:rPr lang="es-CR" sz="2400" i="1">
                            <a:latin typeface="Cambria Math"/>
                          </a:rPr>
                          <m:t>𝑥</m:t>
                        </m:r>
                      </m:e>
                      <m:sub>
                        <m:r>
                          <a:rPr lang="es-CR" sz="2400" i="1">
                            <a:latin typeface="Cambria Math"/>
                          </a:rPr>
                          <m:t>𝑡</m:t>
                        </m:r>
                        <m:r>
                          <a:rPr lang="es-CR" sz="2400" i="1">
                            <a:latin typeface="Cambria Math"/>
                          </a:rPr>
                          <m:t>+</m:t>
                        </m:r>
                        <m:r>
                          <a:rPr lang="es-CR" sz="2400" b="0" i="1" smtClean="0">
                            <a:latin typeface="Cambria Math" panose="02040503050406030204" pitchFamily="18" charset="0"/>
                          </a:rPr>
                          <m:t>h</m:t>
                        </m:r>
                      </m:sub>
                    </m:sSub>
                  </m:oMath>
                </a14:m>
                <a:r>
                  <a:rPr lang="es-CR" sz="2400" dirty="0"/>
                  <a:t> proviene de dos fuentes: primeramente sobre la correlación que puede existir entre </a:t>
                </a:r>
                <a14:m>
                  <m:oMath xmlns:m="http://schemas.openxmlformats.org/officeDocument/2006/math">
                    <m:sSub>
                      <m:sSubPr>
                        <m:ctrlPr>
                          <a:rPr lang="es-CR" sz="2400" i="1">
                            <a:latin typeface="Cambria Math"/>
                          </a:rPr>
                        </m:ctrlPr>
                      </m:sSubPr>
                      <m:e>
                        <m:r>
                          <a:rPr lang="es-CR" sz="2400" i="1">
                            <a:latin typeface="Cambria Math"/>
                          </a:rPr>
                          <m:t>𝑥</m:t>
                        </m:r>
                      </m:e>
                      <m:sub>
                        <m:r>
                          <a:rPr lang="es-CR" sz="2400" i="1">
                            <a:latin typeface="Cambria Math"/>
                          </a:rPr>
                          <m:t>𝑡</m:t>
                        </m:r>
                      </m:sub>
                    </m:sSub>
                    <m:r>
                      <a:rPr lang="es-CR" sz="2400" i="1">
                        <a:latin typeface="Cambria Math"/>
                      </a:rPr>
                      <m:t> </m:t>
                    </m:r>
                    <m:r>
                      <a:rPr lang="es-CR" sz="2400" i="1">
                        <a:latin typeface="Cambria Math"/>
                      </a:rPr>
                      <m:t>𝑦</m:t>
                    </m:r>
                    <m:sSub>
                      <m:sSubPr>
                        <m:ctrlPr>
                          <a:rPr lang="es-CR" sz="2400" i="1">
                            <a:latin typeface="Cambria Math"/>
                          </a:rPr>
                        </m:ctrlPr>
                      </m:sSubPr>
                      <m:e>
                        <m:r>
                          <a:rPr lang="es-CR" sz="2400" i="1">
                            <a:latin typeface="Cambria Math"/>
                          </a:rPr>
                          <m:t> </m:t>
                        </m:r>
                        <m:r>
                          <a:rPr lang="es-CR" sz="2400" i="1">
                            <a:latin typeface="Cambria Math"/>
                          </a:rPr>
                          <m:t>𝑥</m:t>
                        </m:r>
                      </m:e>
                      <m:sub>
                        <m:r>
                          <a:rPr lang="es-CR" sz="2400" i="1">
                            <a:latin typeface="Cambria Math"/>
                          </a:rPr>
                          <m:t>𝑡</m:t>
                        </m:r>
                        <m:r>
                          <a:rPr lang="es-CR" sz="2400" i="1">
                            <a:latin typeface="Cambria Math"/>
                          </a:rPr>
                          <m:t>+</m:t>
                        </m:r>
                        <m:r>
                          <a:rPr lang="es-CR" sz="2400" b="0" i="1" smtClean="0">
                            <a:latin typeface="Cambria Math" panose="02040503050406030204" pitchFamily="18" charset="0"/>
                          </a:rPr>
                          <m:t>h</m:t>
                        </m:r>
                        <m:r>
                          <a:rPr lang="es-CR" sz="2400" i="1">
                            <a:latin typeface="Cambria Math"/>
                          </a:rPr>
                          <m:t> </m:t>
                        </m:r>
                      </m:sub>
                    </m:sSub>
                    <m:r>
                      <a:rPr lang="es-CR" sz="2400" i="1">
                        <a:latin typeface="Cambria Math"/>
                      </a:rPr>
                      <m:t>,  </m:t>
                    </m:r>
                    <m:r>
                      <a:rPr lang="es-CR" sz="2400" b="0" i="1" smtClean="0">
                        <a:latin typeface="Cambria Math" panose="02040503050406030204" pitchFamily="18" charset="0"/>
                      </a:rPr>
                      <m:t>𝑙𝑢𝑒𝑔𝑜</m:t>
                    </m:r>
                    <m:r>
                      <a:rPr lang="es-CR" sz="2400" b="0" i="1" smtClean="0">
                        <a:latin typeface="Cambria Math" panose="02040503050406030204" pitchFamily="18" charset="0"/>
                      </a:rPr>
                      <m:t> </m:t>
                    </m:r>
                    <m:r>
                      <a:rPr lang="es-CR" sz="2400" b="0" i="1" smtClean="0">
                        <a:latin typeface="Cambria Math" panose="02040503050406030204" pitchFamily="18" charset="0"/>
                      </a:rPr>
                      <m:t>𝑑𝑒</m:t>
                    </m:r>
                    <m:r>
                      <a:rPr lang="es-CR" sz="2400" b="0" i="1" smtClean="0">
                        <a:latin typeface="Cambria Math" panose="02040503050406030204" pitchFamily="18" charset="0"/>
                      </a:rPr>
                      <m:t> </m:t>
                    </m:r>
                    <m:r>
                      <a:rPr lang="es-CR" sz="2400" b="0" i="1" smtClean="0">
                        <a:latin typeface="Cambria Math" panose="02040503050406030204" pitchFamily="18" charset="0"/>
                      </a:rPr>
                      <m:t>𝑙𝑎𝑠</m:t>
                    </m:r>
                    <m:r>
                      <a:rPr lang="es-CR" sz="2400" b="0" i="1" smtClean="0">
                        <a:latin typeface="Cambria Math" panose="02040503050406030204" pitchFamily="18" charset="0"/>
                      </a:rPr>
                      <m:t> </m:t>
                    </m:r>
                    <m:r>
                      <a:rPr lang="es-CR" sz="2400" b="0" i="1" smtClean="0">
                        <a:latin typeface="Cambria Math" panose="02040503050406030204" pitchFamily="18" charset="0"/>
                      </a:rPr>
                      <m:t>𝑐𝑜𝑟𝑟𝑒𝑙𝑎𝑐𝑖𝑜𝑛𝑒𝑠</m:t>
                    </m:r>
                    <m:r>
                      <a:rPr lang="es-CR" sz="2400" b="0" i="1" smtClean="0">
                        <a:latin typeface="Cambria Math" panose="02040503050406030204" pitchFamily="18" charset="0"/>
                      </a:rPr>
                      <m:t> </m:t>
                    </m:r>
                    <m:r>
                      <a:rPr lang="es-CR" sz="2400" b="0" i="1" smtClean="0">
                        <a:latin typeface="Cambria Math" panose="02040503050406030204" pitchFamily="18" charset="0"/>
                      </a:rPr>
                      <m:t>𝑖𝑛𝑡𝑒𝑟𝑚𝑒𝑑𝑖𝑎𝑟𝑖𝑎𝑠</m:t>
                    </m:r>
                    <m:r>
                      <a:rPr lang="es-CR" sz="2400" b="0" i="1" smtClean="0">
                        <a:latin typeface="Cambria Math" panose="02040503050406030204" pitchFamily="18" charset="0"/>
                      </a:rPr>
                      <m:t> </m:t>
                    </m:r>
                    <m:r>
                      <a:rPr lang="es-CR" sz="2400" b="0" i="1" smtClean="0">
                        <a:latin typeface="Cambria Math" panose="02040503050406030204" pitchFamily="18" charset="0"/>
                      </a:rPr>
                      <m:t>𝑑𝑒</m:t>
                    </m:r>
                    <m:r>
                      <a:rPr lang="es-CR" sz="2400" b="0" i="1" smtClean="0">
                        <a:latin typeface="Cambria Math" panose="02040503050406030204" pitchFamily="18" charset="0"/>
                      </a:rPr>
                      <m:t>  </m:t>
                    </m:r>
                    <m:sSub>
                      <m:sSubPr>
                        <m:ctrlPr>
                          <a:rPr lang="es-CR" sz="2400" i="1">
                            <a:latin typeface="Cambria Math"/>
                          </a:rPr>
                        </m:ctrlPr>
                      </m:sSubPr>
                      <m:e>
                        <m:r>
                          <a:rPr lang="es-CR" sz="2400" i="1">
                            <a:latin typeface="Cambria Math"/>
                          </a:rPr>
                          <m:t>𝑥</m:t>
                        </m:r>
                      </m:e>
                      <m:sub>
                        <m:r>
                          <a:rPr lang="es-CR" sz="2400" i="1">
                            <a:latin typeface="Cambria Math"/>
                          </a:rPr>
                          <m:t>𝑡</m:t>
                        </m:r>
                        <m:r>
                          <a:rPr lang="es-CR" sz="2400" i="1">
                            <a:latin typeface="Cambria Math"/>
                          </a:rPr>
                          <m:t>+1</m:t>
                        </m:r>
                      </m:sub>
                    </m:sSub>
                    <m:r>
                      <a:rPr lang="es-CR" sz="2400" i="1">
                        <a:latin typeface="Cambria Math"/>
                      </a:rPr>
                      <m:t> ,</m:t>
                    </m:r>
                    <m:sSub>
                      <m:sSubPr>
                        <m:ctrlPr>
                          <a:rPr lang="es-CR" sz="2400" i="1">
                            <a:latin typeface="Cambria Math"/>
                          </a:rPr>
                        </m:ctrlPr>
                      </m:sSubPr>
                      <m:e>
                        <m:r>
                          <a:rPr lang="es-CR" sz="2400" i="1">
                            <a:latin typeface="Cambria Math"/>
                          </a:rPr>
                          <m:t> </m:t>
                        </m:r>
                        <m:r>
                          <a:rPr lang="es-CR" sz="2400" i="1">
                            <a:latin typeface="Cambria Math"/>
                          </a:rPr>
                          <m:t>𝑥</m:t>
                        </m:r>
                      </m:e>
                      <m:sub>
                        <m:r>
                          <a:rPr lang="es-CR" sz="2400" i="1">
                            <a:latin typeface="Cambria Math"/>
                          </a:rPr>
                          <m:t>𝑡</m:t>
                        </m:r>
                        <m:r>
                          <a:rPr lang="es-CR" sz="2400" i="1">
                            <a:latin typeface="Cambria Math"/>
                          </a:rPr>
                          <m:t>+2 </m:t>
                        </m:r>
                      </m:sub>
                    </m:sSub>
                    <m:r>
                      <a:rPr lang="es-CR" sz="2400" i="1">
                        <a:latin typeface="Cambria Math"/>
                      </a:rPr>
                      <m:t>,…,</m:t>
                    </m:r>
                    <m:r>
                      <a:rPr lang="es-CR" sz="2400" i="1" smtClean="0">
                        <a:latin typeface="Cambria Math" panose="02040503050406030204" pitchFamily="18" charset="0"/>
                      </a:rPr>
                      <m:t> </m:t>
                    </m:r>
                    <m:sSub>
                      <m:sSubPr>
                        <m:ctrlPr>
                          <a:rPr lang="es-CR" sz="2400" i="1">
                            <a:latin typeface="Cambria Math"/>
                          </a:rPr>
                        </m:ctrlPr>
                      </m:sSubPr>
                      <m:e>
                        <m:r>
                          <a:rPr lang="es-CR" sz="2400" i="1">
                            <a:latin typeface="Cambria Math"/>
                          </a:rPr>
                          <m:t> </m:t>
                        </m:r>
                        <m:r>
                          <a:rPr lang="es-CR" sz="2400" i="1">
                            <a:latin typeface="Cambria Math"/>
                          </a:rPr>
                          <m:t>𝑥</m:t>
                        </m:r>
                      </m:e>
                      <m:sub>
                        <m:r>
                          <a:rPr lang="es-CR" sz="2400" i="1">
                            <a:latin typeface="Cambria Math"/>
                          </a:rPr>
                          <m:t>𝑡</m:t>
                        </m:r>
                        <m:r>
                          <a:rPr lang="es-CR" sz="2400" i="1">
                            <a:latin typeface="Cambria Math"/>
                          </a:rPr>
                          <m:t>+</m:t>
                        </m:r>
                        <m:r>
                          <a:rPr lang="es-CR" sz="2400" b="0" i="1" smtClean="0">
                            <a:latin typeface="Cambria Math" panose="02040503050406030204" pitchFamily="18" charset="0"/>
                          </a:rPr>
                          <m:t>h</m:t>
                        </m:r>
                        <m:r>
                          <a:rPr lang="es-CR" sz="2400" i="1">
                            <a:latin typeface="Cambria Math"/>
                          </a:rPr>
                          <m:t> </m:t>
                        </m:r>
                      </m:sub>
                    </m:sSub>
                  </m:oMath>
                </a14:m>
                <a:r>
                  <a:rPr lang="es-CR" sz="2400" dirty="0"/>
                  <a:t>por lo tanto, el valor de la función de </a:t>
                </a:r>
                <a:r>
                  <a:rPr lang="es-CR" sz="2400" dirty="0" err="1"/>
                  <a:t>autocorrelación</a:t>
                </a:r>
                <a:r>
                  <a:rPr lang="es-CR" sz="2400" dirty="0"/>
                  <a:t> toma tanto la forma total como parcial en el análisis.  Estudiemos primeramente la correlación total (ACF).</a:t>
                </a:r>
              </a:p>
              <a:p>
                <a:pPr marL="0" indent="0" algn="just">
                  <a:buNone/>
                </a:pPr>
                <a:endParaRPr lang="es-CR" sz="2400" dirty="0"/>
              </a:p>
              <a:p>
                <a:pPr marL="0" indent="0" algn="just">
                  <a:buNone/>
                </a:pPr>
                <a:r>
                  <a:rPr lang="es-CR" sz="2400" dirty="0"/>
                  <a:t>La ACF trata de apreciar la dependencia existente entre las observaciones que constituyen una trayectoria del proceso. El uso de un coeficiente de correlación aparece entonces naturalmente indicado, de ahí el valor de la función de autocorrelación entre dos momentos.</a:t>
                </a:r>
              </a:p>
              <a:p>
                <a:pPr algn="just"/>
                <a:endParaRPr lang="es-CR" sz="2400" dirty="0"/>
              </a:p>
              <a:p>
                <a:pPr marL="0" indent="0" algn="just">
                  <a:buNone/>
                </a:pPr>
                <a:r>
                  <a:rPr lang="es-CR" sz="2400" dirty="0"/>
                  <a:t> </a:t>
                </a:r>
              </a:p>
              <a:p>
                <a:pPr algn="just"/>
                <a:r>
                  <a:rPr lang="es-CR" sz="2400" dirty="0"/>
                  <a:t>La función de autocorrelación total  está en función de </a:t>
                </a:r>
                <a14:m>
                  <m:oMath xmlns:m="http://schemas.openxmlformats.org/officeDocument/2006/math">
                    <m:r>
                      <a:rPr lang="es-CR" sz="2400" i="1" dirty="0">
                        <a:latin typeface="Cambria Math"/>
                      </a:rPr>
                      <m:t>𝑘</m:t>
                    </m:r>
                  </m:oMath>
                </a14:m>
                <a:r>
                  <a:rPr lang="es-CR" sz="2400" dirty="0"/>
                  <a:t>, el valor de la correlación entre </a:t>
                </a:r>
                <a14:m>
                  <m:oMath xmlns:m="http://schemas.openxmlformats.org/officeDocument/2006/math">
                    <m:sSub>
                      <m:sSubPr>
                        <m:ctrlPr>
                          <a:rPr lang="es-CR" sz="2400" i="1">
                            <a:latin typeface="Cambria Math"/>
                          </a:rPr>
                        </m:ctrlPr>
                      </m:sSubPr>
                      <m:e>
                        <m:r>
                          <a:rPr lang="es-CR" sz="2400" i="1">
                            <a:latin typeface="Cambria Math"/>
                          </a:rPr>
                          <m:t>𝑥</m:t>
                        </m:r>
                      </m:e>
                      <m:sub>
                        <m:r>
                          <a:rPr lang="es-CR" sz="2400" i="1">
                            <a:latin typeface="Cambria Math"/>
                          </a:rPr>
                          <m:t>𝑡</m:t>
                        </m:r>
                      </m:sub>
                    </m:sSub>
                    <m:r>
                      <a:rPr lang="es-CR" sz="2400" i="1">
                        <a:latin typeface="Cambria Math"/>
                      </a:rPr>
                      <m:t> </m:t>
                    </m:r>
                    <m:r>
                      <a:rPr lang="es-CR" sz="2400" i="1">
                        <a:latin typeface="Cambria Math"/>
                      </a:rPr>
                      <m:t>𝑦</m:t>
                    </m:r>
                    <m:sSub>
                      <m:sSubPr>
                        <m:ctrlPr>
                          <a:rPr lang="es-CR" sz="2400" i="1">
                            <a:latin typeface="Cambria Math"/>
                          </a:rPr>
                        </m:ctrlPr>
                      </m:sSubPr>
                      <m:e>
                        <m:r>
                          <a:rPr lang="es-CR" sz="2400" i="1">
                            <a:latin typeface="Cambria Math"/>
                          </a:rPr>
                          <m:t> </m:t>
                        </m:r>
                        <m:r>
                          <a:rPr lang="es-CR" sz="2400" i="1">
                            <a:latin typeface="Cambria Math"/>
                          </a:rPr>
                          <m:t>𝑥</m:t>
                        </m:r>
                      </m:e>
                      <m:sub>
                        <m:r>
                          <a:rPr lang="es-CR" sz="2400" i="1">
                            <a:latin typeface="Cambria Math"/>
                          </a:rPr>
                          <m:t>𝑡</m:t>
                        </m:r>
                        <m:r>
                          <a:rPr lang="es-CR" sz="2400" i="1">
                            <a:latin typeface="Cambria Math"/>
                          </a:rPr>
                          <m:t>+</m:t>
                        </m:r>
                        <m:r>
                          <a:rPr lang="es-CR" sz="2400" i="1">
                            <a:latin typeface="Cambria Math"/>
                          </a:rPr>
                          <m:t>𝑘</m:t>
                        </m:r>
                      </m:sub>
                    </m:sSub>
                  </m:oMath>
                </a14:m>
                <a:r>
                  <a:rPr lang="es-CR" sz="2400" dirty="0"/>
                  <a:t>, se rige por la siguiente fórmula:</a:t>
                </a:r>
              </a:p>
              <a:p>
                <a:pPr algn="just"/>
                <a:endParaRPr lang="es-CR" sz="2400" dirty="0"/>
              </a:p>
              <a:p>
                <a:pPr marL="0" indent="0" algn="just">
                  <a:buNone/>
                </a:pPr>
                <a14:m>
                  <m:oMathPara xmlns:m="http://schemas.openxmlformats.org/officeDocument/2006/math">
                    <m:oMathParaPr>
                      <m:jc m:val="centerGroup"/>
                    </m:oMathParaPr>
                    <m:oMath xmlns:m="http://schemas.openxmlformats.org/officeDocument/2006/math">
                      <m:sSub>
                        <m:sSubPr>
                          <m:ctrlPr>
                            <a:rPr lang="es-CR" sz="2400" b="0" i="1" smtClean="0">
                              <a:latin typeface="Cambria Math"/>
                              <a:ea typeface="Cambria Math" panose="02040503050406030204" pitchFamily="18" charset="0"/>
                            </a:rPr>
                          </m:ctrlPr>
                        </m:sSubPr>
                        <m:e>
                          <m:r>
                            <a:rPr lang="es-CR" sz="2400" i="1" smtClean="0">
                              <a:latin typeface="Cambria Math" panose="02040503050406030204" pitchFamily="18" charset="0"/>
                              <a:ea typeface="Cambria Math" panose="02040503050406030204" pitchFamily="18" charset="0"/>
                            </a:rPr>
                            <m:t>𝜌</m:t>
                          </m:r>
                        </m:e>
                        <m:sub>
                          <m:r>
                            <a:rPr lang="es-CR" sz="2400" b="0" i="1" smtClean="0">
                              <a:latin typeface="Cambria Math" panose="02040503050406030204" pitchFamily="18" charset="0"/>
                              <a:ea typeface="Cambria Math" panose="02040503050406030204" pitchFamily="18" charset="0"/>
                            </a:rPr>
                            <m:t>𝑘</m:t>
                          </m:r>
                        </m:sub>
                      </m:sSub>
                      <m:r>
                        <a:rPr lang="es-CR" sz="2400" b="0" i="1" smtClean="0">
                          <a:latin typeface="Cambria Math" panose="02040503050406030204" pitchFamily="18" charset="0"/>
                          <a:ea typeface="Cambria Math" panose="02040503050406030204" pitchFamily="18" charset="0"/>
                        </a:rPr>
                        <m:t>=</m:t>
                      </m:r>
                      <m:f>
                        <m:fPr>
                          <m:ctrlPr>
                            <a:rPr lang="es-CR" sz="2400" b="0" i="1" smtClean="0">
                              <a:latin typeface="Cambria Math"/>
                              <a:ea typeface="Cambria Math" panose="02040503050406030204" pitchFamily="18" charset="0"/>
                            </a:rPr>
                          </m:ctrlPr>
                        </m:fPr>
                        <m:num>
                          <m:r>
                            <a:rPr lang="es-CR" sz="2400" b="0" i="1" smtClean="0">
                              <a:latin typeface="Cambria Math" panose="02040503050406030204" pitchFamily="18" charset="0"/>
                              <a:ea typeface="Cambria Math" panose="02040503050406030204" pitchFamily="18" charset="0"/>
                            </a:rPr>
                            <m:t>𝐶𝑜𝑣</m:t>
                          </m:r>
                          <m:r>
                            <a:rPr lang="es-CR" sz="2400" b="0" i="1" smtClean="0">
                              <a:latin typeface="Cambria Math" panose="02040503050406030204" pitchFamily="18" charset="0"/>
                              <a:ea typeface="Cambria Math" panose="02040503050406030204" pitchFamily="18" charset="0"/>
                            </a:rPr>
                            <m:t>(</m:t>
                          </m:r>
                          <m:sSub>
                            <m:sSubPr>
                              <m:ctrlPr>
                                <a:rPr lang="es-CR" sz="2400" b="0" i="1" smtClean="0">
                                  <a:latin typeface="Cambria Math"/>
                                  <a:ea typeface="Cambria Math" panose="02040503050406030204" pitchFamily="18" charset="0"/>
                                </a:rPr>
                              </m:ctrlPr>
                            </m:sSubPr>
                            <m:e>
                              <m:r>
                                <a:rPr lang="es-CR" sz="2400" b="0" i="1" smtClean="0">
                                  <a:latin typeface="Cambria Math" panose="02040503050406030204" pitchFamily="18" charset="0"/>
                                  <a:ea typeface="Cambria Math" panose="02040503050406030204" pitchFamily="18" charset="0"/>
                                </a:rPr>
                                <m:t>𝑥</m:t>
                              </m:r>
                            </m:e>
                            <m:sub>
                              <m:r>
                                <a:rPr lang="es-CR" sz="2400" b="0" i="1" smtClean="0">
                                  <a:latin typeface="Cambria Math" panose="02040503050406030204" pitchFamily="18" charset="0"/>
                                  <a:ea typeface="Cambria Math" panose="02040503050406030204" pitchFamily="18" charset="0"/>
                                </a:rPr>
                                <m:t>𝑡</m:t>
                              </m:r>
                            </m:sub>
                          </m:sSub>
                          <m:r>
                            <a:rPr lang="es-CR" sz="2400" b="0" i="1" smtClean="0">
                              <a:latin typeface="Cambria Math" panose="02040503050406030204" pitchFamily="18" charset="0"/>
                              <a:ea typeface="Cambria Math" panose="02040503050406030204" pitchFamily="18" charset="0"/>
                            </a:rPr>
                            <m:t>,</m:t>
                          </m:r>
                          <m:sSub>
                            <m:sSubPr>
                              <m:ctrlPr>
                                <a:rPr lang="es-CR" sz="2400" b="0" i="1" smtClean="0">
                                  <a:latin typeface="Cambria Math"/>
                                  <a:ea typeface="Cambria Math" panose="02040503050406030204" pitchFamily="18" charset="0"/>
                                </a:rPr>
                              </m:ctrlPr>
                            </m:sSubPr>
                            <m:e>
                              <m:r>
                                <a:rPr lang="es-CR" sz="2400" b="0" i="1" smtClean="0">
                                  <a:latin typeface="Cambria Math" panose="02040503050406030204" pitchFamily="18" charset="0"/>
                                  <a:ea typeface="Cambria Math" panose="02040503050406030204" pitchFamily="18" charset="0"/>
                                </a:rPr>
                                <m:t>𝑥</m:t>
                              </m:r>
                            </m:e>
                            <m:sub>
                              <m:r>
                                <a:rPr lang="es-CR" sz="2400" b="0" i="1" smtClean="0">
                                  <a:latin typeface="Cambria Math" panose="02040503050406030204" pitchFamily="18" charset="0"/>
                                  <a:ea typeface="Cambria Math" panose="02040503050406030204" pitchFamily="18" charset="0"/>
                                </a:rPr>
                                <m:t>𝑡</m:t>
                              </m:r>
                              <m:r>
                                <a:rPr lang="es-CR" sz="2400" b="0" i="1" smtClean="0">
                                  <a:latin typeface="Cambria Math" panose="02040503050406030204" pitchFamily="18" charset="0"/>
                                  <a:ea typeface="Cambria Math" panose="02040503050406030204" pitchFamily="18" charset="0"/>
                                </a:rPr>
                                <m:t>+</m:t>
                              </m:r>
                              <m:r>
                                <a:rPr lang="es-CR" sz="2400" b="0" i="1" smtClean="0">
                                  <a:latin typeface="Cambria Math" panose="02040503050406030204" pitchFamily="18" charset="0"/>
                                  <a:ea typeface="Cambria Math" panose="02040503050406030204" pitchFamily="18" charset="0"/>
                                </a:rPr>
                                <m:t>𝑘</m:t>
                              </m:r>
                            </m:sub>
                          </m:sSub>
                          <m:r>
                            <a:rPr lang="es-CR" sz="2400" b="0" i="1" smtClean="0">
                              <a:latin typeface="Cambria Math" panose="02040503050406030204" pitchFamily="18" charset="0"/>
                              <a:ea typeface="Cambria Math" panose="02040503050406030204" pitchFamily="18" charset="0"/>
                            </a:rPr>
                            <m:t>)</m:t>
                          </m:r>
                        </m:num>
                        <m:den>
                          <m:sSup>
                            <m:sSupPr>
                              <m:ctrlPr>
                                <a:rPr lang="es-CR" sz="2400" b="0" i="1" smtClean="0">
                                  <a:latin typeface="Cambria Math"/>
                                  <a:ea typeface="Cambria Math" panose="02040503050406030204" pitchFamily="18" charset="0"/>
                                </a:rPr>
                              </m:ctrlPr>
                            </m:sSupPr>
                            <m:e>
                              <m:d>
                                <m:dPr>
                                  <m:begChr m:val="["/>
                                  <m:endChr m:val="]"/>
                                  <m:ctrlPr>
                                    <a:rPr lang="es-CR" sz="2400" i="1">
                                      <a:latin typeface="Cambria Math"/>
                                      <a:ea typeface="Cambria Math" panose="02040503050406030204" pitchFamily="18" charset="0"/>
                                    </a:rPr>
                                  </m:ctrlPr>
                                </m:dPr>
                                <m:e>
                                  <m:r>
                                    <a:rPr lang="es-CR" sz="2400" i="1">
                                      <a:latin typeface="Cambria Math" panose="02040503050406030204" pitchFamily="18" charset="0"/>
                                      <a:ea typeface="Cambria Math" panose="02040503050406030204" pitchFamily="18" charset="0"/>
                                    </a:rPr>
                                    <m:t>𝑉</m:t>
                                  </m:r>
                                  <m:r>
                                    <a:rPr lang="es-CR" sz="2400" i="1">
                                      <a:latin typeface="Cambria Math" panose="02040503050406030204" pitchFamily="18" charset="0"/>
                                      <a:ea typeface="Cambria Math" panose="02040503050406030204" pitchFamily="18" charset="0"/>
                                    </a:rPr>
                                    <m:t>(</m:t>
                                  </m:r>
                                  <m:sSub>
                                    <m:sSubPr>
                                      <m:ctrlPr>
                                        <a:rPr lang="es-CR" sz="2400" i="1">
                                          <a:latin typeface="Cambria Math"/>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𝑥</m:t>
                                      </m:r>
                                    </m:e>
                                    <m:sub>
                                      <m:r>
                                        <a:rPr lang="es-CR" sz="2400" i="1">
                                          <a:latin typeface="Cambria Math" panose="02040503050406030204" pitchFamily="18" charset="0"/>
                                          <a:ea typeface="Cambria Math" panose="02040503050406030204" pitchFamily="18" charset="0"/>
                                        </a:rPr>
                                        <m:t>𝑡</m:t>
                                      </m:r>
                                    </m:sub>
                                  </m:sSub>
                                  <m:r>
                                    <a:rPr lang="es-CR" sz="2400" i="1">
                                      <a:latin typeface="Cambria Math" panose="02040503050406030204" pitchFamily="18" charset="0"/>
                                      <a:ea typeface="Cambria Math" panose="02040503050406030204" pitchFamily="18" charset="0"/>
                                    </a:rPr>
                                    <m:t>)</m:t>
                                  </m:r>
                                </m:e>
                              </m:d>
                            </m:e>
                            <m:sup>
                              <m:r>
                                <a:rPr lang="es-CR" sz="2400" b="0" i="1" smtClean="0">
                                  <a:latin typeface="Cambria Math" panose="02040503050406030204" pitchFamily="18" charset="0"/>
                                  <a:ea typeface="Cambria Math" panose="02040503050406030204" pitchFamily="18" charset="0"/>
                                </a:rPr>
                                <m:t>1/2</m:t>
                              </m:r>
                            </m:sup>
                          </m:sSup>
                          <m:sSup>
                            <m:sSupPr>
                              <m:ctrlPr>
                                <a:rPr lang="es-CR" sz="2400" i="1">
                                  <a:latin typeface="Cambria Math"/>
                                  <a:ea typeface="Cambria Math" panose="02040503050406030204" pitchFamily="18" charset="0"/>
                                </a:rPr>
                              </m:ctrlPr>
                            </m:sSupPr>
                            <m:e>
                              <m:d>
                                <m:dPr>
                                  <m:begChr m:val="["/>
                                  <m:endChr m:val="]"/>
                                  <m:ctrlPr>
                                    <a:rPr lang="es-CR" sz="2400" i="1">
                                      <a:latin typeface="Cambria Math"/>
                                      <a:ea typeface="Cambria Math" panose="02040503050406030204" pitchFamily="18" charset="0"/>
                                    </a:rPr>
                                  </m:ctrlPr>
                                </m:dPr>
                                <m:e>
                                  <m:r>
                                    <a:rPr lang="es-CR" sz="2400" i="1">
                                      <a:latin typeface="Cambria Math" panose="02040503050406030204" pitchFamily="18" charset="0"/>
                                      <a:ea typeface="Cambria Math" panose="02040503050406030204" pitchFamily="18" charset="0"/>
                                    </a:rPr>
                                    <m:t>𝑉</m:t>
                                  </m:r>
                                  <m:r>
                                    <a:rPr lang="es-CR" sz="2400" i="1">
                                      <a:latin typeface="Cambria Math" panose="02040503050406030204" pitchFamily="18" charset="0"/>
                                      <a:ea typeface="Cambria Math" panose="02040503050406030204" pitchFamily="18" charset="0"/>
                                    </a:rPr>
                                    <m:t>(</m:t>
                                  </m:r>
                                  <m:sSub>
                                    <m:sSubPr>
                                      <m:ctrlPr>
                                        <a:rPr lang="es-CR" sz="2400" i="1">
                                          <a:latin typeface="Cambria Math"/>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𝑥</m:t>
                                      </m:r>
                                    </m:e>
                                    <m:sub>
                                      <m:r>
                                        <a:rPr lang="es-CR" sz="2400" i="1">
                                          <a:latin typeface="Cambria Math" panose="02040503050406030204" pitchFamily="18" charset="0"/>
                                          <a:ea typeface="Cambria Math" panose="02040503050406030204" pitchFamily="18" charset="0"/>
                                        </a:rPr>
                                        <m:t>𝑡</m:t>
                                      </m:r>
                                      <m:r>
                                        <a:rPr lang="es-CR" sz="2400" b="0" i="1" smtClean="0">
                                          <a:latin typeface="Cambria Math" panose="02040503050406030204" pitchFamily="18" charset="0"/>
                                          <a:ea typeface="Cambria Math" panose="02040503050406030204" pitchFamily="18" charset="0"/>
                                        </a:rPr>
                                        <m:t>+</m:t>
                                      </m:r>
                                      <m:r>
                                        <a:rPr lang="es-CR" sz="2400" b="0" i="1" smtClean="0">
                                          <a:latin typeface="Cambria Math" panose="02040503050406030204" pitchFamily="18" charset="0"/>
                                          <a:ea typeface="Cambria Math" panose="02040503050406030204" pitchFamily="18" charset="0"/>
                                        </a:rPr>
                                        <m:t>𝑘</m:t>
                                      </m:r>
                                    </m:sub>
                                  </m:sSub>
                                  <m:r>
                                    <a:rPr lang="es-CR" sz="2400" i="1">
                                      <a:latin typeface="Cambria Math" panose="02040503050406030204" pitchFamily="18" charset="0"/>
                                      <a:ea typeface="Cambria Math" panose="02040503050406030204" pitchFamily="18" charset="0"/>
                                    </a:rPr>
                                    <m:t>)</m:t>
                                  </m:r>
                                </m:e>
                              </m:d>
                            </m:e>
                            <m:sup>
                              <m:r>
                                <a:rPr lang="es-CR" sz="2400" i="1">
                                  <a:latin typeface="Cambria Math" panose="02040503050406030204" pitchFamily="18" charset="0"/>
                                  <a:ea typeface="Cambria Math" panose="02040503050406030204" pitchFamily="18" charset="0"/>
                                </a:rPr>
                                <m:t>1/2</m:t>
                              </m:r>
                            </m:sup>
                          </m:sSup>
                        </m:den>
                      </m:f>
                      <m:r>
                        <a:rPr lang="es-CR" sz="2400" b="0" i="1" smtClean="0">
                          <a:latin typeface="Cambria Math" panose="02040503050406030204" pitchFamily="18" charset="0"/>
                          <a:ea typeface="Cambria Math" panose="02040503050406030204" pitchFamily="18" charset="0"/>
                        </a:rPr>
                        <m:t>=</m:t>
                      </m:r>
                      <m:f>
                        <m:fPr>
                          <m:ctrlPr>
                            <a:rPr lang="es-CR" sz="2400" b="0" i="1" smtClean="0">
                              <a:latin typeface="Cambria Math"/>
                              <a:ea typeface="Cambria Math" panose="02040503050406030204" pitchFamily="18" charset="0"/>
                            </a:rPr>
                          </m:ctrlPr>
                        </m:fPr>
                        <m:num>
                          <m:sSub>
                            <m:sSubPr>
                              <m:ctrlPr>
                                <a:rPr lang="es-CR" sz="2400" b="0" i="1" smtClean="0">
                                  <a:latin typeface="Cambria Math"/>
                                  <a:ea typeface="Cambria Math" panose="02040503050406030204" pitchFamily="18" charset="0"/>
                                </a:rPr>
                              </m:ctrlPr>
                            </m:sSubPr>
                            <m:e>
                              <m:r>
                                <a:rPr lang="es-CR" sz="2400" b="0" i="1" smtClean="0">
                                  <a:latin typeface="Cambria Math" panose="02040503050406030204" pitchFamily="18" charset="0"/>
                                  <a:ea typeface="Cambria Math" panose="02040503050406030204" pitchFamily="18" charset="0"/>
                                </a:rPr>
                                <m:t>𝛾</m:t>
                              </m:r>
                            </m:e>
                            <m:sub>
                              <m:r>
                                <a:rPr lang="es-CR" sz="2400" b="0" i="1" smtClean="0">
                                  <a:latin typeface="Cambria Math" panose="02040503050406030204" pitchFamily="18" charset="0"/>
                                  <a:ea typeface="Cambria Math" panose="02040503050406030204" pitchFamily="18" charset="0"/>
                                </a:rPr>
                                <m:t>𝑘</m:t>
                              </m:r>
                            </m:sub>
                          </m:sSub>
                        </m:num>
                        <m:den>
                          <m:sSub>
                            <m:sSubPr>
                              <m:ctrlPr>
                                <a:rPr lang="es-CR" sz="2400" i="1">
                                  <a:latin typeface="Cambria Math"/>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𝛾</m:t>
                              </m:r>
                            </m:e>
                            <m:sub>
                              <m:r>
                                <a:rPr lang="es-CR" sz="2400" b="0" i="1" smtClean="0">
                                  <a:latin typeface="Cambria Math" panose="02040503050406030204" pitchFamily="18" charset="0"/>
                                  <a:ea typeface="Cambria Math" panose="02040503050406030204" pitchFamily="18" charset="0"/>
                                </a:rPr>
                                <m:t>0</m:t>
                              </m:r>
                            </m:sub>
                          </m:sSub>
                        </m:den>
                      </m:f>
                    </m:oMath>
                  </m:oMathPara>
                </a14:m>
                <a:endParaRPr lang="es-CR" sz="2400" dirty="0"/>
              </a:p>
              <a:p>
                <a:pPr algn="just"/>
                <a:endParaRPr lang="es-CR" sz="2400" dirty="0"/>
              </a:p>
              <a:p>
                <a:pPr algn="just"/>
                <a:r>
                  <a:rPr lang="es-CR" sz="2400" dirty="0"/>
                  <a:t>Observamos que la simetría de la función de autocovariancia conduce a la simetría de la función de la autocorrelación:  </a:t>
                </a:r>
                <a14:m>
                  <m:oMath xmlns:m="http://schemas.openxmlformats.org/officeDocument/2006/math">
                    <m:sSub>
                      <m:sSubPr>
                        <m:ctrlPr>
                          <a:rPr lang="es-CR" sz="2400" i="1">
                            <a:latin typeface="Cambria Math"/>
                            <a:ea typeface="Cambria Math"/>
                          </a:rPr>
                        </m:ctrlPr>
                      </m:sSubPr>
                      <m:e>
                        <m:r>
                          <a:rPr lang="es-CR" sz="2400" i="1">
                            <a:latin typeface="Cambria Math"/>
                            <a:ea typeface="Cambria Math"/>
                          </a:rPr>
                          <m:t>𝜌</m:t>
                        </m:r>
                      </m:e>
                      <m:sub>
                        <m:r>
                          <a:rPr lang="es-CR" sz="2400" i="1">
                            <a:latin typeface="Cambria Math"/>
                            <a:ea typeface="Cambria Math"/>
                          </a:rPr>
                          <m:t>𝑘</m:t>
                        </m:r>
                      </m:sub>
                    </m:sSub>
                    <m:r>
                      <a:rPr lang="es-CR" sz="2400" i="1">
                        <a:latin typeface="Cambria Math"/>
                        <a:ea typeface="Cambria Math"/>
                      </a:rPr>
                      <m:t>=</m:t>
                    </m:r>
                    <m:sSub>
                      <m:sSubPr>
                        <m:ctrlPr>
                          <a:rPr lang="es-CR" sz="2400" i="1">
                            <a:latin typeface="Cambria Math"/>
                            <a:ea typeface="Cambria Math"/>
                          </a:rPr>
                        </m:ctrlPr>
                      </m:sSubPr>
                      <m:e>
                        <m:r>
                          <a:rPr lang="es-CR" sz="2400" i="1">
                            <a:latin typeface="Cambria Math"/>
                            <a:ea typeface="Cambria Math"/>
                          </a:rPr>
                          <m:t>𝜌</m:t>
                        </m:r>
                      </m:e>
                      <m:sub>
                        <m:r>
                          <a:rPr lang="es-CR" sz="2400" i="1">
                            <a:latin typeface="Cambria Math"/>
                            <a:ea typeface="Cambria Math"/>
                          </a:rPr>
                          <m:t>−</m:t>
                        </m:r>
                        <m:r>
                          <a:rPr lang="es-CR" sz="2400" i="1">
                            <a:latin typeface="Cambria Math"/>
                            <a:ea typeface="Cambria Math"/>
                          </a:rPr>
                          <m:t>𝑘</m:t>
                        </m:r>
                      </m:sub>
                    </m:sSub>
                  </m:oMath>
                </a14:m>
                <a:endParaRPr lang="es-CR" sz="2400" dirty="0"/>
              </a:p>
              <a:p>
                <a:endParaRPr lang="es-CR" sz="24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87924" y="931985"/>
                <a:ext cx="11983914" cy="5846884"/>
              </a:xfrm>
              <a:blipFill>
                <a:blip r:embed="rId2"/>
                <a:stretch>
                  <a:fillRect l="-661" t="-2190" r="-661"/>
                </a:stretch>
              </a:blipFill>
            </p:spPr>
            <p:txBody>
              <a:bodyPr/>
              <a:lstStyle/>
              <a:p>
                <a:r>
                  <a:rPr lang="es-CR">
                    <a:noFill/>
                  </a:rPr>
                  <a:t> </a:t>
                </a:r>
              </a:p>
            </p:txBody>
          </p:sp>
        </mc:Fallback>
      </mc:AlternateContent>
      <p:sp>
        <p:nvSpPr>
          <p:cNvPr id="4" name="Título 1"/>
          <p:cNvSpPr txBox="1">
            <a:spLocks/>
          </p:cNvSpPr>
          <p:nvPr/>
        </p:nvSpPr>
        <p:spPr>
          <a:xfrm>
            <a:off x="0" y="31018"/>
            <a:ext cx="12192000" cy="751497"/>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sz="3600" dirty="0"/>
              <a:t>Fundamentos de la metodología de Box-Jenkins: autocorrelación total</a:t>
            </a:r>
          </a:p>
        </p:txBody>
      </p:sp>
    </p:spTree>
    <p:extLst>
      <p:ext uri="{BB962C8B-B14F-4D97-AF65-F5344CB8AC3E}">
        <p14:creationId xmlns:p14="http://schemas.microsoft.com/office/powerpoint/2010/main" val="2307429850"/>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34815" y="972772"/>
                <a:ext cx="11831515" cy="5665420"/>
              </a:xfrm>
            </p:spPr>
            <p:txBody>
              <a:bodyPr>
                <a:normAutofit/>
              </a:bodyPr>
              <a:lstStyle/>
              <a:p>
                <a:pPr algn="just"/>
                <a:r>
                  <a:rPr lang="es-CR" sz="2400" dirty="0"/>
                  <a:t>Los coeficientes </a:t>
                </a:r>
                <a14:m>
                  <m:oMath xmlns:m="http://schemas.openxmlformats.org/officeDocument/2006/math">
                    <m:sSub>
                      <m:sSubPr>
                        <m:ctrlPr>
                          <a:rPr lang="es-CR" sz="2400" i="1">
                            <a:latin typeface="Cambria Math"/>
                            <a:ea typeface="Cambria Math"/>
                          </a:rPr>
                        </m:ctrlPr>
                      </m:sSubPr>
                      <m:e>
                        <m:r>
                          <a:rPr lang="es-CR" sz="2400" i="1">
                            <a:latin typeface="Cambria Math"/>
                            <a:ea typeface="Cambria Math"/>
                          </a:rPr>
                          <m:t>𝜌</m:t>
                        </m:r>
                      </m:e>
                      <m:sub>
                        <m:r>
                          <a:rPr lang="es-CR" sz="2400" i="1">
                            <a:latin typeface="Cambria Math"/>
                            <a:ea typeface="Cambria Math"/>
                          </a:rPr>
                          <m:t>𝑘</m:t>
                        </m:r>
                      </m:sub>
                    </m:sSub>
                  </m:oMath>
                </a14:m>
                <a:r>
                  <a:rPr lang="es-CR" sz="2400" dirty="0"/>
                  <a:t> son generalmente no observables.  Las estimaciones utilizadas son los coeficientes de correlación empíricos usuales, </a:t>
                </a:r>
                <a14:m>
                  <m:oMath xmlns:m="http://schemas.openxmlformats.org/officeDocument/2006/math">
                    <m:sSub>
                      <m:sSubPr>
                        <m:ctrlPr>
                          <a:rPr lang="es-CR" sz="2400" i="1">
                            <a:latin typeface="Cambria Math"/>
                          </a:rPr>
                        </m:ctrlPr>
                      </m:sSubPr>
                      <m:e>
                        <m:r>
                          <a:rPr lang="es-CR" sz="2400" i="1">
                            <a:latin typeface="Cambria Math"/>
                          </a:rPr>
                          <m:t>𝑟</m:t>
                        </m:r>
                      </m:e>
                      <m:sub>
                        <m:r>
                          <a:rPr lang="es-CR" sz="2400" i="1">
                            <a:latin typeface="Cambria Math"/>
                          </a:rPr>
                          <m:t>𝑘</m:t>
                        </m:r>
                      </m:sub>
                    </m:sSub>
                  </m:oMath>
                </a14:m>
                <a:r>
                  <a:rPr lang="es-CR" sz="2400" dirty="0"/>
                  <a:t>, que poseen por ecuación:</a:t>
                </a:r>
              </a:p>
              <a:p>
                <a:pPr algn="just"/>
                <a:endParaRPr lang="es-CR" sz="2400" dirty="0"/>
              </a:p>
              <a:p>
                <a:pPr algn="just"/>
                <a:endParaRPr lang="es-CR" sz="2400" dirty="0"/>
              </a:p>
              <a:p>
                <a:pPr algn="just"/>
                <a:endParaRPr lang="es-CR" sz="2400" dirty="0"/>
              </a:p>
              <a:p>
                <a:pPr algn="just"/>
                <a:r>
                  <a:rPr lang="es-CR" sz="2400" dirty="0"/>
                  <a:t>Para procesos gaussianos, Bartlett [1946] derivó los valores asintóticos de las variancias y covariancias de los estimadores. Estos dependen de forma compleja de los términos </a:t>
                </a:r>
                <a14:m>
                  <m:oMath xmlns:m="http://schemas.openxmlformats.org/officeDocument/2006/math">
                    <m:sSub>
                      <m:sSubPr>
                        <m:ctrlPr>
                          <a:rPr lang="es-CR" sz="2400" i="1">
                            <a:latin typeface="Cambria Math"/>
                            <a:ea typeface="Cambria Math"/>
                          </a:rPr>
                        </m:ctrlPr>
                      </m:sSubPr>
                      <m:e>
                        <m:r>
                          <a:rPr lang="es-CR" sz="2400" i="1">
                            <a:latin typeface="Cambria Math"/>
                            <a:ea typeface="Cambria Math"/>
                          </a:rPr>
                          <m:t>𝜌</m:t>
                        </m:r>
                      </m:e>
                      <m:sub>
                        <m:r>
                          <a:rPr lang="es-CR" sz="2400" i="1">
                            <a:latin typeface="Cambria Math"/>
                            <a:ea typeface="Cambria Math"/>
                          </a:rPr>
                          <m:t>𝑘</m:t>
                        </m:r>
                      </m:sub>
                    </m:sSub>
                  </m:oMath>
                </a14:m>
                <a:r>
                  <a:rPr lang="es-CR" sz="2400" dirty="0"/>
                  <a:t>, </a:t>
                </a:r>
                <a:r>
                  <a:rPr lang="es-CR" sz="2400" i="1" dirty="0">
                    <a:latin typeface="Cambria Math"/>
                  </a:rPr>
                  <a:t/>
                </a:r>
                <a:br>
                  <a:rPr lang="es-CR" sz="2400" i="1" dirty="0">
                    <a:latin typeface="Cambria Math"/>
                  </a:rPr>
                </a:br>
                <a14:m>
                  <m:oMath xmlns:m="http://schemas.openxmlformats.org/officeDocument/2006/math">
                    <m:r>
                      <a:rPr lang="es-CR" sz="2400" i="1" dirty="0">
                        <a:latin typeface="Cambria Math"/>
                      </a:rPr>
                      <m:t>𝑘</m:t>
                    </m:r>
                    <m:r>
                      <a:rPr lang="es-CR" sz="2400" i="1" dirty="0">
                        <a:latin typeface="Cambria Math"/>
                      </a:rPr>
                      <m:t>=−∞,…,∞</m:t>
                    </m:r>
                  </m:oMath>
                </a14:m>
                <a:r>
                  <a:rPr lang="es-CR" sz="2400" dirty="0"/>
                  <a:t>:</a:t>
                </a:r>
              </a:p>
              <a:p>
                <a:endParaRPr lang="es-CR" sz="2400" dirty="0"/>
              </a:p>
              <a:p>
                <a:pPr marL="0" indent="0">
                  <a:buNone/>
                </a:pPr>
                <a:r>
                  <a:rPr lang="es-CR" sz="2400" dirty="0"/>
                  <a:t>                                                                                                                    ,  y </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34815" y="972772"/>
                <a:ext cx="11831515" cy="5665420"/>
              </a:xfrm>
              <a:blipFill>
                <a:blip r:embed="rId2"/>
                <a:stretch>
                  <a:fillRect l="-670" t="-1507" r="-824"/>
                </a:stretch>
              </a:blipFill>
            </p:spPr>
            <p:txBody>
              <a:bodyPr/>
              <a:lstStyle/>
              <a:p>
                <a:r>
                  <a:rPr lang="es-CR">
                    <a:noFill/>
                  </a:rPr>
                  <a:t> </a:t>
                </a:r>
              </a:p>
            </p:txBody>
          </p:sp>
        </mc:Fallback>
      </mc:AlternateContent>
      <p:sp>
        <p:nvSpPr>
          <p:cNvPr id="4" name="Título 1"/>
          <p:cNvSpPr txBox="1">
            <a:spLocks/>
          </p:cNvSpPr>
          <p:nvPr/>
        </p:nvSpPr>
        <p:spPr>
          <a:xfrm>
            <a:off x="0" y="31018"/>
            <a:ext cx="12192000" cy="751497"/>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sz="3600" dirty="0"/>
              <a:t>Fundamentos de la metodología de Box-Jenkins: autocorrelación total</a:t>
            </a:r>
          </a:p>
        </p:txBody>
      </p:sp>
      <p:pic>
        <p:nvPicPr>
          <p:cNvPr id="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24400" y="1872761"/>
            <a:ext cx="2074168" cy="11341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47745" y="4339275"/>
            <a:ext cx="5544616" cy="9665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28703" y="5560741"/>
            <a:ext cx="2865562" cy="8225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7301476"/>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61546" y="928810"/>
                <a:ext cx="12054254" cy="5867644"/>
              </a:xfrm>
            </p:spPr>
            <p:txBody>
              <a:bodyPr>
                <a:normAutofit/>
              </a:bodyPr>
              <a:lstStyle/>
              <a:p>
                <a:pPr algn="just"/>
                <a:r>
                  <a:rPr lang="es-CR" sz="2000" dirty="0"/>
                  <a:t>La autocorrelación parcial mide la relación intermediaria entre las observaciones de </a:t>
                </a:r>
                <a14:m>
                  <m:oMath xmlns:m="http://schemas.openxmlformats.org/officeDocument/2006/math">
                    <m:r>
                      <a:rPr lang="es-CR" sz="2000" i="1" dirty="0">
                        <a:latin typeface="Cambria Math"/>
                      </a:rPr>
                      <m:t>𝑘</m:t>
                    </m:r>
                  </m:oMath>
                </a14:m>
                <a:r>
                  <a:rPr lang="es-CR" sz="2000" dirty="0"/>
                  <a:t> periodos una vez tomadas en cuenta las consideraciones de las relaciones entre las observaciones de 1,2,…, k-1 periodos.   Siendo la correlación una medida de asociación linear, es natural evaluar esta correlación parcial por el coeficiente de </a:t>
                </a:r>
                <a14:m>
                  <m:oMath xmlns:m="http://schemas.openxmlformats.org/officeDocument/2006/math">
                    <m:sSub>
                      <m:sSubPr>
                        <m:ctrlPr>
                          <a:rPr lang="es-CR" sz="2000" i="1">
                            <a:latin typeface="Cambria Math"/>
                          </a:rPr>
                        </m:ctrlPr>
                      </m:sSubPr>
                      <m:e>
                        <m:r>
                          <a:rPr lang="es-CR" sz="2000" i="1">
                            <a:latin typeface="Cambria Math"/>
                          </a:rPr>
                          <m:t>𝑥</m:t>
                        </m:r>
                      </m:e>
                      <m:sub>
                        <m:r>
                          <a:rPr lang="es-CR" sz="2000" i="1">
                            <a:latin typeface="Cambria Math"/>
                          </a:rPr>
                          <m:t>𝑡</m:t>
                        </m:r>
                        <m:r>
                          <a:rPr lang="es-CR" sz="2000" i="1">
                            <a:latin typeface="Cambria Math"/>
                          </a:rPr>
                          <m:t>−</m:t>
                        </m:r>
                        <m:r>
                          <a:rPr lang="es-CR" sz="2000" i="1">
                            <a:latin typeface="Cambria Math"/>
                          </a:rPr>
                          <m:t>𝑘</m:t>
                        </m:r>
                      </m:sub>
                    </m:sSub>
                  </m:oMath>
                </a14:m>
                <a:r>
                  <a:rPr lang="es-CR" sz="2000" dirty="0"/>
                  <a:t> en la regresión de </a:t>
                </a:r>
                <a14:m>
                  <m:oMath xmlns:m="http://schemas.openxmlformats.org/officeDocument/2006/math">
                    <m:sSub>
                      <m:sSubPr>
                        <m:ctrlPr>
                          <a:rPr lang="es-CR" sz="2000" i="1">
                            <a:latin typeface="Cambria Math"/>
                          </a:rPr>
                        </m:ctrlPr>
                      </m:sSubPr>
                      <m:e>
                        <m:r>
                          <a:rPr lang="es-CR" sz="2000" i="1">
                            <a:latin typeface="Cambria Math"/>
                          </a:rPr>
                          <m:t>𝑥</m:t>
                        </m:r>
                      </m:e>
                      <m:sub>
                        <m:r>
                          <a:rPr lang="es-CR" sz="2000" i="1">
                            <a:latin typeface="Cambria Math"/>
                          </a:rPr>
                          <m:t>𝑡</m:t>
                        </m:r>
                      </m:sub>
                    </m:sSub>
                  </m:oMath>
                </a14:m>
                <a:r>
                  <a:rPr lang="es-CR" sz="2000" dirty="0"/>
                  <a:t> para </a:t>
                </a:r>
                <a14:m>
                  <m:oMath xmlns:m="http://schemas.openxmlformats.org/officeDocument/2006/math">
                    <m:sSub>
                      <m:sSubPr>
                        <m:ctrlPr>
                          <a:rPr lang="es-CR" sz="2000" i="1">
                            <a:latin typeface="Cambria Math"/>
                          </a:rPr>
                        </m:ctrlPr>
                      </m:sSubPr>
                      <m:e>
                        <m:r>
                          <a:rPr lang="es-CR" sz="2000" i="1">
                            <a:latin typeface="Cambria Math"/>
                          </a:rPr>
                          <m:t>𝑥</m:t>
                        </m:r>
                      </m:e>
                      <m:sub>
                        <m:r>
                          <a:rPr lang="es-CR" sz="2000" i="1">
                            <a:latin typeface="Cambria Math"/>
                          </a:rPr>
                          <m:t>𝑡</m:t>
                        </m:r>
                        <m:r>
                          <a:rPr lang="es-CR" sz="2000" i="1">
                            <a:latin typeface="Cambria Math"/>
                          </a:rPr>
                          <m:t>−1</m:t>
                        </m:r>
                      </m:sub>
                    </m:sSub>
                    <m:r>
                      <a:rPr lang="es-CR" sz="2000" i="1">
                        <a:latin typeface="Cambria Math"/>
                      </a:rPr>
                      <m:t>,</m:t>
                    </m:r>
                    <m:sSub>
                      <m:sSubPr>
                        <m:ctrlPr>
                          <a:rPr lang="es-CR" sz="2000" i="1">
                            <a:latin typeface="Cambria Math"/>
                          </a:rPr>
                        </m:ctrlPr>
                      </m:sSubPr>
                      <m:e>
                        <m:r>
                          <a:rPr lang="es-CR" sz="2000" i="1">
                            <a:latin typeface="Cambria Math"/>
                          </a:rPr>
                          <m:t>𝑥</m:t>
                        </m:r>
                      </m:e>
                      <m:sub>
                        <m:r>
                          <a:rPr lang="es-CR" sz="2000" i="1">
                            <a:latin typeface="Cambria Math"/>
                          </a:rPr>
                          <m:t>𝑡</m:t>
                        </m:r>
                        <m:r>
                          <a:rPr lang="es-CR" sz="2000" i="1">
                            <a:latin typeface="Cambria Math"/>
                          </a:rPr>
                          <m:t>−2</m:t>
                        </m:r>
                      </m:sub>
                    </m:sSub>
                    <m:r>
                      <a:rPr lang="es-CR" sz="2000" i="1">
                        <a:latin typeface="Cambria Math"/>
                      </a:rPr>
                      <m:t>,…,</m:t>
                    </m:r>
                    <m:sSub>
                      <m:sSubPr>
                        <m:ctrlPr>
                          <a:rPr lang="es-CR" sz="2000" i="1">
                            <a:latin typeface="Cambria Math"/>
                          </a:rPr>
                        </m:ctrlPr>
                      </m:sSubPr>
                      <m:e>
                        <m:r>
                          <a:rPr lang="es-CR" sz="2000" i="1">
                            <a:latin typeface="Cambria Math"/>
                          </a:rPr>
                          <m:t>𝑥</m:t>
                        </m:r>
                      </m:e>
                      <m:sub>
                        <m:r>
                          <a:rPr lang="es-CR" sz="2000" i="1">
                            <a:latin typeface="Cambria Math"/>
                          </a:rPr>
                          <m:t>𝑡</m:t>
                        </m:r>
                        <m:r>
                          <a:rPr lang="es-CR" sz="2000" i="1">
                            <a:latin typeface="Cambria Math"/>
                          </a:rPr>
                          <m:t>−</m:t>
                        </m:r>
                        <m:r>
                          <a:rPr lang="es-CR" sz="2000" i="1">
                            <a:latin typeface="Cambria Math"/>
                          </a:rPr>
                          <m:t>𝑘</m:t>
                        </m:r>
                      </m:sub>
                    </m:sSub>
                  </m:oMath>
                </a14:m>
                <a:r>
                  <a:rPr lang="es-CR" sz="2000" dirty="0"/>
                  <a:t>.</a:t>
                </a:r>
              </a:p>
              <a:p>
                <a:pPr algn="just"/>
                <a:endParaRPr lang="es-CR" sz="2000" dirty="0"/>
              </a:p>
              <a:p>
                <a:pPr algn="just"/>
                <a:r>
                  <a:rPr lang="es-CR" sz="2000" dirty="0"/>
                  <a:t>Esta función asocia entonces a los </a:t>
                </a:r>
                <a14:m>
                  <m:oMath xmlns:m="http://schemas.openxmlformats.org/officeDocument/2006/math">
                    <m:r>
                      <a:rPr lang="es-CR" sz="2000" i="1" dirty="0">
                        <a:latin typeface="Cambria Math"/>
                      </a:rPr>
                      <m:t>𝑘</m:t>
                    </m:r>
                    <m:r>
                      <a:rPr lang="es-CR" sz="2000" i="1" dirty="0">
                        <a:latin typeface="Cambria Math"/>
                      </a:rPr>
                      <m:t> </m:t>
                    </m:r>
                  </m:oMath>
                </a14:m>
                <a:r>
                  <a:rPr lang="es-CR" sz="2000" dirty="0"/>
                  <a:t>valores, los coeficientes </a:t>
                </a:r>
                <a14:m>
                  <m:oMath xmlns:m="http://schemas.openxmlformats.org/officeDocument/2006/math">
                    <m:sSub>
                      <m:sSubPr>
                        <m:ctrlPr>
                          <a:rPr lang="es-CR" sz="2000" i="1">
                            <a:latin typeface="Cambria Math"/>
                            <a:ea typeface="Cambria Math"/>
                          </a:rPr>
                        </m:ctrlPr>
                      </m:sSubPr>
                      <m:e>
                        <m:r>
                          <a:rPr lang="es-CR" sz="2000" i="1">
                            <a:latin typeface="Cambria Math"/>
                            <a:ea typeface="Cambria Math"/>
                          </a:rPr>
                          <m:t>∅</m:t>
                        </m:r>
                      </m:e>
                      <m:sub>
                        <m:r>
                          <a:rPr lang="es-CR" sz="2000" i="1">
                            <a:latin typeface="Cambria Math"/>
                            <a:ea typeface="Cambria Math"/>
                          </a:rPr>
                          <m:t>𝑘𝑘</m:t>
                        </m:r>
                      </m:sub>
                    </m:sSub>
                  </m:oMath>
                </a14:m>
                <a:r>
                  <a:rPr lang="es-CR" sz="2000" dirty="0"/>
                  <a:t> que tienen por escritura: </a:t>
                </a:r>
              </a:p>
              <a:p>
                <a:pPr algn="just"/>
                <a:endParaRPr lang="es-CR" sz="2000" dirty="0"/>
              </a:p>
              <a:p>
                <a:pPr marL="0" indent="0" algn="just">
                  <a:buNone/>
                </a:pPr>
                <a14:m>
                  <m:oMath xmlns:m="http://schemas.openxmlformats.org/officeDocument/2006/math">
                    <m:sSub>
                      <m:sSubPr>
                        <m:ctrlPr>
                          <a:rPr lang="es-CR" sz="2000" i="1">
                            <a:latin typeface="Cambria Math"/>
                          </a:rPr>
                        </m:ctrlPr>
                      </m:sSubPr>
                      <m:e>
                        <m:r>
                          <a:rPr lang="es-CR" sz="2000" i="1">
                            <a:latin typeface="Cambria Math"/>
                          </a:rPr>
                          <m:t>𝑥</m:t>
                        </m:r>
                      </m:e>
                      <m:sub>
                        <m:r>
                          <a:rPr lang="es-CR" sz="2000" i="1">
                            <a:latin typeface="Cambria Math"/>
                          </a:rPr>
                          <m:t>𝑡</m:t>
                        </m:r>
                      </m:sub>
                    </m:sSub>
                    <m:r>
                      <a:rPr lang="es-CR" sz="2000" i="1">
                        <a:latin typeface="Cambria Math"/>
                      </a:rPr>
                      <m:t>=</m:t>
                    </m:r>
                    <m:sSub>
                      <m:sSubPr>
                        <m:ctrlPr>
                          <a:rPr lang="es-CR" sz="2000" i="1">
                            <a:latin typeface="Cambria Math"/>
                            <a:ea typeface="Cambria Math"/>
                          </a:rPr>
                        </m:ctrlPr>
                      </m:sSubPr>
                      <m:e>
                        <m:r>
                          <a:rPr lang="es-CR" sz="2000" i="1">
                            <a:latin typeface="Cambria Math"/>
                            <a:ea typeface="Cambria Math"/>
                          </a:rPr>
                          <m:t>∅</m:t>
                        </m:r>
                      </m:e>
                      <m:sub>
                        <m:r>
                          <a:rPr lang="es-CR" sz="2000" i="1">
                            <a:latin typeface="Cambria Math"/>
                            <a:ea typeface="Cambria Math"/>
                          </a:rPr>
                          <m:t>𝑘</m:t>
                        </m:r>
                        <m:r>
                          <a:rPr lang="es-CR" sz="2000" i="1">
                            <a:latin typeface="Cambria Math"/>
                            <a:ea typeface="Cambria Math"/>
                          </a:rPr>
                          <m:t>1</m:t>
                        </m:r>
                      </m:sub>
                    </m:sSub>
                    <m:sSub>
                      <m:sSubPr>
                        <m:ctrlPr>
                          <a:rPr lang="es-CR" sz="2000" i="1">
                            <a:latin typeface="Cambria Math"/>
                            <a:ea typeface="Cambria Math"/>
                          </a:rPr>
                        </m:ctrlPr>
                      </m:sSubPr>
                      <m:e>
                        <m:r>
                          <a:rPr lang="es-CR" sz="2000" i="1">
                            <a:latin typeface="Cambria Math"/>
                            <a:ea typeface="Cambria Math"/>
                          </a:rPr>
                          <m:t>𝑥</m:t>
                        </m:r>
                      </m:e>
                      <m:sub>
                        <m:r>
                          <a:rPr lang="es-CR" sz="2000" i="1">
                            <a:latin typeface="Cambria Math"/>
                            <a:ea typeface="Cambria Math"/>
                          </a:rPr>
                          <m:t>𝑡</m:t>
                        </m:r>
                        <m:r>
                          <a:rPr lang="es-CR" sz="2000" i="1">
                            <a:latin typeface="Cambria Math"/>
                            <a:ea typeface="Cambria Math"/>
                          </a:rPr>
                          <m:t>−1</m:t>
                        </m:r>
                      </m:sub>
                    </m:sSub>
                    <m:r>
                      <a:rPr lang="es-CR" sz="2000" i="1">
                        <a:latin typeface="Cambria Math"/>
                        <a:ea typeface="Cambria Math"/>
                      </a:rPr>
                      <m:t>+</m:t>
                    </m:r>
                    <m:sSub>
                      <m:sSubPr>
                        <m:ctrlPr>
                          <a:rPr lang="es-CR" sz="2000" i="1">
                            <a:latin typeface="Cambria Math"/>
                            <a:ea typeface="Cambria Math"/>
                          </a:rPr>
                        </m:ctrlPr>
                      </m:sSubPr>
                      <m:e>
                        <m:r>
                          <a:rPr lang="es-CR" sz="2000" i="1">
                            <a:latin typeface="Cambria Math"/>
                            <a:ea typeface="Cambria Math"/>
                          </a:rPr>
                          <m:t>∅</m:t>
                        </m:r>
                      </m:e>
                      <m:sub>
                        <m:r>
                          <a:rPr lang="es-CR" sz="2000" i="1">
                            <a:latin typeface="Cambria Math"/>
                            <a:ea typeface="Cambria Math"/>
                          </a:rPr>
                          <m:t>𝑘</m:t>
                        </m:r>
                        <m:r>
                          <a:rPr lang="es-CR" sz="2000" i="1">
                            <a:latin typeface="Cambria Math"/>
                            <a:ea typeface="Cambria Math"/>
                          </a:rPr>
                          <m:t>2</m:t>
                        </m:r>
                      </m:sub>
                    </m:sSub>
                    <m:sSub>
                      <m:sSubPr>
                        <m:ctrlPr>
                          <a:rPr lang="es-CR" sz="2000" i="1">
                            <a:latin typeface="Cambria Math"/>
                            <a:ea typeface="Cambria Math"/>
                          </a:rPr>
                        </m:ctrlPr>
                      </m:sSubPr>
                      <m:e>
                        <m:r>
                          <a:rPr lang="es-CR" sz="2000" i="1">
                            <a:latin typeface="Cambria Math"/>
                            <a:ea typeface="Cambria Math"/>
                          </a:rPr>
                          <m:t>𝑥</m:t>
                        </m:r>
                      </m:e>
                      <m:sub>
                        <m:r>
                          <a:rPr lang="es-CR" sz="2000" i="1">
                            <a:latin typeface="Cambria Math"/>
                            <a:ea typeface="Cambria Math"/>
                          </a:rPr>
                          <m:t>𝑡</m:t>
                        </m:r>
                        <m:r>
                          <a:rPr lang="es-CR" sz="2000" i="1">
                            <a:latin typeface="Cambria Math"/>
                            <a:ea typeface="Cambria Math"/>
                          </a:rPr>
                          <m:t>−2</m:t>
                        </m:r>
                      </m:sub>
                    </m:sSub>
                    <m:r>
                      <a:rPr lang="es-CR" sz="2000" i="1">
                        <a:latin typeface="Cambria Math"/>
                        <a:ea typeface="Cambria Math"/>
                      </a:rPr>
                      <m:t>+…+</m:t>
                    </m:r>
                    <m:sSub>
                      <m:sSubPr>
                        <m:ctrlPr>
                          <a:rPr lang="es-CR" sz="2000" i="1">
                            <a:latin typeface="Cambria Math"/>
                            <a:ea typeface="Cambria Math"/>
                          </a:rPr>
                        </m:ctrlPr>
                      </m:sSubPr>
                      <m:e>
                        <m:r>
                          <a:rPr lang="es-CR" sz="2000" i="1">
                            <a:latin typeface="Cambria Math"/>
                            <a:ea typeface="Cambria Math"/>
                          </a:rPr>
                          <m:t>∅</m:t>
                        </m:r>
                      </m:e>
                      <m:sub>
                        <m:r>
                          <a:rPr lang="es-CR" sz="2000" i="1">
                            <a:latin typeface="Cambria Math"/>
                            <a:ea typeface="Cambria Math"/>
                          </a:rPr>
                          <m:t>𝑘𝑘</m:t>
                        </m:r>
                      </m:sub>
                    </m:sSub>
                    <m:sSub>
                      <m:sSubPr>
                        <m:ctrlPr>
                          <a:rPr lang="es-CR" sz="2000" i="1">
                            <a:latin typeface="Cambria Math"/>
                            <a:ea typeface="Cambria Math"/>
                          </a:rPr>
                        </m:ctrlPr>
                      </m:sSubPr>
                      <m:e>
                        <m:r>
                          <a:rPr lang="es-CR" sz="2000" i="1">
                            <a:latin typeface="Cambria Math"/>
                            <a:ea typeface="Cambria Math"/>
                          </a:rPr>
                          <m:t>𝑥</m:t>
                        </m:r>
                      </m:e>
                      <m:sub>
                        <m:r>
                          <a:rPr lang="es-CR" sz="2000" i="1">
                            <a:latin typeface="Cambria Math"/>
                            <a:ea typeface="Cambria Math"/>
                          </a:rPr>
                          <m:t>𝑡</m:t>
                        </m:r>
                        <m:r>
                          <a:rPr lang="es-CR" sz="2000" i="1">
                            <a:latin typeface="Cambria Math"/>
                            <a:ea typeface="Cambria Math"/>
                          </a:rPr>
                          <m:t>−</m:t>
                        </m:r>
                        <m:r>
                          <a:rPr lang="es-CR" sz="2000" i="1">
                            <a:latin typeface="Cambria Math"/>
                            <a:ea typeface="Cambria Math"/>
                          </a:rPr>
                          <m:t>𝑘</m:t>
                        </m:r>
                      </m:sub>
                    </m:sSub>
                    <m:r>
                      <a:rPr lang="es-CR" sz="2000" i="1">
                        <a:latin typeface="Cambria Math"/>
                        <a:ea typeface="Cambria Math"/>
                      </a:rPr>
                      <m:t>+</m:t>
                    </m:r>
                    <m:sSub>
                      <m:sSubPr>
                        <m:ctrlPr>
                          <a:rPr lang="es-CR" sz="2000" i="1">
                            <a:latin typeface="Cambria Math"/>
                            <a:ea typeface="Cambria Math"/>
                          </a:rPr>
                        </m:ctrlPr>
                      </m:sSubPr>
                      <m:e>
                        <m:r>
                          <a:rPr lang="es-CR" sz="2000" i="1">
                            <a:latin typeface="Cambria Math"/>
                            <a:ea typeface="Cambria Math"/>
                          </a:rPr>
                          <m:t>𝑢</m:t>
                        </m:r>
                      </m:e>
                      <m:sub>
                        <m:r>
                          <a:rPr lang="es-CR" sz="2000" i="1">
                            <a:latin typeface="Cambria Math"/>
                            <a:ea typeface="Cambria Math"/>
                          </a:rPr>
                          <m:t>𝑡</m:t>
                        </m:r>
                      </m:sub>
                    </m:sSub>
                  </m:oMath>
                </a14:m>
                <a:r>
                  <a:rPr lang="es-CR" sz="2000" dirty="0"/>
                  <a:t>   para    </a:t>
                </a:r>
                <a14:m>
                  <m:oMath xmlns:m="http://schemas.openxmlformats.org/officeDocument/2006/math">
                    <m:r>
                      <a:rPr lang="es-CR" sz="2000" i="1" dirty="0">
                        <a:latin typeface="Cambria Math"/>
                      </a:rPr>
                      <m:t>𝑘</m:t>
                    </m:r>
                    <m:r>
                      <a:rPr lang="es-CR" sz="2000" i="1" dirty="0">
                        <a:latin typeface="Cambria Math"/>
                      </a:rPr>
                      <m:t>=1,2,…</m:t>
                    </m:r>
                    <m:r>
                      <a:rPr lang="es-CR" sz="2000" i="1" dirty="0">
                        <a:latin typeface="Cambria Math"/>
                      </a:rPr>
                      <m:t>𝐾</m:t>
                    </m:r>
                    <m:r>
                      <a:rPr lang="es-CR" sz="2000" i="1" dirty="0">
                        <a:latin typeface="Cambria Math"/>
                      </a:rPr>
                      <m:t>.</m:t>
                    </m:r>
                  </m:oMath>
                </a14:m>
                <a:r>
                  <a:rPr lang="es-CR" sz="2000" dirty="0"/>
                  <a:t> </a:t>
                </a:r>
              </a:p>
              <a:p>
                <a:pPr marL="0" indent="0" algn="just">
                  <a:buNone/>
                </a:pPr>
                <a:endParaRPr lang="es-CR" sz="2000" dirty="0"/>
              </a:p>
              <a:p>
                <a:pPr marL="0" indent="0" algn="just">
                  <a:buNone/>
                </a:pPr>
                <a:r>
                  <a:rPr lang="es-CR" sz="2000" dirty="0"/>
                  <a:t>Los valores </a:t>
                </a:r>
                <a14:m>
                  <m:oMath xmlns:m="http://schemas.openxmlformats.org/officeDocument/2006/math">
                    <m:sSub>
                      <m:sSubPr>
                        <m:ctrlPr>
                          <a:rPr lang="es-CR" sz="2000" i="1">
                            <a:latin typeface="Cambria Math"/>
                            <a:ea typeface="Cambria Math"/>
                          </a:rPr>
                        </m:ctrlPr>
                      </m:sSubPr>
                      <m:e>
                        <m:r>
                          <a:rPr lang="es-CR" sz="2000" i="1">
                            <a:latin typeface="Cambria Math"/>
                            <a:ea typeface="Cambria Math"/>
                          </a:rPr>
                          <m:t>∅</m:t>
                        </m:r>
                      </m:e>
                      <m:sub>
                        <m:r>
                          <a:rPr lang="es-CR" sz="2000" i="1">
                            <a:latin typeface="Cambria Math"/>
                            <a:ea typeface="Cambria Math"/>
                          </a:rPr>
                          <m:t>𝑘𝑘</m:t>
                        </m:r>
                      </m:sub>
                    </m:sSub>
                  </m:oMath>
                </a14:m>
                <a:r>
                  <a:rPr lang="es-CR" sz="2000" dirty="0"/>
                  <a:t> se pueden obtener mediante el método de estimación por MCO.  Podemos, suponiendo que el proceso es estacionario, dar una representación a la relación entre autocorrelaciones parciales y autocorrelaciones totales, una representación conocida como las ecuaciones de </a:t>
                </a:r>
                <a:r>
                  <a:rPr lang="es-CR" sz="2000" dirty="0" err="1"/>
                  <a:t>Yule</a:t>
                </a:r>
                <a:r>
                  <a:rPr lang="es-CR" sz="2000" dirty="0"/>
                  <a:t>-Walker: de hecho, a partir de la escritura anterior deducimos el término general de orden </a:t>
                </a:r>
                <a14:m>
                  <m:oMath xmlns:m="http://schemas.openxmlformats.org/officeDocument/2006/math">
                    <m:r>
                      <a:rPr lang="es-CR" sz="2000" i="1" dirty="0">
                        <a:latin typeface="Cambria Math"/>
                      </a:rPr>
                      <m:t>𝑖</m:t>
                    </m:r>
                    <m:r>
                      <a:rPr lang="es-CR" sz="2000" i="1" dirty="0">
                        <a:latin typeface="Cambria Math"/>
                      </a:rPr>
                      <m:t> (</m:t>
                    </m:r>
                    <m:r>
                      <a:rPr lang="es-CR" sz="2000" i="1" dirty="0">
                        <a:latin typeface="Cambria Math"/>
                      </a:rPr>
                      <m:t>𝑖</m:t>
                    </m:r>
                    <m:r>
                      <a:rPr lang="es-CR" sz="2000" i="1" dirty="0">
                        <a:latin typeface="Cambria Math"/>
                      </a:rPr>
                      <m:t>&gt; 0) </m:t>
                    </m:r>
                  </m:oMath>
                </a14:m>
                <a:r>
                  <a:rPr lang="es-CR" sz="2000" dirty="0"/>
                  <a:t>que la función de autocorrelación de un modelo </a:t>
                </a:r>
                <a:r>
                  <a:rPr lang="es-CR" sz="2000" dirty="0" err="1"/>
                  <a:t>autorregresivo</a:t>
                </a:r>
                <a:r>
                  <a:rPr lang="es-CR" sz="2000" dirty="0"/>
                  <a:t> de orden </a:t>
                </a:r>
                <a14:m>
                  <m:oMath xmlns:m="http://schemas.openxmlformats.org/officeDocument/2006/math">
                    <m:r>
                      <a:rPr lang="es-CR" sz="2000" i="1" dirty="0" smtClean="0">
                        <a:latin typeface="Cambria Math" panose="02040503050406030204" pitchFamily="18" charset="0"/>
                      </a:rPr>
                      <m:t>𝑘</m:t>
                    </m:r>
                  </m:oMath>
                </a14:m>
                <a:r>
                  <a:rPr lang="es-CR" sz="2000" dirty="0"/>
                  <a:t> está dada por la ecuación: </a:t>
                </a:r>
              </a:p>
              <a:p>
                <a:pPr marL="0" indent="0" algn="just">
                  <a:buNone/>
                </a:pPr>
                <a:endParaRPr lang="es-CR" sz="2000" dirty="0"/>
              </a:p>
              <a:p>
                <a:pPr marL="0" indent="0">
                  <a:buNone/>
                </a:pPr>
                <a:endParaRPr lang="es-CR" sz="20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61546" y="928810"/>
                <a:ext cx="12054254" cy="5867644"/>
              </a:xfrm>
              <a:blipFill>
                <a:blip r:embed="rId2"/>
                <a:stretch>
                  <a:fillRect l="-506" t="-1038" r="-506"/>
                </a:stretch>
              </a:blipFill>
            </p:spPr>
            <p:txBody>
              <a:bodyPr/>
              <a:lstStyle/>
              <a:p>
                <a:r>
                  <a:rPr lang="es-CR">
                    <a:noFill/>
                  </a:rPr>
                  <a:t> </a:t>
                </a:r>
              </a:p>
            </p:txBody>
          </p:sp>
        </mc:Fallback>
      </mc:AlternateContent>
      <p:sp>
        <p:nvSpPr>
          <p:cNvPr id="4" name="Título 1"/>
          <p:cNvSpPr txBox="1">
            <a:spLocks/>
          </p:cNvSpPr>
          <p:nvPr/>
        </p:nvSpPr>
        <p:spPr>
          <a:xfrm>
            <a:off x="0" y="31018"/>
            <a:ext cx="12192000" cy="751497"/>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sz="3600" dirty="0"/>
              <a:t>Fundamentos de la metodología de Box-Jenkins: autocorrelación total</a:t>
            </a:r>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7734" y="5756013"/>
            <a:ext cx="6436532" cy="9667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8983825"/>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17229" y="1220795"/>
                <a:ext cx="5743244" cy="4351338"/>
              </a:xfrm>
            </p:spPr>
            <p:txBody>
              <a:bodyPr>
                <a:normAutofit/>
              </a:bodyPr>
              <a:lstStyle/>
              <a:p>
                <a:pPr algn="just"/>
                <a:r>
                  <a:rPr lang="es-CR" sz="2400" dirty="0"/>
                  <a:t>La siguiente figura ilustra las 3 principales fases que posee el método de </a:t>
                </a:r>
                <a:br>
                  <a:rPr lang="es-CR" sz="2400" dirty="0"/>
                </a:br>
                <a:r>
                  <a:rPr lang="es-CR" sz="2400" dirty="0"/>
                  <a:t>Box-Jenkins en la determinación del modelo </a:t>
                </a:r>
                <a14:m>
                  <m:oMath xmlns:m="http://schemas.openxmlformats.org/officeDocument/2006/math">
                    <m:r>
                      <a:rPr lang="es-CR" sz="2400" b="0" i="1" smtClean="0">
                        <a:latin typeface="Cambria Math" panose="02040503050406030204" pitchFamily="18" charset="0"/>
                      </a:rPr>
                      <m:t>𝐴𝑅𝐼𝑀𝐴</m:t>
                    </m:r>
                    <m:r>
                      <a:rPr lang="es-CR" sz="2400" b="0" i="1" smtClean="0">
                        <a:latin typeface="Cambria Math" panose="02040503050406030204" pitchFamily="18" charset="0"/>
                      </a:rPr>
                      <m:t>(</m:t>
                    </m:r>
                    <m:r>
                      <a:rPr lang="es-CR" sz="2400" b="0" i="1" smtClean="0">
                        <a:latin typeface="Cambria Math" panose="02040503050406030204" pitchFamily="18" charset="0"/>
                      </a:rPr>
                      <m:t>𝑝</m:t>
                    </m:r>
                    <m:r>
                      <a:rPr lang="es-CR" sz="2400" b="0" i="1" smtClean="0">
                        <a:latin typeface="Cambria Math" panose="02040503050406030204" pitchFamily="18" charset="0"/>
                      </a:rPr>
                      <m:t>,</m:t>
                    </m:r>
                    <m:r>
                      <a:rPr lang="es-CR" sz="2400" b="0" i="1" smtClean="0">
                        <a:latin typeface="Cambria Math" panose="02040503050406030204" pitchFamily="18" charset="0"/>
                      </a:rPr>
                      <m:t>𝑑</m:t>
                    </m:r>
                    <m:r>
                      <a:rPr lang="es-CR" sz="2400" b="0" i="1" smtClean="0">
                        <a:latin typeface="Cambria Math" panose="02040503050406030204" pitchFamily="18" charset="0"/>
                      </a:rPr>
                      <m:t>,</m:t>
                    </m:r>
                    <m:r>
                      <a:rPr lang="es-CR" sz="2400" b="0" i="1" smtClean="0">
                        <a:latin typeface="Cambria Math" panose="02040503050406030204" pitchFamily="18" charset="0"/>
                      </a:rPr>
                      <m:t>𝑞</m:t>
                    </m:r>
                    <m:r>
                      <a:rPr lang="es-CR" sz="2400" b="0" i="1" smtClean="0">
                        <a:latin typeface="Cambria Math" panose="02040503050406030204" pitchFamily="18" charset="0"/>
                      </a:rPr>
                      <m:t>)(</m:t>
                    </m:r>
                    <m:r>
                      <a:rPr lang="es-CR" sz="2400" b="0" i="1" smtClean="0">
                        <a:latin typeface="Cambria Math" panose="02040503050406030204" pitchFamily="18" charset="0"/>
                      </a:rPr>
                      <m:t>𝑃</m:t>
                    </m:r>
                    <m:r>
                      <a:rPr lang="es-CR" sz="2400" b="0" i="1" smtClean="0">
                        <a:latin typeface="Cambria Math" panose="02040503050406030204" pitchFamily="18" charset="0"/>
                      </a:rPr>
                      <m:t>,</m:t>
                    </m:r>
                    <m:r>
                      <a:rPr lang="es-CR" sz="2400" b="0" i="1" smtClean="0">
                        <a:latin typeface="Cambria Math" panose="02040503050406030204" pitchFamily="18" charset="0"/>
                      </a:rPr>
                      <m:t>𝐷</m:t>
                    </m:r>
                    <m:r>
                      <a:rPr lang="es-CR" sz="2400" b="0" i="1" smtClean="0">
                        <a:latin typeface="Cambria Math" panose="02040503050406030204" pitchFamily="18" charset="0"/>
                      </a:rPr>
                      <m:t>,</m:t>
                    </m:r>
                    <m:r>
                      <a:rPr lang="es-CR" sz="2400" b="0" i="1" smtClean="0">
                        <a:latin typeface="Cambria Math" panose="02040503050406030204" pitchFamily="18" charset="0"/>
                      </a:rPr>
                      <m:t>𝑄</m:t>
                    </m:r>
                    <m:r>
                      <a:rPr lang="es-CR" sz="2400" b="0" i="1" smtClean="0">
                        <a:latin typeface="Cambria Math" panose="02040503050406030204" pitchFamily="18" charset="0"/>
                      </a:rPr>
                      <m:t>)</m:t>
                    </m:r>
                  </m:oMath>
                </a14:m>
                <a:r>
                  <a:rPr lang="es-CR" sz="2400" dirty="0"/>
                  <a:t>.</a:t>
                </a:r>
              </a:p>
              <a:p>
                <a:pPr marL="0" indent="0">
                  <a:buNone/>
                </a:pPr>
                <a:r>
                  <a:rPr lang="es-CR" sz="2400" dirty="0"/>
                  <a:t> </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17229" y="1220795"/>
                <a:ext cx="5743244" cy="4351338"/>
              </a:xfrm>
              <a:blipFill rotWithShape="1">
                <a:blip r:embed="rId2"/>
                <a:stretch>
                  <a:fillRect l="-1380" t="-1961" r="-1699"/>
                </a:stretch>
              </a:blipFill>
            </p:spPr>
            <p:txBody>
              <a:bodyPr/>
              <a:lstStyle/>
              <a:p>
                <a:r>
                  <a:rPr lang="es-CR">
                    <a:noFill/>
                  </a:rPr>
                  <a:t> </a:t>
                </a:r>
              </a:p>
            </p:txBody>
          </p:sp>
        </mc:Fallback>
      </mc:AlternateContent>
      <p:sp>
        <p:nvSpPr>
          <p:cNvPr id="4" name="Título 1"/>
          <p:cNvSpPr>
            <a:spLocks noGrp="1"/>
          </p:cNvSpPr>
          <p:nvPr>
            <p:ph type="title"/>
          </p:nvPr>
        </p:nvSpPr>
        <p:spPr>
          <a:xfrm>
            <a:off x="767858" y="31018"/>
            <a:ext cx="10515600" cy="936137"/>
          </a:xfrm>
        </p:spPr>
        <p:txBody>
          <a:bodyPr/>
          <a:lstStyle/>
          <a:p>
            <a:pPr algn="ctr"/>
            <a:r>
              <a:rPr lang="es-CR" dirty="0"/>
              <a:t>Preámbulo</a:t>
            </a:r>
          </a:p>
        </p:txBody>
      </p:sp>
      <p:pic>
        <p:nvPicPr>
          <p:cNvPr id="5" name="Picture 2" descr="Imagen relacio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4615" y="1368076"/>
            <a:ext cx="5926014" cy="537562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lowch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386" y="3396464"/>
            <a:ext cx="4325494" cy="3021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2365020"/>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0" y="31018"/>
            <a:ext cx="12192000" cy="751497"/>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sz="3600" dirty="0"/>
              <a:t>Fundamentos de la metodología de Box-Jenkins: autocorrelación total</a:t>
            </a:r>
          </a:p>
        </p:txBody>
      </p:sp>
      <p:sp>
        <p:nvSpPr>
          <p:cNvPr id="5" name="Marcador de contenido 2"/>
          <p:cNvSpPr>
            <a:spLocks noGrp="1"/>
          </p:cNvSpPr>
          <p:nvPr>
            <p:ph idx="1"/>
          </p:nvPr>
        </p:nvSpPr>
        <p:spPr>
          <a:xfrm>
            <a:off x="61546" y="928810"/>
            <a:ext cx="12054254" cy="5867644"/>
          </a:xfrm>
        </p:spPr>
        <p:txBody>
          <a:bodyPr>
            <a:normAutofit/>
          </a:bodyPr>
          <a:lstStyle/>
          <a:p>
            <a:pPr marL="0" indent="0">
              <a:buNone/>
            </a:pPr>
            <a:r>
              <a:rPr lang="es-CR" sz="2000" dirty="0"/>
              <a:t>Sea entonces, la ecuación puesta en términos de la función de auto correlación: </a:t>
            </a:r>
          </a:p>
          <a:p>
            <a:pPr marL="0" indent="0">
              <a:buNone/>
            </a:pPr>
            <a:endParaRPr lang="es-CR" sz="2000" dirty="0"/>
          </a:p>
          <a:p>
            <a:pPr marL="0" indent="0">
              <a:buNone/>
            </a:pPr>
            <a:endParaRPr lang="es-CR" sz="2000" dirty="0"/>
          </a:p>
          <a:p>
            <a:pPr marL="0" indent="0">
              <a:buNone/>
            </a:pPr>
            <a:r>
              <a:rPr lang="es-CR" sz="2000" dirty="0"/>
              <a:t>Obtenemos , haciendo variar i=1,2,…,k, el conjunto de ecuaciones de </a:t>
            </a:r>
            <a:r>
              <a:rPr lang="es-CR" sz="2000" dirty="0" err="1"/>
              <a:t>Yule</a:t>
            </a:r>
            <a:r>
              <a:rPr lang="es-CR" sz="2000" dirty="0"/>
              <a:t>-Walker:  </a:t>
            </a:r>
          </a:p>
          <a:p>
            <a:pPr marL="0" indent="0">
              <a:buNone/>
            </a:pPr>
            <a:endParaRPr lang="es-CR" sz="2000" dirty="0"/>
          </a:p>
          <a:p>
            <a:pPr marL="0" indent="0">
              <a:buNone/>
            </a:pPr>
            <a:endParaRPr lang="es-CR" sz="2000" dirty="0"/>
          </a:p>
          <a:p>
            <a:pPr marL="0" indent="0">
              <a:buNone/>
            </a:pPr>
            <a:endParaRPr lang="es-CR" sz="2000" dirty="0"/>
          </a:p>
          <a:p>
            <a:pPr marL="0" indent="0">
              <a:buNone/>
            </a:pPr>
            <a:endParaRPr lang="es-CR" sz="2000" dirty="0"/>
          </a:p>
          <a:p>
            <a:pPr marL="0" indent="0">
              <a:buNone/>
            </a:pPr>
            <a:r>
              <a:rPr lang="es-CR" sz="2000" dirty="0"/>
              <a:t/>
            </a:r>
            <a:br>
              <a:rPr lang="es-CR" sz="2000" dirty="0"/>
            </a:br>
            <a:r>
              <a:rPr lang="es-CR" sz="2000" dirty="0"/>
              <a:t>Las autocorrelaciones parciales provienen de la explicación intermediaria entre las diferentes correlaciones. Estas se suelen representar en el sistema matricial de </a:t>
            </a:r>
            <a:r>
              <a:rPr lang="es-CR" sz="2000" dirty="0" err="1"/>
              <a:t>Yule</a:t>
            </a:r>
            <a:r>
              <a:rPr lang="es-CR" sz="2000" dirty="0"/>
              <a:t>-Walker como:</a:t>
            </a: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75290" y="1611402"/>
            <a:ext cx="3164262" cy="302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75290" y="2722660"/>
            <a:ext cx="3206864" cy="14070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50534" y="5363580"/>
            <a:ext cx="2813172" cy="13392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Flecha derecha 1"/>
          <p:cNvSpPr/>
          <p:nvPr/>
        </p:nvSpPr>
        <p:spPr>
          <a:xfrm>
            <a:off x="6682154" y="5826584"/>
            <a:ext cx="764931" cy="4132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mc:AlternateContent xmlns:mc="http://schemas.openxmlformats.org/markup-compatibility/2006" xmlns:a14="http://schemas.microsoft.com/office/drawing/2010/main">
        <mc:Choice Requires="a14">
          <p:sp>
            <p:nvSpPr>
              <p:cNvPr id="3" name="CuadroTexto 2"/>
              <p:cNvSpPr txBox="1"/>
              <p:nvPr/>
            </p:nvSpPr>
            <p:spPr>
              <a:xfrm>
                <a:off x="7631723" y="5503985"/>
                <a:ext cx="3103685" cy="923330"/>
              </a:xfrm>
              <a:prstGeom prst="rect">
                <a:avLst/>
              </a:prstGeom>
              <a:noFill/>
            </p:spPr>
            <p:txBody>
              <a:bodyPr wrap="square" rtlCol="0">
                <a:spAutoFit/>
              </a:bodyPr>
              <a:lstStyle/>
              <a:p>
                <a:pPr algn="just"/>
                <a:r>
                  <a:rPr lang="es-CR" dirty="0"/>
                  <a:t>Las autocorrelaciones parciales se obtienen a partir del despeje del vector </a:t>
                </a:r>
                <a14:m>
                  <m:oMath xmlns:m="http://schemas.openxmlformats.org/officeDocument/2006/math">
                    <m:r>
                      <a:rPr lang="es-CR" i="1" smtClean="0">
                        <a:latin typeface="Cambria Math" panose="02040503050406030204" pitchFamily="18" charset="0"/>
                        <a:ea typeface="Cambria Math" panose="02040503050406030204" pitchFamily="18" charset="0"/>
                      </a:rPr>
                      <m:t>𝜙</m:t>
                    </m:r>
                  </m:oMath>
                </a14:m>
                <a:endParaRPr lang="es-CR" dirty="0"/>
              </a:p>
            </p:txBody>
          </p:sp>
        </mc:Choice>
        <mc:Fallback xmlns="">
          <p:sp>
            <p:nvSpPr>
              <p:cNvPr id="3" name="CuadroTexto 2"/>
              <p:cNvSpPr txBox="1">
                <a:spLocks noRot="1" noChangeAspect="1" noMove="1" noResize="1" noEditPoints="1" noAdjustHandles="1" noChangeArrowheads="1" noChangeShapeType="1" noTextEdit="1"/>
              </p:cNvSpPr>
              <p:nvPr/>
            </p:nvSpPr>
            <p:spPr>
              <a:xfrm>
                <a:off x="7631723" y="5503985"/>
                <a:ext cx="3103685" cy="923330"/>
              </a:xfrm>
              <a:prstGeom prst="rect">
                <a:avLst/>
              </a:prstGeom>
              <a:blipFill>
                <a:blip r:embed="rId5"/>
                <a:stretch>
                  <a:fillRect l="-1768" t="-3974" r="-1572" b="-9934"/>
                </a:stretch>
              </a:blipFill>
            </p:spPr>
            <p:txBody>
              <a:bodyPr/>
              <a:lstStyle/>
              <a:p>
                <a:r>
                  <a:rPr lang="es-CR">
                    <a:noFill/>
                  </a:rPr>
                  <a:t> </a:t>
                </a:r>
              </a:p>
            </p:txBody>
          </p:sp>
        </mc:Fallback>
      </mc:AlternateContent>
    </p:spTree>
    <p:extLst>
      <p:ext uri="{BB962C8B-B14F-4D97-AF65-F5344CB8AC3E}">
        <p14:creationId xmlns:p14="http://schemas.microsoft.com/office/powerpoint/2010/main" val="1410365173"/>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767858" y="31018"/>
            <a:ext cx="10515600" cy="936137"/>
          </a:xfrm>
        </p:spPr>
        <p:txBody>
          <a:bodyPr/>
          <a:lstStyle/>
          <a:p>
            <a:pPr algn="ctr"/>
            <a:r>
              <a:rPr lang="es-CR" dirty="0"/>
              <a:t>Índice</a:t>
            </a:r>
          </a:p>
        </p:txBody>
      </p:sp>
      <p:sp>
        <p:nvSpPr>
          <p:cNvPr id="5" name="Elipse 4"/>
          <p:cNvSpPr/>
          <p:nvPr/>
        </p:nvSpPr>
        <p:spPr>
          <a:xfrm>
            <a:off x="483578" y="1283678"/>
            <a:ext cx="852854" cy="84406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Rectángulo redondeado 5"/>
          <p:cNvSpPr/>
          <p:nvPr/>
        </p:nvSpPr>
        <p:spPr>
          <a:xfrm>
            <a:off x="1855178" y="1222131"/>
            <a:ext cx="2681653" cy="967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Fundamentos del método Box-Jenkins</a:t>
            </a:r>
          </a:p>
        </p:txBody>
      </p:sp>
      <p:sp>
        <p:nvSpPr>
          <p:cNvPr id="2" name="Rectángulo redondeado 1"/>
          <p:cNvSpPr/>
          <p:nvPr/>
        </p:nvSpPr>
        <p:spPr>
          <a:xfrm>
            <a:off x="4860677" y="1160579"/>
            <a:ext cx="2329961" cy="6682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¿Qué es una serie cronológica?</a:t>
            </a:r>
          </a:p>
        </p:txBody>
      </p:sp>
      <p:sp>
        <p:nvSpPr>
          <p:cNvPr id="7" name="Rectángulo redondeado 6"/>
          <p:cNvSpPr/>
          <p:nvPr/>
        </p:nvSpPr>
        <p:spPr>
          <a:xfrm>
            <a:off x="4860677" y="1987054"/>
            <a:ext cx="2329961" cy="6682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Los procesos estacionarios</a:t>
            </a:r>
          </a:p>
        </p:txBody>
      </p:sp>
      <p:sp>
        <p:nvSpPr>
          <p:cNvPr id="8" name="Rectángulo redondeado 7"/>
          <p:cNvSpPr/>
          <p:nvPr/>
        </p:nvSpPr>
        <p:spPr>
          <a:xfrm>
            <a:off x="4860676" y="2813529"/>
            <a:ext cx="2329961" cy="6682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El ruido blanco</a:t>
            </a:r>
          </a:p>
        </p:txBody>
      </p:sp>
      <p:sp>
        <p:nvSpPr>
          <p:cNvPr id="9" name="Rectángulo redondeado 8"/>
          <p:cNvSpPr/>
          <p:nvPr/>
        </p:nvSpPr>
        <p:spPr>
          <a:xfrm>
            <a:off x="4860675" y="3640004"/>
            <a:ext cx="2329961" cy="6682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El teorema de Wold</a:t>
            </a:r>
          </a:p>
        </p:txBody>
      </p:sp>
      <p:sp>
        <p:nvSpPr>
          <p:cNvPr id="10" name="Rectángulo redondeado 9"/>
          <p:cNvSpPr/>
          <p:nvPr/>
        </p:nvSpPr>
        <p:spPr>
          <a:xfrm>
            <a:off x="4860675" y="4466479"/>
            <a:ext cx="2329961" cy="6682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Los proceso ARMA</a:t>
            </a:r>
          </a:p>
        </p:txBody>
      </p:sp>
      <p:sp>
        <p:nvSpPr>
          <p:cNvPr id="11" name="Rectángulo redondeado 10"/>
          <p:cNvSpPr/>
          <p:nvPr/>
        </p:nvSpPr>
        <p:spPr>
          <a:xfrm>
            <a:off x="4860674" y="5292954"/>
            <a:ext cx="2329961" cy="6682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Autocorrelaciones: total y parcial</a:t>
            </a:r>
          </a:p>
        </p:txBody>
      </p:sp>
      <p:sp>
        <p:nvSpPr>
          <p:cNvPr id="12" name="Rectángulo redondeado 11"/>
          <p:cNvSpPr/>
          <p:nvPr/>
        </p:nvSpPr>
        <p:spPr>
          <a:xfrm>
            <a:off x="4860674" y="6119429"/>
            <a:ext cx="2329961" cy="6682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El correlograma</a:t>
            </a:r>
          </a:p>
        </p:txBody>
      </p:sp>
    </p:spTree>
    <p:extLst>
      <p:ext uri="{BB962C8B-B14F-4D97-AF65-F5344CB8AC3E}">
        <p14:creationId xmlns:p14="http://schemas.microsoft.com/office/powerpoint/2010/main" val="815750372"/>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61192" y="946394"/>
                <a:ext cx="11778762" cy="4351338"/>
              </a:xfrm>
            </p:spPr>
            <p:txBody>
              <a:bodyPr>
                <a:normAutofit/>
              </a:bodyPr>
              <a:lstStyle/>
              <a:p>
                <a:pPr marL="0" indent="0" algn="just">
                  <a:buNone/>
                </a:pPr>
                <a:r>
                  <a:rPr lang="es-CR" sz="2000" dirty="0"/>
                  <a:t>Finalmente, para identificar cuál es el proceso que es gobernado por la serie, utilizamos el correlograma, el cual muestra tanto las autocorrelaciones totales y parciales para así determinar cuál es el proceso de la serie. Sobre este, hablaremos más adelante en la sección de identificación y estimación del </a:t>
                </a:r>
                <a14:m>
                  <m:oMath xmlns:m="http://schemas.openxmlformats.org/officeDocument/2006/math">
                    <m:r>
                      <a:rPr lang="es-CR" sz="2000" i="1" dirty="0" smtClean="0">
                        <a:latin typeface="Cambria Math" panose="02040503050406030204" pitchFamily="18" charset="0"/>
                      </a:rPr>
                      <m:t>𝐴𝑅𝐼𝑀𝐴</m:t>
                    </m:r>
                    <m:r>
                      <a:rPr lang="es-CR" sz="2000" b="0" i="1" dirty="0" smtClean="0">
                        <a:latin typeface="Cambria Math" panose="02040503050406030204" pitchFamily="18" charset="0"/>
                      </a:rPr>
                      <m:t>(</m:t>
                    </m:r>
                    <m:r>
                      <a:rPr lang="es-CR" sz="2000" b="0" i="1" dirty="0" smtClean="0">
                        <a:latin typeface="Cambria Math" panose="02040503050406030204" pitchFamily="18" charset="0"/>
                      </a:rPr>
                      <m:t>𝑝</m:t>
                    </m:r>
                    <m:r>
                      <a:rPr lang="es-CR" sz="2000" b="0" i="1" dirty="0" smtClean="0">
                        <a:latin typeface="Cambria Math" panose="02040503050406030204" pitchFamily="18" charset="0"/>
                      </a:rPr>
                      <m:t>,</m:t>
                    </m:r>
                    <m:r>
                      <a:rPr lang="es-CR" sz="2000" b="0" i="1" dirty="0" smtClean="0">
                        <a:latin typeface="Cambria Math" panose="02040503050406030204" pitchFamily="18" charset="0"/>
                      </a:rPr>
                      <m:t>𝑑</m:t>
                    </m:r>
                    <m:r>
                      <a:rPr lang="es-CR" sz="2000" b="0" i="1" dirty="0" smtClean="0">
                        <a:latin typeface="Cambria Math" panose="02040503050406030204" pitchFamily="18" charset="0"/>
                      </a:rPr>
                      <m:t>,</m:t>
                    </m:r>
                    <m:r>
                      <a:rPr lang="es-CR" sz="2000" b="0" i="1" dirty="0" smtClean="0">
                        <a:latin typeface="Cambria Math" panose="02040503050406030204" pitchFamily="18" charset="0"/>
                      </a:rPr>
                      <m:t>𝑞</m:t>
                    </m:r>
                    <m:r>
                      <a:rPr lang="es-CR" sz="2000" b="0" i="1" dirty="0" smtClean="0">
                        <a:latin typeface="Cambria Math" panose="02040503050406030204" pitchFamily="18" charset="0"/>
                      </a:rPr>
                      <m:t>)(</m:t>
                    </m:r>
                    <m:r>
                      <a:rPr lang="es-CR" sz="2000" b="0" i="1" dirty="0" smtClean="0">
                        <a:latin typeface="Cambria Math" panose="02040503050406030204" pitchFamily="18" charset="0"/>
                      </a:rPr>
                      <m:t>𝑃</m:t>
                    </m:r>
                    <m:r>
                      <a:rPr lang="es-CR" sz="2000" b="0" i="1" dirty="0" smtClean="0">
                        <a:latin typeface="Cambria Math" panose="02040503050406030204" pitchFamily="18" charset="0"/>
                      </a:rPr>
                      <m:t>,</m:t>
                    </m:r>
                    <m:r>
                      <a:rPr lang="es-CR" sz="2000" b="0" i="1" dirty="0" smtClean="0">
                        <a:latin typeface="Cambria Math" panose="02040503050406030204" pitchFamily="18" charset="0"/>
                      </a:rPr>
                      <m:t>𝐷</m:t>
                    </m:r>
                    <m:r>
                      <a:rPr lang="es-CR" sz="2000" b="0" i="1" dirty="0" smtClean="0">
                        <a:latin typeface="Cambria Math" panose="02040503050406030204" pitchFamily="18" charset="0"/>
                      </a:rPr>
                      <m:t>,</m:t>
                    </m:r>
                    <m:r>
                      <a:rPr lang="es-CR" sz="2000" b="0" i="1" dirty="0" smtClean="0">
                        <a:latin typeface="Cambria Math" panose="02040503050406030204" pitchFamily="18" charset="0"/>
                      </a:rPr>
                      <m:t>𝑄</m:t>
                    </m:r>
                    <m:r>
                      <a:rPr lang="es-CR" sz="2000" b="0" i="1" dirty="0" smtClean="0">
                        <a:latin typeface="Cambria Math" panose="02040503050406030204" pitchFamily="18" charset="0"/>
                      </a:rPr>
                      <m:t>)</m:t>
                    </m:r>
                  </m:oMath>
                </a14:m>
                <a:r>
                  <a:rPr lang="es-CR" sz="2000" dirty="0"/>
                  <a:t>.</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61192" y="946394"/>
                <a:ext cx="11778762" cy="4351338"/>
              </a:xfrm>
              <a:blipFill>
                <a:blip r:embed="rId2"/>
                <a:stretch>
                  <a:fillRect l="-517" t="-1401" r="-517"/>
                </a:stretch>
              </a:blipFill>
            </p:spPr>
            <p:txBody>
              <a:bodyPr/>
              <a:lstStyle/>
              <a:p>
                <a:r>
                  <a:rPr lang="es-CR">
                    <a:noFill/>
                  </a:rPr>
                  <a:t> </a:t>
                </a:r>
              </a:p>
            </p:txBody>
          </p:sp>
        </mc:Fallback>
      </mc:AlternateContent>
      <p:sp>
        <p:nvSpPr>
          <p:cNvPr id="4" name="Título 1"/>
          <p:cNvSpPr txBox="1">
            <a:spLocks/>
          </p:cNvSpPr>
          <p:nvPr/>
        </p:nvSpPr>
        <p:spPr>
          <a:xfrm>
            <a:off x="0" y="31018"/>
            <a:ext cx="12192000" cy="7514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sz="3600" dirty="0"/>
              <a:t>Fundamentos de la metodología de Box-Jenkins: el correlograma</a:t>
            </a:r>
          </a:p>
        </p:txBody>
      </p:sp>
      <p:pic>
        <p:nvPicPr>
          <p:cNvPr id="2" name="Imagen 1"/>
          <p:cNvPicPr>
            <a:picLocks noChangeAspect="1"/>
          </p:cNvPicPr>
          <p:nvPr/>
        </p:nvPicPr>
        <p:blipFill rotWithShape="1">
          <a:blip r:embed="rId3"/>
          <a:srcRect t="49636"/>
          <a:stretch/>
        </p:blipFill>
        <p:spPr>
          <a:xfrm>
            <a:off x="144324" y="2449958"/>
            <a:ext cx="11795630" cy="4249781"/>
          </a:xfrm>
          <a:prstGeom prst="rect">
            <a:avLst/>
          </a:prstGeom>
        </p:spPr>
      </p:pic>
    </p:spTree>
    <p:extLst>
      <p:ext uri="{BB962C8B-B14F-4D97-AF65-F5344CB8AC3E}">
        <p14:creationId xmlns:p14="http://schemas.microsoft.com/office/powerpoint/2010/main" val="2612667853"/>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767858" y="31018"/>
            <a:ext cx="10515600" cy="936137"/>
          </a:xfrm>
        </p:spPr>
        <p:txBody>
          <a:bodyPr/>
          <a:lstStyle/>
          <a:p>
            <a:pPr algn="ctr"/>
            <a:r>
              <a:rPr lang="es-CR" dirty="0"/>
              <a:t>Índice</a:t>
            </a:r>
          </a:p>
        </p:txBody>
      </p:sp>
      <p:sp>
        <p:nvSpPr>
          <p:cNvPr id="5" name="Elipse 4"/>
          <p:cNvSpPr/>
          <p:nvPr/>
        </p:nvSpPr>
        <p:spPr>
          <a:xfrm>
            <a:off x="483578" y="1283678"/>
            <a:ext cx="852854" cy="84406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Rectángulo redondeado 5"/>
          <p:cNvSpPr/>
          <p:nvPr/>
        </p:nvSpPr>
        <p:spPr>
          <a:xfrm>
            <a:off x="1855178" y="1222131"/>
            <a:ext cx="2681653" cy="967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Fundamentos del método Box-Jenkins</a:t>
            </a:r>
          </a:p>
        </p:txBody>
      </p:sp>
      <p:sp>
        <p:nvSpPr>
          <p:cNvPr id="7" name="Elipse 6"/>
          <p:cNvSpPr/>
          <p:nvPr/>
        </p:nvSpPr>
        <p:spPr>
          <a:xfrm>
            <a:off x="483578" y="3344009"/>
            <a:ext cx="852854" cy="84406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8" name="Rectángulo redondeado 7"/>
          <p:cNvSpPr/>
          <p:nvPr/>
        </p:nvSpPr>
        <p:spPr>
          <a:xfrm>
            <a:off x="1855178" y="3282462"/>
            <a:ext cx="2681653" cy="967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La estacionaridad y las pruebas de raíz unitaria</a:t>
            </a:r>
          </a:p>
        </p:txBody>
      </p:sp>
    </p:spTree>
    <p:extLst>
      <p:ext uri="{BB962C8B-B14F-4D97-AF65-F5344CB8AC3E}">
        <p14:creationId xmlns:p14="http://schemas.microsoft.com/office/powerpoint/2010/main" val="2095818917"/>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767858" y="31018"/>
            <a:ext cx="10515600" cy="936137"/>
          </a:xfrm>
        </p:spPr>
        <p:txBody>
          <a:bodyPr/>
          <a:lstStyle/>
          <a:p>
            <a:pPr algn="ctr"/>
            <a:r>
              <a:rPr lang="es-CR" dirty="0"/>
              <a:t>Índice</a:t>
            </a:r>
          </a:p>
        </p:txBody>
      </p:sp>
      <p:sp>
        <p:nvSpPr>
          <p:cNvPr id="5" name="Elipse 4"/>
          <p:cNvSpPr/>
          <p:nvPr/>
        </p:nvSpPr>
        <p:spPr>
          <a:xfrm>
            <a:off x="483578" y="1283678"/>
            <a:ext cx="852854" cy="84406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Rectángulo redondeado 5"/>
          <p:cNvSpPr/>
          <p:nvPr/>
        </p:nvSpPr>
        <p:spPr>
          <a:xfrm>
            <a:off x="1855178" y="1222131"/>
            <a:ext cx="2681653" cy="967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Fundamentos del método Box-Jenkins</a:t>
            </a:r>
          </a:p>
        </p:txBody>
      </p:sp>
      <p:sp>
        <p:nvSpPr>
          <p:cNvPr id="7" name="Elipse 6"/>
          <p:cNvSpPr/>
          <p:nvPr/>
        </p:nvSpPr>
        <p:spPr>
          <a:xfrm>
            <a:off x="483578" y="3344009"/>
            <a:ext cx="852854" cy="84406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8" name="Rectángulo redondeado 7"/>
          <p:cNvSpPr/>
          <p:nvPr/>
        </p:nvSpPr>
        <p:spPr>
          <a:xfrm>
            <a:off x="1855178" y="3282462"/>
            <a:ext cx="2681653" cy="967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La estacionaridad y las pruebas de raíz unitaria</a:t>
            </a:r>
          </a:p>
        </p:txBody>
      </p:sp>
      <p:sp>
        <p:nvSpPr>
          <p:cNvPr id="2" name="Rectángulo redondeado 1"/>
          <p:cNvSpPr/>
          <p:nvPr/>
        </p:nvSpPr>
        <p:spPr>
          <a:xfrm>
            <a:off x="4835769" y="4188069"/>
            <a:ext cx="1925516" cy="586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La estacionaridad</a:t>
            </a:r>
          </a:p>
        </p:txBody>
      </p:sp>
      <p:sp>
        <p:nvSpPr>
          <p:cNvPr id="9" name="Rectángulo redondeado 8"/>
          <p:cNvSpPr/>
          <p:nvPr/>
        </p:nvSpPr>
        <p:spPr>
          <a:xfrm>
            <a:off x="4835769" y="5008684"/>
            <a:ext cx="1925516" cy="586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Pruebas de raíz unitaria</a:t>
            </a:r>
          </a:p>
        </p:txBody>
      </p:sp>
    </p:spTree>
    <p:extLst>
      <p:ext uri="{BB962C8B-B14F-4D97-AF65-F5344CB8AC3E}">
        <p14:creationId xmlns:p14="http://schemas.microsoft.com/office/powerpoint/2010/main" val="3746275400"/>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767858" y="31018"/>
            <a:ext cx="10515600" cy="936137"/>
          </a:xfrm>
        </p:spPr>
        <p:txBody>
          <a:bodyPr/>
          <a:lstStyle/>
          <a:p>
            <a:pPr algn="ctr"/>
            <a:r>
              <a:rPr lang="es-CR" dirty="0"/>
              <a:t>Índice</a:t>
            </a:r>
          </a:p>
        </p:txBody>
      </p:sp>
      <p:sp>
        <p:nvSpPr>
          <p:cNvPr id="5" name="Elipse 4"/>
          <p:cNvSpPr/>
          <p:nvPr/>
        </p:nvSpPr>
        <p:spPr>
          <a:xfrm>
            <a:off x="483578" y="1283678"/>
            <a:ext cx="852854" cy="84406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Rectángulo redondeado 5"/>
          <p:cNvSpPr/>
          <p:nvPr/>
        </p:nvSpPr>
        <p:spPr>
          <a:xfrm>
            <a:off x="1855178" y="1222131"/>
            <a:ext cx="2681653" cy="967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Fundamentos del método Box-Jenkins</a:t>
            </a:r>
          </a:p>
        </p:txBody>
      </p:sp>
      <p:sp>
        <p:nvSpPr>
          <p:cNvPr id="7" name="Elipse 6"/>
          <p:cNvSpPr/>
          <p:nvPr/>
        </p:nvSpPr>
        <p:spPr>
          <a:xfrm>
            <a:off x="483578" y="3344009"/>
            <a:ext cx="852854" cy="84406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8" name="Rectángulo redondeado 7"/>
          <p:cNvSpPr/>
          <p:nvPr/>
        </p:nvSpPr>
        <p:spPr>
          <a:xfrm>
            <a:off x="1855178" y="3282462"/>
            <a:ext cx="2681653" cy="967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La estacionaridad y las pruebas de raíz unitaria</a:t>
            </a:r>
          </a:p>
        </p:txBody>
      </p:sp>
      <p:sp>
        <p:nvSpPr>
          <p:cNvPr id="2" name="Rectángulo redondeado 1"/>
          <p:cNvSpPr/>
          <p:nvPr/>
        </p:nvSpPr>
        <p:spPr>
          <a:xfrm>
            <a:off x="4835769" y="4188069"/>
            <a:ext cx="1925516" cy="586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La estacionaridad</a:t>
            </a:r>
          </a:p>
        </p:txBody>
      </p:sp>
    </p:spTree>
    <p:extLst>
      <p:ext uri="{BB962C8B-B14F-4D97-AF65-F5344CB8AC3E}">
        <p14:creationId xmlns:p14="http://schemas.microsoft.com/office/powerpoint/2010/main" val="1790768067"/>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70339" y="888023"/>
                <a:ext cx="12010292" cy="5873262"/>
              </a:xfrm>
            </p:spPr>
            <p:txBody>
              <a:bodyPr>
                <a:normAutofit/>
              </a:bodyPr>
              <a:lstStyle/>
              <a:p>
                <a:pPr marL="0" indent="0">
                  <a:buNone/>
                </a:pPr>
                <a:r>
                  <a:rPr lang="es-CR" sz="2000" dirty="0"/>
                  <a:t>En secciones anteriores habíamos definido la estacionaridad de la siguiente forma:</a:t>
                </a:r>
              </a:p>
              <a:p>
                <a:pPr marL="0" indent="0">
                  <a:buNone/>
                </a:pPr>
                <a:r>
                  <a:rPr lang="es-CR" sz="2000" b="1" dirty="0"/>
                  <a:t>Definición: </a:t>
                </a:r>
                <a:r>
                  <a:rPr lang="es-CR" sz="2000" dirty="0"/>
                  <a:t>un proceso (</a:t>
                </a: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oMath>
                </a14:m>
                <a:r>
                  <a:rPr lang="es-CR" sz="2000" dirty="0"/>
                  <a:t>) es dicho estacionario o suave si las tres condiciones siguientes son satisfechas:</a:t>
                </a:r>
              </a:p>
              <a:p>
                <a:pPr marL="0" indent="0">
                  <a:buNone/>
                </a:pPr>
                <a:endParaRPr lang="es-CR" sz="2000" dirty="0"/>
              </a:p>
              <a:p>
                <a14:m>
                  <m:oMath xmlns:m="http://schemas.openxmlformats.org/officeDocument/2006/math">
                    <m:r>
                      <a:rPr lang="es-CR" sz="2000" i="1">
                        <a:latin typeface="Cambria Math" panose="02040503050406030204" pitchFamily="18" charset="0"/>
                      </a:rPr>
                      <m:t>𝐸</m:t>
                    </m:r>
                    <m:d>
                      <m:dPr>
                        <m:ctrlPr>
                          <a:rPr lang="es-CR" sz="2000" i="1">
                            <a:latin typeface="Cambria Math"/>
                          </a:rPr>
                        </m:ctrlPr>
                      </m:dPr>
                      <m:e>
                        <m:sSubSup>
                          <m:sSubSupPr>
                            <m:ctrlPr>
                              <a:rPr lang="es-CR" sz="2000" i="1">
                                <a:latin typeface="Cambria Math"/>
                              </a:rPr>
                            </m:ctrlPr>
                          </m:sSubSupPr>
                          <m:e>
                            <m:r>
                              <a:rPr lang="es-CR" sz="2000" i="1">
                                <a:latin typeface="Cambria Math" panose="02040503050406030204" pitchFamily="18" charset="0"/>
                              </a:rPr>
                              <m:t>𝑥</m:t>
                            </m:r>
                          </m:e>
                          <m:sub>
                            <m:r>
                              <a:rPr lang="es-CR" sz="2000" i="1">
                                <a:latin typeface="Cambria Math" panose="02040503050406030204" pitchFamily="18" charset="0"/>
                              </a:rPr>
                              <m:t>𝑡</m:t>
                            </m:r>
                          </m:sub>
                          <m:sup>
                            <m:r>
                              <a:rPr lang="es-CR" sz="2000" i="1">
                                <a:latin typeface="Cambria Math" panose="02040503050406030204" pitchFamily="18" charset="0"/>
                              </a:rPr>
                              <m:t>2</m:t>
                            </m:r>
                          </m:sup>
                        </m:sSubSup>
                      </m:e>
                    </m:d>
                    <m:r>
                      <a:rPr lang="es-CR" sz="2000" i="1">
                        <a:latin typeface="Cambria Math" panose="02040503050406030204" pitchFamily="18" charset="0"/>
                      </a:rPr>
                      <m:t>&lt;</m:t>
                    </m:r>
                    <m:r>
                      <a:rPr lang="es-CR" sz="2000" i="1">
                        <a:latin typeface="Cambria Math" panose="02040503050406030204" pitchFamily="18" charset="0"/>
                        <a:ea typeface="Cambria Math" panose="02040503050406030204" pitchFamily="18" charset="0"/>
                      </a:rPr>
                      <m:t>∞</m:t>
                    </m:r>
                  </m:oMath>
                </a14:m>
                <a:endParaRPr lang="es-CR" sz="2000" dirty="0"/>
              </a:p>
              <a:p>
                <a14:m>
                  <m:oMath xmlns:m="http://schemas.openxmlformats.org/officeDocument/2006/math">
                    <m:r>
                      <a:rPr lang="es-CR" sz="2000" i="1">
                        <a:latin typeface="Cambria Math" panose="02040503050406030204" pitchFamily="18" charset="0"/>
                      </a:rPr>
                      <m:t>𝐸</m:t>
                    </m:r>
                    <m:d>
                      <m:dPr>
                        <m:ctrlPr>
                          <a:rPr lang="es-CR" sz="2000" i="1">
                            <a:latin typeface="Cambria Math"/>
                          </a:rPr>
                        </m:ctrlPr>
                      </m:dPr>
                      <m:e>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e>
                    </m:d>
                    <m:r>
                      <a:rPr lang="es-CR" sz="2000" i="1">
                        <a:latin typeface="Cambria Math" panose="02040503050406030204" pitchFamily="18" charset="0"/>
                      </a:rPr>
                      <m:t>=</m:t>
                    </m:r>
                    <m:r>
                      <a:rPr lang="es-CR" sz="2000" b="0" i="1" smtClean="0">
                        <a:latin typeface="Cambria Math" panose="02040503050406030204" pitchFamily="18" charset="0"/>
                      </a:rPr>
                      <m:t>𝑚</m:t>
                    </m:r>
                    <m:r>
                      <a:rPr lang="es-CR" sz="2000" i="1">
                        <a:latin typeface="Cambria Math" panose="02040503050406030204" pitchFamily="18" charset="0"/>
                      </a:rPr>
                      <m:t>, </m:t>
                    </m:r>
                    <m:r>
                      <a:rPr lang="es-CR" sz="2000" b="0" i="1" smtClean="0">
                        <a:latin typeface="Cambria Math" panose="02040503050406030204" pitchFamily="18" charset="0"/>
                      </a:rPr>
                      <m:t>                                                                              </m:t>
                    </m:r>
                    <m:r>
                      <a:rPr lang="es-CR" sz="2000" i="1">
                        <a:latin typeface="Cambria Math" panose="02040503050406030204" pitchFamily="18" charset="0"/>
                      </a:rPr>
                      <m:t>𝑖𝑛𝑑𝑒𝑝𝑒𝑛𝑑𝑖𝑒𝑛𝑡𝑒</m:t>
                    </m:r>
                    <m:r>
                      <a:rPr lang="es-CR" sz="2000" i="1">
                        <a:latin typeface="Cambria Math" panose="02040503050406030204" pitchFamily="18" charset="0"/>
                      </a:rPr>
                      <m:t> </m:t>
                    </m:r>
                    <m:r>
                      <a:rPr lang="es-CR" sz="2000" i="1">
                        <a:latin typeface="Cambria Math" panose="02040503050406030204" pitchFamily="18" charset="0"/>
                      </a:rPr>
                      <m:t>𝑑𝑒</m:t>
                    </m:r>
                    <m:r>
                      <a:rPr lang="es-CR" sz="2000" i="1">
                        <a:latin typeface="Cambria Math" panose="02040503050406030204" pitchFamily="18" charset="0"/>
                      </a:rPr>
                      <m:t> </m:t>
                    </m:r>
                    <m:r>
                      <a:rPr lang="es-CR" sz="2000" i="1">
                        <a:latin typeface="Cambria Math" panose="02040503050406030204" pitchFamily="18" charset="0"/>
                      </a:rPr>
                      <m:t>𝑡</m:t>
                    </m:r>
                  </m:oMath>
                </a14:m>
                <a:endParaRPr lang="es-CR" sz="2000" dirty="0"/>
              </a:p>
              <a:p>
                <a14:m>
                  <m:oMath xmlns:m="http://schemas.openxmlformats.org/officeDocument/2006/math">
                    <m:r>
                      <a:rPr lang="es-CR" sz="2000" i="1">
                        <a:latin typeface="Cambria Math" panose="02040503050406030204" pitchFamily="18" charset="0"/>
                      </a:rPr>
                      <m:t>𝑐𝑜𝑣</m:t>
                    </m:r>
                    <m:d>
                      <m:dPr>
                        <m:ctrlPr>
                          <a:rPr lang="es-CR" sz="2000" i="1">
                            <a:latin typeface="Cambria Math"/>
                          </a:rPr>
                        </m:ctrlPr>
                      </m:dPr>
                      <m:e>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r>
                          <a:rPr lang="es-CR" sz="2000" i="1">
                            <a:latin typeface="Cambria Math" panose="02040503050406030204" pitchFamily="18" charset="0"/>
                          </a:rPr>
                          <m:t>,</m:t>
                        </m:r>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r>
                              <a:rPr lang="es-CR" sz="2000" i="1">
                                <a:latin typeface="Cambria Math" panose="02040503050406030204" pitchFamily="18" charset="0"/>
                              </a:rPr>
                              <m:t>+</m:t>
                            </m:r>
                            <m:r>
                              <a:rPr lang="es-CR" sz="2000" i="1">
                                <a:latin typeface="Cambria Math" panose="02040503050406030204" pitchFamily="18" charset="0"/>
                              </a:rPr>
                              <m:t>h</m:t>
                            </m:r>
                          </m:sub>
                        </m:sSub>
                      </m:e>
                    </m:d>
                    <m:r>
                      <a:rPr lang="es-CR" sz="2000" i="1">
                        <a:latin typeface="Cambria Math" panose="02040503050406030204" pitchFamily="18" charset="0"/>
                      </a:rPr>
                      <m:t>=</m:t>
                    </m:r>
                    <m:r>
                      <a:rPr lang="es-CR" sz="2000" i="1">
                        <a:latin typeface="Cambria Math" panose="02040503050406030204" pitchFamily="18" charset="0"/>
                      </a:rPr>
                      <m:t>𝐸</m:t>
                    </m:r>
                    <m:d>
                      <m:dPr>
                        <m:begChr m:val="["/>
                        <m:endChr m:val="]"/>
                        <m:ctrlPr>
                          <a:rPr lang="es-CR" sz="2000" i="1">
                            <a:latin typeface="Cambria Math"/>
                          </a:rPr>
                        </m:ctrlPr>
                      </m:dPr>
                      <m:e>
                        <m:r>
                          <a:rPr lang="es-CR" sz="2000" i="1">
                            <a:latin typeface="Cambria Math" panose="02040503050406030204" pitchFamily="18" charset="0"/>
                          </a:rPr>
                          <m:t>(</m:t>
                        </m:r>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r>
                              <a:rPr lang="es-CR" sz="2000" i="1">
                                <a:latin typeface="Cambria Math" panose="02040503050406030204" pitchFamily="18" charset="0"/>
                              </a:rPr>
                              <m:t>+</m:t>
                            </m:r>
                            <m:r>
                              <a:rPr lang="es-CR" sz="2000" i="1">
                                <a:latin typeface="Cambria Math" panose="02040503050406030204" pitchFamily="18" charset="0"/>
                              </a:rPr>
                              <m:t>h</m:t>
                            </m:r>
                          </m:sub>
                        </m:sSub>
                        <m:r>
                          <a:rPr lang="es-CR" sz="2000" i="1">
                            <a:latin typeface="Cambria Math" panose="02040503050406030204" pitchFamily="18" charset="0"/>
                          </a:rPr>
                          <m:t>−</m:t>
                        </m:r>
                        <m:r>
                          <a:rPr lang="es-CR" sz="2000" i="1">
                            <a:latin typeface="Cambria Math" panose="02040503050406030204" pitchFamily="18" charset="0"/>
                          </a:rPr>
                          <m:t>𝑚</m:t>
                        </m:r>
                        <m:r>
                          <a:rPr lang="es-CR" sz="2000" i="1">
                            <a:latin typeface="Cambria Math" panose="02040503050406030204" pitchFamily="18" charset="0"/>
                          </a:rPr>
                          <m:t>)(</m:t>
                        </m:r>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r>
                          <a:rPr lang="es-CR" sz="2000" i="1">
                            <a:latin typeface="Cambria Math" panose="02040503050406030204" pitchFamily="18" charset="0"/>
                          </a:rPr>
                          <m:t>−</m:t>
                        </m:r>
                        <m:r>
                          <a:rPr lang="es-CR" sz="2000" i="1">
                            <a:latin typeface="Cambria Math" panose="02040503050406030204" pitchFamily="18" charset="0"/>
                          </a:rPr>
                          <m:t>𝑚</m:t>
                        </m:r>
                        <m:r>
                          <a:rPr lang="es-CR" sz="2000" i="1">
                            <a:latin typeface="Cambria Math" panose="02040503050406030204" pitchFamily="18" charset="0"/>
                          </a:rPr>
                          <m:t>)</m:t>
                        </m:r>
                      </m:e>
                    </m:d>
                    <m:r>
                      <a:rPr lang="es-CR" sz="2000" i="1">
                        <a:latin typeface="Cambria Math" panose="02040503050406030204" pitchFamily="18" charset="0"/>
                      </a:rPr>
                      <m:t>=</m:t>
                    </m:r>
                    <m:r>
                      <a:rPr lang="es-CR" sz="2000" i="1">
                        <a:latin typeface="Cambria Math" panose="02040503050406030204" pitchFamily="18" charset="0"/>
                        <a:ea typeface="Cambria Math" panose="02040503050406030204" pitchFamily="18" charset="0"/>
                      </a:rPr>
                      <m:t>𝛾</m:t>
                    </m:r>
                    <m:d>
                      <m:dPr>
                        <m:ctrlPr>
                          <a:rPr lang="es-CR" sz="2000" i="1">
                            <a:latin typeface="Cambria Math"/>
                            <a:ea typeface="Cambria Math" panose="02040503050406030204" pitchFamily="18" charset="0"/>
                          </a:rPr>
                        </m:ctrlPr>
                      </m:dPr>
                      <m:e>
                        <m:r>
                          <a:rPr lang="es-CR" sz="2000" i="1">
                            <a:latin typeface="Cambria Math" panose="02040503050406030204" pitchFamily="18" charset="0"/>
                            <a:ea typeface="Cambria Math" panose="02040503050406030204" pitchFamily="18" charset="0"/>
                          </a:rPr>
                          <m:t>h</m:t>
                        </m:r>
                      </m:e>
                    </m:d>
                    <m:r>
                      <a:rPr lang="es-CR" sz="2000" i="1">
                        <a:latin typeface="Cambria Math" panose="02040503050406030204" pitchFamily="18" charset="0"/>
                        <a:ea typeface="Cambria Math" panose="02040503050406030204" pitchFamily="18" charset="0"/>
                      </a:rPr>
                      <m:t>,   </m:t>
                    </m:r>
                    <m:r>
                      <a:rPr lang="es-CR" sz="2000" b="0" i="1" smtClean="0">
                        <a:latin typeface="Cambria Math" panose="02040503050406030204" pitchFamily="18" charset="0"/>
                        <a:ea typeface="Cambria Math" panose="02040503050406030204" pitchFamily="18" charset="0"/>
                      </a:rPr>
                      <m:t>      </m:t>
                    </m:r>
                    <m:r>
                      <a:rPr lang="es-CR" sz="2000" i="1">
                        <a:latin typeface="Cambria Math" panose="02040503050406030204" pitchFamily="18" charset="0"/>
                        <a:ea typeface="Cambria Math" panose="02040503050406030204" pitchFamily="18" charset="0"/>
                      </a:rPr>
                      <m:t>𝑖𝑛𝑑𝑒𝑝𝑒𝑛𝑑𝑖𝑒𝑛𝑡𝑒</m:t>
                    </m:r>
                    <m:r>
                      <a:rPr lang="es-CR" sz="2000" i="1">
                        <a:latin typeface="Cambria Math" panose="02040503050406030204" pitchFamily="18" charset="0"/>
                        <a:ea typeface="Cambria Math" panose="02040503050406030204" pitchFamily="18" charset="0"/>
                      </a:rPr>
                      <m:t> </m:t>
                    </m:r>
                    <m:r>
                      <a:rPr lang="es-CR" sz="2000" i="1">
                        <a:latin typeface="Cambria Math" panose="02040503050406030204" pitchFamily="18" charset="0"/>
                        <a:ea typeface="Cambria Math" panose="02040503050406030204" pitchFamily="18" charset="0"/>
                      </a:rPr>
                      <m:t>𝑑𝑒</m:t>
                    </m:r>
                    <m:r>
                      <a:rPr lang="es-CR" sz="2000" i="1">
                        <a:latin typeface="Cambria Math" panose="02040503050406030204" pitchFamily="18" charset="0"/>
                        <a:ea typeface="Cambria Math" panose="02040503050406030204" pitchFamily="18" charset="0"/>
                      </a:rPr>
                      <m:t> </m:t>
                    </m:r>
                    <m:r>
                      <a:rPr lang="es-CR" sz="2000" i="1">
                        <a:latin typeface="Cambria Math" panose="02040503050406030204" pitchFamily="18" charset="0"/>
                        <a:ea typeface="Cambria Math" panose="02040503050406030204" pitchFamily="18" charset="0"/>
                      </a:rPr>
                      <m:t>𝑡</m:t>
                    </m:r>
                  </m:oMath>
                </a14:m>
                <a:endParaRPr lang="es-CR" sz="2000" dirty="0"/>
              </a:p>
              <a:p>
                <a:endParaRPr lang="es-CR" sz="2000" dirty="0"/>
              </a:p>
              <a:p>
                <a:pPr marL="0" indent="0" algn="just">
                  <a:buNone/>
                </a:pPr>
                <a:r>
                  <a:rPr lang="es-CR" sz="2000" dirty="0"/>
                  <a:t>La primera condición </a:t>
                </a:r>
                <a14:m>
                  <m:oMath xmlns:m="http://schemas.openxmlformats.org/officeDocument/2006/math">
                    <m:r>
                      <a:rPr lang="es-CR" sz="2000" i="1">
                        <a:latin typeface="Cambria Math" panose="02040503050406030204" pitchFamily="18" charset="0"/>
                      </a:rPr>
                      <m:t>𝐸</m:t>
                    </m:r>
                    <m:d>
                      <m:dPr>
                        <m:ctrlPr>
                          <a:rPr lang="es-CR" sz="2000" i="1">
                            <a:latin typeface="Cambria Math"/>
                          </a:rPr>
                        </m:ctrlPr>
                      </m:dPr>
                      <m:e>
                        <m:sSubSup>
                          <m:sSubSupPr>
                            <m:ctrlPr>
                              <a:rPr lang="es-CR" sz="2000" i="1">
                                <a:latin typeface="Cambria Math"/>
                              </a:rPr>
                            </m:ctrlPr>
                          </m:sSubSupPr>
                          <m:e>
                            <m:r>
                              <a:rPr lang="es-CR" sz="2000" i="1">
                                <a:latin typeface="Cambria Math" panose="02040503050406030204" pitchFamily="18" charset="0"/>
                              </a:rPr>
                              <m:t>𝑥</m:t>
                            </m:r>
                          </m:e>
                          <m:sub>
                            <m:r>
                              <a:rPr lang="es-CR" sz="2000" i="1">
                                <a:latin typeface="Cambria Math" panose="02040503050406030204" pitchFamily="18" charset="0"/>
                              </a:rPr>
                              <m:t>𝑡</m:t>
                            </m:r>
                          </m:sub>
                          <m:sup>
                            <m:r>
                              <a:rPr lang="es-CR" sz="2000" i="1">
                                <a:latin typeface="Cambria Math" panose="02040503050406030204" pitchFamily="18" charset="0"/>
                              </a:rPr>
                              <m:t>2</m:t>
                            </m:r>
                          </m:sup>
                        </m:sSubSup>
                      </m:e>
                    </m:d>
                    <m:r>
                      <a:rPr lang="es-CR" sz="2000" i="1">
                        <a:latin typeface="Cambria Math" panose="02040503050406030204" pitchFamily="18" charset="0"/>
                      </a:rPr>
                      <m:t>&lt;</m:t>
                    </m:r>
                    <m:r>
                      <a:rPr lang="es-CR" sz="2000" i="1">
                        <a:latin typeface="Cambria Math" panose="02040503050406030204" pitchFamily="18" charset="0"/>
                        <a:ea typeface="Cambria Math" panose="02040503050406030204" pitchFamily="18" charset="0"/>
                      </a:rPr>
                      <m:t>∞</m:t>
                    </m:r>
                  </m:oMath>
                </a14:m>
                <a:r>
                  <a:rPr lang="es-CR" sz="2000" dirty="0"/>
                  <a:t> garantiza simplemente la existencia (o convergencia) de los momentos de orden dos. La segunda condición </a:t>
                </a:r>
                <a14:m>
                  <m:oMath xmlns:m="http://schemas.openxmlformats.org/officeDocument/2006/math">
                    <m:r>
                      <a:rPr lang="es-CR" sz="2000" i="1">
                        <a:latin typeface="Cambria Math" panose="02040503050406030204" pitchFamily="18" charset="0"/>
                      </a:rPr>
                      <m:t>𝐸</m:t>
                    </m:r>
                    <m:d>
                      <m:dPr>
                        <m:ctrlPr>
                          <a:rPr lang="es-CR" sz="2000" i="1">
                            <a:latin typeface="Cambria Math"/>
                          </a:rPr>
                        </m:ctrlPr>
                      </m:dPr>
                      <m:e>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e>
                    </m:d>
                    <m:r>
                      <a:rPr lang="es-CR" sz="2000" i="1">
                        <a:latin typeface="Cambria Math" panose="02040503050406030204" pitchFamily="18" charset="0"/>
                      </a:rPr>
                      <m:t>=</m:t>
                    </m:r>
                    <m:r>
                      <a:rPr lang="es-CR" sz="2000" b="0" i="1" smtClean="0">
                        <a:latin typeface="Cambria Math" panose="02040503050406030204" pitchFamily="18" charset="0"/>
                      </a:rPr>
                      <m:t>𝑚</m:t>
                    </m:r>
                  </m:oMath>
                </a14:m>
                <a:r>
                  <a:rPr lang="es-CR" sz="2000" dirty="0"/>
                  <a:t> testifica sobre los momentos de orden uno y significa que las variables aleatorias </a:t>
                </a: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oMath>
                </a14:m>
                <a:r>
                  <a:rPr lang="es-CR" sz="2000" dirty="0"/>
                  <a:t> deben poseer esperanza constante sin importar el tiempo </a:t>
                </a:r>
                <a14:m>
                  <m:oMath xmlns:m="http://schemas.openxmlformats.org/officeDocument/2006/math">
                    <m:r>
                      <a:rPr lang="es-CR" sz="2000" i="1">
                        <a:latin typeface="Cambria Math" panose="02040503050406030204" pitchFamily="18" charset="0"/>
                      </a:rPr>
                      <m:t>𝑡</m:t>
                    </m:r>
                  </m:oMath>
                </a14:m>
                <a:r>
                  <a:rPr lang="es-CR" sz="2000" dirty="0"/>
                  <a:t>. En otra palabras, la esperanza matemática del proceso </a:t>
                </a:r>
                <a14:m>
                  <m:oMath xmlns:m="http://schemas.openxmlformats.org/officeDocument/2006/math">
                    <m:sSub>
                      <m:sSubPr>
                        <m:ctrlPr>
                          <a:rPr lang="es-CR" sz="2000" i="1">
                            <a:latin typeface="Cambria Math"/>
                          </a:rPr>
                        </m:ctrlPr>
                      </m:sSubPr>
                      <m:e>
                        <m:r>
                          <m:rPr>
                            <m:sty m:val="p"/>
                          </m:rPr>
                          <a:rPr lang="es-CR" sz="2000">
                            <a:latin typeface="Cambria Math" panose="02040503050406030204" pitchFamily="18" charset="0"/>
                          </a:rPr>
                          <m:t>x</m:t>
                        </m:r>
                      </m:e>
                      <m:sub>
                        <m:r>
                          <m:rPr>
                            <m:sty m:val="p"/>
                          </m:rPr>
                          <a:rPr lang="es-CR" sz="2000">
                            <a:latin typeface="Cambria Math" panose="02040503050406030204" pitchFamily="18" charset="0"/>
                          </a:rPr>
                          <m:t>t</m:t>
                        </m:r>
                      </m:sub>
                    </m:sSub>
                  </m:oMath>
                </a14:m>
                <a:r>
                  <a:rPr lang="es-CR" sz="2000" dirty="0"/>
                  <a:t> debe ser independiente del tiempo </a:t>
                </a:r>
                <a14:m>
                  <m:oMath xmlns:m="http://schemas.openxmlformats.org/officeDocument/2006/math">
                    <m:r>
                      <m:rPr>
                        <m:sty m:val="p"/>
                      </m:rPr>
                      <a:rPr lang="es-CR" sz="2000">
                        <a:latin typeface="Cambria Math" panose="02040503050406030204" pitchFamily="18" charset="0"/>
                      </a:rPr>
                      <m:t>t</m:t>
                    </m:r>
                  </m:oMath>
                </a14:m>
                <a:r>
                  <a:rPr lang="es-CR" sz="2000" dirty="0"/>
                  <a:t>. Finalmente, la tercera condición </a:t>
                </a:r>
                <a14:m>
                  <m:oMath xmlns:m="http://schemas.openxmlformats.org/officeDocument/2006/math">
                    <m:r>
                      <a:rPr lang="es-CR" sz="2000" i="1">
                        <a:latin typeface="Cambria Math" panose="02040503050406030204" pitchFamily="18" charset="0"/>
                        <a:ea typeface="Cambria Math" panose="02040503050406030204" pitchFamily="18" charset="0"/>
                      </a:rPr>
                      <m:t>𝛾</m:t>
                    </m:r>
                    <m:d>
                      <m:dPr>
                        <m:ctrlPr>
                          <a:rPr lang="es-CR" sz="2000" i="1">
                            <a:latin typeface="Cambria Math"/>
                            <a:ea typeface="Cambria Math" panose="02040503050406030204" pitchFamily="18" charset="0"/>
                          </a:rPr>
                        </m:ctrlPr>
                      </m:dPr>
                      <m:e>
                        <m:r>
                          <a:rPr lang="es-CR" sz="2000" i="1">
                            <a:latin typeface="Cambria Math" panose="02040503050406030204" pitchFamily="18" charset="0"/>
                            <a:ea typeface="Cambria Math" panose="02040503050406030204" pitchFamily="18" charset="0"/>
                          </a:rPr>
                          <m:t>h</m:t>
                        </m:r>
                      </m:e>
                    </m:d>
                  </m:oMath>
                </a14:m>
                <a:r>
                  <a:rPr lang="es-CR" sz="2000" dirty="0"/>
                  <a:t>, independiente del tiempo </a:t>
                </a:r>
                <a14:m>
                  <m:oMath xmlns:m="http://schemas.openxmlformats.org/officeDocument/2006/math">
                    <m:r>
                      <a:rPr lang="es-CR" sz="2000" i="1">
                        <a:latin typeface="Cambria Math" panose="02040503050406030204" pitchFamily="18" charset="0"/>
                      </a:rPr>
                      <m:t>𝑡</m:t>
                    </m:r>
                  </m:oMath>
                </a14:m>
                <a:r>
                  <a:rPr lang="es-CR" sz="2000" dirty="0"/>
                  <a:t>, argumenta sobre los momentos de orden 2 resumidos por la función de auto-covariancia. Esto quiere decir que la función de auto covariancia del proceso </a:t>
                </a: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oMath>
                </a14:m>
                <a:r>
                  <a:rPr lang="es-CR" sz="2000" dirty="0"/>
                  <a:t> debe ser independiente / constante del tiempo </a:t>
                </a:r>
                <a14:m>
                  <m:oMath xmlns:m="http://schemas.openxmlformats.org/officeDocument/2006/math">
                    <m:r>
                      <a:rPr lang="es-CR" sz="2000" i="1">
                        <a:latin typeface="Cambria Math" panose="02040503050406030204" pitchFamily="18" charset="0"/>
                      </a:rPr>
                      <m:t>𝑡</m:t>
                    </m:r>
                  </m:oMath>
                </a14:m>
                <a:r>
                  <a:rPr lang="es-CR" sz="2000" dirty="0"/>
                  <a:t>. </a:t>
                </a:r>
              </a:p>
              <a:p>
                <a:pPr marL="0" indent="0" algn="just">
                  <a:buNone/>
                </a:pPr>
                <a:r>
                  <a:rPr lang="es-CR" sz="2000" dirty="0"/>
                  <a:t/>
                </a:r>
                <a:br>
                  <a:rPr lang="es-CR" sz="2000" dirty="0"/>
                </a:br>
                <a:r>
                  <a:rPr lang="es-CR" sz="2000" dirty="0"/>
                  <a:t>A grosso modo, en la práctica, para obtener una serie estacionaria, debemos asegurarnos que la serie posea tanto una media constante y una variancia constante en el tiempo. </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70339" y="888023"/>
                <a:ext cx="12010292" cy="5873262"/>
              </a:xfrm>
              <a:blipFill>
                <a:blip r:embed="rId2"/>
                <a:stretch>
                  <a:fillRect l="-558" t="-1142" r="-508" b="-208"/>
                </a:stretch>
              </a:blipFill>
            </p:spPr>
            <p:txBody>
              <a:bodyPr/>
              <a:lstStyle/>
              <a:p>
                <a:r>
                  <a:rPr lang="es-CR">
                    <a:noFill/>
                  </a:rPr>
                  <a:t> </a:t>
                </a:r>
              </a:p>
            </p:txBody>
          </p:sp>
        </mc:Fallback>
      </mc:AlternateContent>
      <p:sp>
        <p:nvSpPr>
          <p:cNvPr id="4" name="Título 1"/>
          <p:cNvSpPr txBox="1">
            <a:spLocks/>
          </p:cNvSpPr>
          <p:nvPr/>
        </p:nvSpPr>
        <p:spPr>
          <a:xfrm>
            <a:off x="0" y="31018"/>
            <a:ext cx="12192000" cy="7514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sz="3600" dirty="0"/>
              <a:t>La estacionaridad</a:t>
            </a:r>
          </a:p>
        </p:txBody>
      </p:sp>
    </p:spTree>
    <p:extLst>
      <p:ext uri="{BB962C8B-B14F-4D97-AF65-F5344CB8AC3E}">
        <p14:creationId xmlns:p14="http://schemas.microsoft.com/office/powerpoint/2010/main" val="2358622868"/>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09904" y="876056"/>
            <a:ext cx="11972192" cy="4351338"/>
          </a:xfrm>
        </p:spPr>
        <p:txBody>
          <a:bodyPr>
            <a:normAutofit/>
          </a:bodyPr>
          <a:lstStyle/>
          <a:p>
            <a:pPr marL="0" indent="0">
              <a:buNone/>
            </a:pPr>
            <a:r>
              <a:rPr lang="es-CR" sz="2000" dirty="0"/>
              <a:t>Analicemos el archivo a10 de la librería ffp2. Estas son ventas de antibióticos. ¿Es la siguiente serie estacionaria? </a:t>
            </a:r>
          </a:p>
        </p:txBody>
      </p:sp>
      <p:sp>
        <p:nvSpPr>
          <p:cNvPr id="5" name="Título 1"/>
          <p:cNvSpPr txBox="1">
            <a:spLocks/>
          </p:cNvSpPr>
          <p:nvPr/>
        </p:nvSpPr>
        <p:spPr>
          <a:xfrm>
            <a:off x="0" y="31018"/>
            <a:ext cx="12192000" cy="7514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sz="3600" dirty="0"/>
              <a:t>La estacionaridad</a:t>
            </a:r>
          </a:p>
        </p:txBody>
      </p:sp>
      <p:pic>
        <p:nvPicPr>
          <p:cNvPr id="6" name="Imagen 5"/>
          <p:cNvPicPr>
            <a:picLocks noChangeAspect="1"/>
          </p:cNvPicPr>
          <p:nvPr/>
        </p:nvPicPr>
        <p:blipFill>
          <a:blip r:embed="rId2"/>
          <a:stretch>
            <a:fillRect/>
          </a:stretch>
        </p:blipFill>
        <p:spPr>
          <a:xfrm>
            <a:off x="292328" y="1485900"/>
            <a:ext cx="7789333" cy="5257800"/>
          </a:xfrm>
          <a:prstGeom prst="rect">
            <a:avLst/>
          </a:prstGeom>
        </p:spPr>
      </p:pic>
      <p:sp>
        <p:nvSpPr>
          <p:cNvPr id="7" name="CuadroTexto 6"/>
          <p:cNvSpPr txBox="1"/>
          <p:nvPr/>
        </p:nvSpPr>
        <p:spPr>
          <a:xfrm>
            <a:off x="8449408" y="1705708"/>
            <a:ext cx="3534507" cy="646331"/>
          </a:xfrm>
          <a:prstGeom prst="rect">
            <a:avLst/>
          </a:prstGeom>
          <a:noFill/>
        </p:spPr>
        <p:txBody>
          <a:bodyPr wrap="square" rtlCol="0">
            <a:spAutoFit/>
          </a:bodyPr>
          <a:lstStyle/>
          <a:p>
            <a:r>
              <a:rPr lang="es-CR" dirty="0"/>
              <a:t>Explique las tres formas en que </a:t>
            </a:r>
            <a:r>
              <a:rPr lang="es-CR" b="1" dirty="0"/>
              <a:t>NO</a:t>
            </a:r>
            <a:r>
              <a:rPr lang="es-CR" dirty="0"/>
              <a:t> se cumple la estacionaridad</a:t>
            </a:r>
          </a:p>
        </p:txBody>
      </p:sp>
    </p:spTree>
    <p:extLst>
      <p:ext uri="{BB962C8B-B14F-4D97-AF65-F5344CB8AC3E}">
        <p14:creationId xmlns:p14="http://schemas.microsoft.com/office/powerpoint/2010/main" val="557137515"/>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0" y="31018"/>
            <a:ext cx="12192000" cy="7514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sz="3600" dirty="0"/>
              <a:t>La estacionaridad</a:t>
            </a:r>
          </a:p>
        </p:txBody>
      </p:sp>
      <mc:AlternateContent xmlns:mc="http://schemas.openxmlformats.org/markup-compatibility/2006" xmlns:a14="http://schemas.microsoft.com/office/drawing/2010/main">
        <mc:Choice Requires="a14">
          <p:sp>
            <p:nvSpPr>
              <p:cNvPr id="6" name="Marcador de contenido 2"/>
              <p:cNvSpPr>
                <a:spLocks noGrp="1"/>
              </p:cNvSpPr>
              <p:nvPr>
                <p:ph idx="1"/>
              </p:nvPr>
            </p:nvSpPr>
            <p:spPr>
              <a:xfrm>
                <a:off x="109904" y="782515"/>
                <a:ext cx="11972192" cy="4351338"/>
              </a:xfrm>
            </p:spPr>
            <p:txBody>
              <a:bodyPr>
                <a:normAutofit/>
              </a:bodyPr>
              <a:lstStyle/>
              <a:p>
                <a:pPr marL="0" indent="0" algn="just">
                  <a:buNone/>
                </a:pPr>
                <a:r>
                  <a:rPr lang="es-CR" sz="2000" dirty="0"/>
                  <a:t>Para obtener estacionaridad, debemos tener primero una serie con variancia constante, luego quitarle el efecto de la tendencia (diferenciación) y finalmente no seguir viendo correlaciones de las observaciones en el tiempo (diferenciar en la periodicidad </a:t>
                </a:r>
                <a14:m>
                  <m:oMath xmlns:m="http://schemas.openxmlformats.org/officeDocument/2006/math">
                    <m:r>
                      <a:rPr lang="es-CR" sz="2000" i="1" dirty="0" smtClean="0">
                        <a:latin typeface="Cambria Math" panose="02040503050406030204" pitchFamily="18" charset="0"/>
                      </a:rPr>
                      <m:t>𝑠</m:t>
                    </m:r>
                  </m:oMath>
                </a14:m>
                <a:r>
                  <a:rPr lang="es-CR" sz="2000" dirty="0"/>
                  <a:t>). Veamos entonces las 3 series.</a:t>
                </a:r>
              </a:p>
            </p:txBody>
          </p:sp>
        </mc:Choice>
        <mc:Fallback xmlns="">
          <p:sp>
            <p:nvSpPr>
              <p:cNvPr id="6" name="Marcador de contenido 2"/>
              <p:cNvSpPr>
                <a:spLocks noGrp="1" noRot="1" noChangeAspect="1" noMove="1" noResize="1" noEditPoints="1" noAdjustHandles="1" noChangeArrowheads="1" noChangeShapeType="1" noTextEdit="1"/>
              </p:cNvSpPr>
              <p:nvPr>
                <p:ph idx="1"/>
              </p:nvPr>
            </p:nvSpPr>
            <p:spPr>
              <a:xfrm>
                <a:off x="109904" y="782515"/>
                <a:ext cx="11972192" cy="4351338"/>
              </a:xfrm>
              <a:blipFill>
                <a:blip r:embed="rId2"/>
                <a:stretch>
                  <a:fillRect l="-509" t="-1401" r="-560"/>
                </a:stretch>
              </a:blipFill>
            </p:spPr>
            <p:txBody>
              <a:bodyPr/>
              <a:lstStyle/>
              <a:p>
                <a:r>
                  <a:rPr lang="es-CR">
                    <a:noFill/>
                  </a:rPr>
                  <a:t> </a:t>
                </a:r>
              </a:p>
            </p:txBody>
          </p:sp>
        </mc:Fallback>
      </mc:AlternateContent>
      <p:pic>
        <p:nvPicPr>
          <p:cNvPr id="7" name="Imagen 6"/>
          <p:cNvPicPr>
            <a:picLocks noChangeAspect="1"/>
          </p:cNvPicPr>
          <p:nvPr/>
        </p:nvPicPr>
        <p:blipFill>
          <a:blip r:embed="rId3"/>
          <a:stretch>
            <a:fillRect/>
          </a:stretch>
        </p:blipFill>
        <p:spPr>
          <a:xfrm>
            <a:off x="152772" y="2681655"/>
            <a:ext cx="3821351" cy="3967774"/>
          </a:xfrm>
          <a:prstGeom prst="rect">
            <a:avLst/>
          </a:prstGeom>
        </p:spPr>
      </p:pic>
      <p:pic>
        <p:nvPicPr>
          <p:cNvPr id="8" name="Imagen 7"/>
          <p:cNvPicPr>
            <a:picLocks noChangeAspect="1"/>
          </p:cNvPicPr>
          <p:nvPr/>
        </p:nvPicPr>
        <p:blipFill>
          <a:blip r:embed="rId4"/>
          <a:stretch>
            <a:fillRect/>
          </a:stretch>
        </p:blipFill>
        <p:spPr>
          <a:xfrm>
            <a:off x="4229101" y="2681654"/>
            <a:ext cx="3877408" cy="3967773"/>
          </a:xfrm>
          <a:prstGeom prst="rect">
            <a:avLst/>
          </a:prstGeom>
        </p:spPr>
      </p:pic>
      <p:sp>
        <p:nvSpPr>
          <p:cNvPr id="10" name="Rectángulo redondeado 9"/>
          <p:cNvSpPr/>
          <p:nvPr/>
        </p:nvSpPr>
        <p:spPr>
          <a:xfrm>
            <a:off x="577547" y="2013439"/>
            <a:ext cx="2971800" cy="44840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Serie con log</a:t>
            </a:r>
          </a:p>
        </p:txBody>
      </p:sp>
      <p:sp>
        <p:nvSpPr>
          <p:cNvPr id="11" name="Rectángulo redondeado 10"/>
          <p:cNvSpPr/>
          <p:nvPr/>
        </p:nvSpPr>
        <p:spPr>
          <a:xfrm>
            <a:off x="4681905" y="2013439"/>
            <a:ext cx="2971800" cy="44840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Serie con log y diferencia 1</a:t>
            </a:r>
          </a:p>
        </p:txBody>
      </p:sp>
      <p:sp>
        <p:nvSpPr>
          <p:cNvPr id="12" name="Rectángulo redondeado 11"/>
          <p:cNvSpPr/>
          <p:nvPr/>
        </p:nvSpPr>
        <p:spPr>
          <a:xfrm>
            <a:off x="8725629" y="2013438"/>
            <a:ext cx="3187948" cy="44840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Serie con log y diferencia 1 y 12</a:t>
            </a:r>
          </a:p>
        </p:txBody>
      </p:sp>
      <p:pic>
        <p:nvPicPr>
          <p:cNvPr id="13" name="Imagen 12"/>
          <p:cNvPicPr>
            <a:picLocks noChangeAspect="1"/>
          </p:cNvPicPr>
          <p:nvPr/>
        </p:nvPicPr>
        <p:blipFill>
          <a:blip r:embed="rId5"/>
          <a:stretch>
            <a:fillRect/>
          </a:stretch>
        </p:blipFill>
        <p:spPr>
          <a:xfrm>
            <a:off x="8361488" y="2681654"/>
            <a:ext cx="3720608" cy="3967773"/>
          </a:xfrm>
          <a:prstGeom prst="rect">
            <a:avLst/>
          </a:prstGeom>
        </p:spPr>
      </p:pic>
    </p:spTree>
    <p:extLst>
      <p:ext uri="{BB962C8B-B14F-4D97-AF65-F5344CB8AC3E}">
        <p14:creationId xmlns:p14="http://schemas.microsoft.com/office/powerpoint/2010/main" val="2512367138"/>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0" y="31018"/>
            <a:ext cx="12192000" cy="7514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sz="3600" dirty="0"/>
              <a:t>La estacionaridad</a:t>
            </a:r>
          </a:p>
        </p:txBody>
      </p:sp>
      <mc:AlternateContent xmlns:mc="http://schemas.openxmlformats.org/markup-compatibility/2006" xmlns:a14="http://schemas.microsoft.com/office/drawing/2010/main">
        <mc:Choice Requires="a14">
          <p:sp>
            <p:nvSpPr>
              <p:cNvPr id="6" name="Marcador de contenido 2"/>
              <p:cNvSpPr>
                <a:spLocks noGrp="1"/>
              </p:cNvSpPr>
              <p:nvPr>
                <p:ph idx="1"/>
              </p:nvPr>
            </p:nvSpPr>
            <p:spPr>
              <a:xfrm>
                <a:off x="70339" y="888023"/>
                <a:ext cx="12010292" cy="5873262"/>
              </a:xfrm>
            </p:spPr>
            <p:txBody>
              <a:bodyPr>
                <a:normAutofit/>
              </a:bodyPr>
              <a:lstStyle/>
              <a:p>
                <a:pPr marL="0" indent="0">
                  <a:buNone/>
                </a:pPr>
                <a:r>
                  <a:rPr lang="es-CR" sz="2000" dirty="0"/>
                  <a:t>Finalmente, veamos el efecto de pasar de una serie </a:t>
                </a:r>
                <a14:m>
                  <m:oMath xmlns:m="http://schemas.openxmlformats.org/officeDocument/2006/math">
                    <m:sSub>
                      <m:sSubPr>
                        <m:ctrlPr>
                          <a:rPr lang="es-CR" sz="2000" b="0" i="1" smtClean="0">
                            <a:latin typeface="Cambria Math"/>
                          </a:rPr>
                        </m:ctrlPr>
                      </m:sSubPr>
                      <m:e>
                        <m:r>
                          <a:rPr lang="es-CR" sz="2000" b="0" i="1" smtClean="0">
                            <a:latin typeface="Cambria Math" panose="02040503050406030204" pitchFamily="18" charset="0"/>
                          </a:rPr>
                          <m:t>𝑦</m:t>
                        </m:r>
                      </m:e>
                      <m:sub>
                        <m:r>
                          <a:rPr lang="es-CR" sz="2000" b="0" i="1" smtClean="0">
                            <a:latin typeface="Cambria Math" panose="02040503050406030204" pitchFamily="18" charset="0"/>
                          </a:rPr>
                          <m:t>𝑡</m:t>
                        </m:r>
                      </m:sub>
                    </m:sSub>
                  </m:oMath>
                </a14:m>
                <a:r>
                  <a:rPr lang="es-CR" sz="2000" dirty="0"/>
                  <a:t> sin estacionarizar hasta llegar a la serie </a:t>
                </a:r>
                <a14:m>
                  <m:oMath xmlns:m="http://schemas.openxmlformats.org/officeDocument/2006/math">
                    <m:sSub>
                      <m:sSubPr>
                        <m:ctrlPr>
                          <a:rPr lang="es-CR" sz="2000" b="0" i="1" smtClean="0">
                            <a:latin typeface="Cambria Math"/>
                          </a:rPr>
                        </m:ctrlPr>
                      </m:sSubPr>
                      <m:e>
                        <m:r>
                          <a:rPr lang="es-CR" sz="2000" b="0" i="1" smtClean="0">
                            <a:latin typeface="Cambria Math" panose="02040503050406030204" pitchFamily="18" charset="0"/>
                          </a:rPr>
                          <m:t>𝑥</m:t>
                        </m:r>
                      </m:e>
                      <m:sub>
                        <m:r>
                          <a:rPr lang="es-CR" sz="2000" b="0" i="1" smtClean="0">
                            <a:latin typeface="Cambria Math" panose="02040503050406030204" pitchFamily="18" charset="0"/>
                          </a:rPr>
                          <m:t>𝑡</m:t>
                        </m:r>
                      </m:sub>
                    </m:sSub>
                  </m:oMath>
                </a14:m>
                <a:r>
                  <a:rPr lang="es-CR" sz="2000" dirty="0"/>
                  <a:t> estacionarizada.  </a:t>
                </a:r>
              </a:p>
            </p:txBody>
          </p:sp>
        </mc:Choice>
        <mc:Fallback xmlns="">
          <p:sp>
            <p:nvSpPr>
              <p:cNvPr id="6" name="Marcador de contenido 2"/>
              <p:cNvSpPr>
                <a:spLocks noGrp="1" noRot="1" noChangeAspect="1" noMove="1" noResize="1" noEditPoints="1" noAdjustHandles="1" noChangeArrowheads="1" noChangeShapeType="1" noTextEdit="1"/>
              </p:cNvSpPr>
              <p:nvPr>
                <p:ph idx="1"/>
              </p:nvPr>
            </p:nvSpPr>
            <p:spPr>
              <a:xfrm>
                <a:off x="70339" y="888023"/>
                <a:ext cx="12010292" cy="5873262"/>
              </a:xfrm>
              <a:blipFill>
                <a:blip r:embed="rId2"/>
                <a:stretch>
                  <a:fillRect l="-558" t="-1142" r="-102"/>
                </a:stretch>
              </a:blipFill>
            </p:spPr>
            <p:txBody>
              <a:bodyPr/>
              <a:lstStyle/>
              <a:p>
                <a:r>
                  <a:rPr lang="es-CR">
                    <a:noFill/>
                  </a:rPr>
                  <a:t> </a:t>
                </a:r>
              </a:p>
            </p:txBody>
          </p:sp>
        </mc:Fallback>
      </mc:AlternateContent>
      <p:pic>
        <p:nvPicPr>
          <p:cNvPr id="7" name="Imagen 6"/>
          <p:cNvPicPr>
            <a:picLocks noChangeAspect="1"/>
          </p:cNvPicPr>
          <p:nvPr/>
        </p:nvPicPr>
        <p:blipFill>
          <a:blip r:embed="rId3"/>
          <a:stretch>
            <a:fillRect/>
          </a:stretch>
        </p:blipFill>
        <p:spPr>
          <a:xfrm>
            <a:off x="87920" y="2169459"/>
            <a:ext cx="6128242" cy="4591826"/>
          </a:xfrm>
          <a:prstGeom prst="rect">
            <a:avLst/>
          </a:prstGeom>
        </p:spPr>
      </p:pic>
      <mc:AlternateContent xmlns:mc="http://schemas.openxmlformats.org/markup-compatibility/2006" xmlns:a14="http://schemas.microsoft.com/office/drawing/2010/main">
        <mc:Choice Requires="a14">
          <p:sp>
            <p:nvSpPr>
              <p:cNvPr id="9" name="Rectángulo redondeado 8"/>
              <p:cNvSpPr/>
              <p:nvPr/>
            </p:nvSpPr>
            <p:spPr>
              <a:xfrm>
                <a:off x="1666141" y="1497883"/>
                <a:ext cx="2971800" cy="44840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Serie no estacionaria </a:t>
                </a:r>
                <a14:m>
                  <m:oMath xmlns:m="http://schemas.openxmlformats.org/officeDocument/2006/math">
                    <m:sSub>
                      <m:sSubPr>
                        <m:ctrlPr>
                          <a:rPr lang="es-CR" i="1">
                            <a:latin typeface="Cambria Math"/>
                          </a:rPr>
                        </m:ctrlPr>
                      </m:sSubPr>
                      <m:e>
                        <m:r>
                          <a:rPr lang="es-CR" i="1">
                            <a:latin typeface="Cambria Math" panose="02040503050406030204" pitchFamily="18" charset="0"/>
                          </a:rPr>
                          <m:t>𝑦</m:t>
                        </m:r>
                      </m:e>
                      <m:sub>
                        <m:r>
                          <a:rPr lang="es-CR" i="1">
                            <a:latin typeface="Cambria Math" panose="02040503050406030204" pitchFamily="18" charset="0"/>
                          </a:rPr>
                          <m:t>𝑡</m:t>
                        </m:r>
                      </m:sub>
                    </m:sSub>
                  </m:oMath>
                </a14:m>
                <a:r>
                  <a:rPr lang="es-CR" dirty="0"/>
                  <a:t> </a:t>
                </a:r>
              </a:p>
            </p:txBody>
          </p:sp>
        </mc:Choice>
        <mc:Fallback xmlns="">
          <p:sp>
            <p:nvSpPr>
              <p:cNvPr id="9" name="Rectángulo redondeado 8"/>
              <p:cNvSpPr>
                <a:spLocks noRot="1" noChangeAspect="1" noMove="1" noResize="1" noEditPoints="1" noAdjustHandles="1" noChangeArrowheads="1" noChangeShapeType="1" noTextEdit="1"/>
              </p:cNvSpPr>
              <p:nvPr/>
            </p:nvSpPr>
            <p:spPr>
              <a:xfrm>
                <a:off x="1666141" y="1497883"/>
                <a:ext cx="2971800" cy="448407"/>
              </a:xfrm>
              <a:prstGeom prst="roundRect">
                <a:avLst/>
              </a:prstGeom>
              <a:blipFill>
                <a:blip r:embed="rId5"/>
                <a:stretch>
                  <a:fillRect b="-10667"/>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10" name="Rectángulo redondeado 9"/>
              <p:cNvSpPr/>
              <p:nvPr/>
            </p:nvSpPr>
            <p:spPr>
              <a:xfrm>
                <a:off x="7941392" y="1497882"/>
                <a:ext cx="2971800" cy="44840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Serie estacionaria </a:t>
                </a:r>
                <a14:m>
                  <m:oMath xmlns:m="http://schemas.openxmlformats.org/officeDocument/2006/math">
                    <m:sSub>
                      <m:sSubPr>
                        <m:ctrlPr>
                          <a:rPr lang="es-CR" i="1">
                            <a:latin typeface="Cambria Math"/>
                          </a:rPr>
                        </m:ctrlPr>
                      </m:sSubPr>
                      <m:e>
                        <m:r>
                          <a:rPr lang="es-CR" b="0" i="1" smtClean="0">
                            <a:latin typeface="Cambria Math" panose="02040503050406030204" pitchFamily="18" charset="0"/>
                          </a:rPr>
                          <m:t>𝑥</m:t>
                        </m:r>
                      </m:e>
                      <m:sub>
                        <m:r>
                          <a:rPr lang="es-CR" i="1">
                            <a:latin typeface="Cambria Math" panose="02040503050406030204" pitchFamily="18" charset="0"/>
                          </a:rPr>
                          <m:t>𝑡</m:t>
                        </m:r>
                      </m:sub>
                    </m:sSub>
                  </m:oMath>
                </a14:m>
                <a:r>
                  <a:rPr lang="es-CR" dirty="0"/>
                  <a:t> </a:t>
                </a:r>
              </a:p>
            </p:txBody>
          </p:sp>
        </mc:Choice>
        <mc:Fallback xmlns="">
          <p:sp>
            <p:nvSpPr>
              <p:cNvPr id="10" name="Rectángulo redondeado 9"/>
              <p:cNvSpPr>
                <a:spLocks noRot="1" noChangeAspect="1" noMove="1" noResize="1" noEditPoints="1" noAdjustHandles="1" noChangeArrowheads="1" noChangeShapeType="1" noTextEdit="1"/>
              </p:cNvSpPr>
              <p:nvPr/>
            </p:nvSpPr>
            <p:spPr>
              <a:xfrm>
                <a:off x="7941392" y="1497882"/>
                <a:ext cx="2971800" cy="448407"/>
              </a:xfrm>
              <a:prstGeom prst="roundRect">
                <a:avLst/>
              </a:prstGeom>
              <a:blipFill>
                <a:blip r:embed="rId6"/>
                <a:stretch>
                  <a:fillRect b="-10667"/>
                </a:stretch>
              </a:blipFill>
            </p:spPr>
            <p:txBody>
              <a:bodyPr/>
              <a:lstStyle/>
              <a:p>
                <a:r>
                  <a:rPr lang="es-CR">
                    <a:noFill/>
                  </a:rPr>
                  <a:t> </a:t>
                </a:r>
              </a:p>
            </p:txBody>
          </p:sp>
        </mc:Fallback>
      </mc:AlternateContent>
      <p:pic>
        <p:nvPicPr>
          <p:cNvPr id="11" name="Imagen 10"/>
          <p:cNvPicPr>
            <a:picLocks noChangeAspect="1"/>
          </p:cNvPicPr>
          <p:nvPr/>
        </p:nvPicPr>
        <p:blipFill>
          <a:blip r:embed="rId7"/>
          <a:stretch>
            <a:fillRect/>
          </a:stretch>
        </p:blipFill>
        <p:spPr>
          <a:xfrm>
            <a:off x="6559494" y="2169459"/>
            <a:ext cx="5521138" cy="4467612"/>
          </a:xfrm>
          <a:prstGeom prst="rect">
            <a:avLst/>
          </a:prstGeom>
        </p:spPr>
      </p:pic>
    </p:spTree>
    <p:extLst>
      <p:ext uri="{BB962C8B-B14F-4D97-AF65-F5344CB8AC3E}">
        <p14:creationId xmlns:p14="http://schemas.microsoft.com/office/powerpoint/2010/main" val="1088244984"/>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767858" y="31018"/>
            <a:ext cx="10515600" cy="936137"/>
          </a:xfrm>
        </p:spPr>
        <p:txBody>
          <a:bodyPr/>
          <a:lstStyle/>
          <a:p>
            <a:pPr algn="ctr"/>
            <a:r>
              <a:rPr lang="es-CR" dirty="0"/>
              <a:t>Índice</a:t>
            </a:r>
          </a:p>
        </p:txBody>
      </p:sp>
      <p:sp>
        <p:nvSpPr>
          <p:cNvPr id="5" name="Elipse 4"/>
          <p:cNvSpPr/>
          <p:nvPr/>
        </p:nvSpPr>
        <p:spPr>
          <a:xfrm>
            <a:off x="483578" y="1283678"/>
            <a:ext cx="852854" cy="84406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Rectángulo redondeado 5"/>
          <p:cNvSpPr/>
          <p:nvPr/>
        </p:nvSpPr>
        <p:spPr>
          <a:xfrm>
            <a:off x="1855178" y="1222131"/>
            <a:ext cx="2681653" cy="967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Fundamentos del método Box-Jenkins</a:t>
            </a:r>
          </a:p>
        </p:txBody>
      </p:sp>
      <p:sp>
        <p:nvSpPr>
          <p:cNvPr id="7" name="Elipse 6"/>
          <p:cNvSpPr/>
          <p:nvPr/>
        </p:nvSpPr>
        <p:spPr>
          <a:xfrm>
            <a:off x="483578" y="3344009"/>
            <a:ext cx="852854" cy="84406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8" name="Rectángulo redondeado 7"/>
          <p:cNvSpPr/>
          <p:nvPr/>
        </p:nvSpPr>
        <p:spPr>
          <a:xfrm>
            <a:off x="1855178" y="3282462"/>
            <a:ext cx="2681653" cy="967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La estacionaridad y las pruebas de raíz unitaria</a:t>
            </a:r>
          </a:p>
        </p:txBody>
      </p:sp>
      <p:sp>
        <p:nvSpPr>
          <p:cNvPr id="9" name="Elipse 8"/>
          <p:cNvSpPr/>
          <p:nvPr/>
        </p:nvSpPr>
        <p:spPr>
          <a:xfrm>
            <a:off x="483578" y="5342793"/>
            <a:ext cx="852854" cy="84406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10" name="Rectángulo redondeado 9"/>
          <p:cNvSpPr/>
          <p:nvPr/>
        </p:nvSpPr>
        <p:spPr>
          <a:xfrm>
            <a:off x="1855178" y="5281246"/>
            <a:ext cx="2681653" cy="967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Identificación y estimación de un proceso ARIMA</a:t>
            </a:r>
          </a:p>
        </p:txBody>
      </p:sp>
      <p:sp>
        <p:nvSpPr>
          <p:cNvPr id="11" name="Elipse 10"/>
          <p:cNvSpPr/>
          <p:nvPr/>
        </p:nvSpPr>
        <p:spPr>
          <a:xfrm>
            <a:off x="7502770" y="1283678"/>
            <a:ext cx="852854" cy="84406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p>
        </p:txBody>
      </p:sp>
      <p:sp>
        <p:nvSpPr>
          <p:cNvPr id="12" name="Rectángulo redondeado 11"/>
          <p:cNvSpPr/>
          <p:nvPr/>
        </p:nvSpPr>
        <p:spPr>
          <a:xfrm>
            <a:off x="8874370" y="1222131"/>
            <a:ext cx="2681653" cy="967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Diagnósticos / bondad y ajuste del modelo ARIMA</a:t>
            </a:r>
          </a:p>
        </p:txBody>
      </p:sp>
      <p:sp>
        <p:nvSpPr>
          <p:cNvPr id="13" name="Elipse 12"/>
          <p:cNvSpPr/>
          <p:nvPr/>
        </p:nvSpPr>
        <p:spPr>
          <a:xfrm>
            <a:off x="7502770" y="3344009"/>
            <a:ext cx="852854" cy="84406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5</a:t>
            </a:r>
          </a:p>
        </p:txBody>
      </p:sp>
      <mc:AlternateContent xmlns:mc="http://schemas.openxmlformats.org/markup-compatibility/2006" xmlns:a14="http://schemas.microsoft.com/office/drawing/2010/main">
        <mc:Choice Requires="a14">
          <p:sp>
            <p:nvSpPr>
              <p:cNvPr id="14" name="Rectángulo redondeado 13"/>
              <p:cNvSpPr/>
              <p:nvPr/>
            </p:nvSpPr>
            <p:spPr>
              <a:xfrm>
                <a:off x="8874370" y="3282462"/>
                <a:ext cx="2681653" cy="967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Pronósticos del</a:t>
                </a:r>
                <a:br>
                  <a:rPr lang="es-CR" dirty="0"/>
                </a:br>
                <a14:m>
                  <m:oMathPara xmlns:m="http://schemas.openxmlformats.org/officeDocument/2006/math">
                    <m:oMathParaPr>
                      <m:jc m:val="centerGroup"/>
                    </m:oMathParaPr>
                    <m:oMath xmlns:m="http://schemas.openxmlformats.org/officeDocument/2006/math">
                      <m:r>
                        <a:rPr lang="es-CR" b="0" i="1" smtClean="0">
                          <a:latin typeface="Cambria Math" panose="02040503050406030204" pitchFamily="18" charset="0"/>
                        </a:rPr>
                        <m:t>𝐴𝑅𝐼𝑀𝐴</m:t>
                      </m:r>
                      <m:r>
                        <a:rPr lang="es-CR" b="0" i="1" smtClean="0">
                          <a:latin typeface="Cambria Math" panose="02040503050406030204" pitchFamily="18" charset="0"/>
                        </a:rPr>
                        <m:t>(</m:t>
                      </m:r>
                      <m:r>
                        <a:rPr lang="es-CR" b="0" i="1" smtClean="0">
                          <a:latin typeface="Cambria Math" panose="02040503050406030204" pitchFamily="18" charset="0"/>
                        </a:rPr>
                        <m:t>𝑝</m:t>
                      </m:r>
                      <m:r>
                        <a:rPr lang="es-CR" b="0" i="1" smtClean="0">
                          <a:latin typeface="Cambria Math" panose="02040503050406030204" pitchFamily="18" charset="0"/>
                        </a:rPr>
                        <m:t>,</m:t>
                      </m:r>
                      <m:r>
                        <a:rPr lang="es-CR" b="0" i="1" smtClean="0">
                          <a:latin typeface="Cambria Math" panose="02040503050406030204" pitchFamily="18" charset="0"/>
                        </a:rPr>
                        <m:t>𝑑</m:t>
                      </m:r>
                      <m:r>
                        <a:rPr lang="es-CR" b="0" i="1" smtClean="0">
                          <a:latin typeface="Cambria Math" panose="02040503050406030204" pitchFamily="18" charset="0"/>
                        </a:rPr>
                        <m:t>,</m:t>
                      </m:r>
                      <m:r>
                        <a:rPr lang="es-CR" b="0" i="1" smtClean="0">
                          <a:latin typeface="Cambria Math" panose="02040503050406030204" pitchFamily="18" charset="0"/>
                        </a:rPr>
                        <m:t>𝑞</m:t>
                      </m:r>
                      <m:r>
                        <a:rPr lang="es-CR" b="0" i="1" smtClean="0">
                          <a:latin typeface="Cambria Math" panose="02040503050406030204" pitchFamily="18" charset="0"/>
                        </a:rPr>
                        <m:t>)(</m:t>
                      </m:r>
                      <m:r>
                        <a:rPr lang="es-CR" b="0" i="1" smtClean="0">
                          <a:latin typeface="Cambria Math" panose="02040503050406030204" pitchFamily="18" charset="0"/>
                        </a:rPr>
                        <m:t>𝑃</m:t>
                      </m:r>
                      <m:r>
                        <a:rPr lang="es-CR" b="0" i="1" smtClean="0">
                          <a:latin typeface="Cambria Math" panose="02040503050406030204" pitchFamily="18" charset="0"/>
                        </a:rPr>
                        <m:t>,</m:t>
                      </m:r>
                      <m:r>
                        <a:rPr lang="es-CR" b="0" i="1" smtClean="0">
                          <a:latin typeface="Cambria Math" panose="02040503050406030204" pitchFamily="18" charset="0"/>
                        </a:rPr>
                        <m:t>𝐷</m:t>
                      </m:r>
                      <m:r>
                        <a:rPr lang="es-CR" b="0" i="1" smtClean="0">
                          <a:latin typeface="Cambria Math" panose="02040503050406030204" pitchFamily="18" charset="0"/>
                        </a:rPr>
                        <m:t>,</m:t>
                      </m:r>
                      <m:r>
                        <a:rPr lang="es-CR" b="0" i="1" smtClean="0">
                          <a:latin typeface="Cambria Math" panose="02040503050406030204" pitchFamily="18" charset="0"/>
                        </a:rPr>
                        <m:t>𝑄</m:t>
                      </m:r>
                      <m:r>
                        <a:rPr lang="es-CR" b="0" i="1" smtClean="0">
                          <a:latin typeface="Cambria Math" panose="02040503050406030204" pitchFamily="18" charset="0"/>
                        </a:rPr>
                        <m:t>)</m:t>
                      </m:r>
                    </m:oMath>
                  </m:oMathPara>
                </a14:m>
                <a:endParaRPr lang="es-CR" dirty="0"/>
              </a:p>
            </p:txBody>
          </p:sp>
        </mc:Choice>
        <mc:Fallback xmlns="">
          <p:sp>
            <p:nvSpPr>
              <p:cNvPr id="14" name="Rectángulo redondeado 13"/>
              <p:cNvSpPr>
                <a:spLocks noRot="1" noChangeAspect="1" noMove="1" noResize="1" noEditPoints="1" noAdjustHandles="1" noChangeArrowheads="1" noChangeShapeType="1" noTextEdit="1"/>
              </p:cNvSpPr>
              <p:nvPr/>
            </p:nvSpPr>
            <p:spPr>
              <a:xfrm>
                <a:off x="8874370" y="3282462"/>
                <a:ext cx="2681653" cy="967154"/>
              </a:xfrm>
              <a:prstGeom prst="roundRect">
                <a:avLst/>
              </a:prstGeom>
              <a:blipFill>
                <a:blip r:embed="rId2"/>
                <a:stretch>
                  <a:fillRect/>
                </a:stretch>
              </a:blipFill>
            </p:spPr>
            <p:txBody>
              <a:bodyPr/>
              <a:lstStyle/>
              <a:p>
                <a:r>
                  <a:rPr lang="es-CR">
                    <a:noFill/>
                  </a:rPr>
                  <a:t> </a:t>
                </a:r>
              </a:p>
            </p:txBody>
          </p:sp>
        </mc:Fallback>
      </mc:AlternateContent>
      <p:sp>
        <p:nvSpPr>
          <p:cNvPr id="15" name="Elipse 14"/>
          <p:cNvSpPr/>
          <p:nvPr/>
        </p:nvSpPr>
        <p:spPr>
          <a:xfrm>
            <a:off x="7502770" y="5342793"/>
            <a:ext cx="852854" cy="84406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6</a:t>
            </a:r>
          </a:p>
        </p:txBody>
      </p:sp>
      <p:sp>
        <p:nvSpPr>
          <p:cNvPr id="16" name="Rectángulo redondeado 15"/>
          <p:cNvSpPr/>
          <p:nvPr/>
        </p:nvSpPr>
        <p:spPr>
          <a:xfrm>
            <a:off x="8874370" y="5281246"/>
            <a:ext cx="2681653" cy="967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 </a:t>
            </a:r>
            <a:r>
              <a:rPr lang="es-CR" dirty="0" err="1"/>
              <a:t>auto.arima</a:t>
            </a:r>
            <a:r>
              <a:rPr lang="es-CR" dirty="0"/>
              <a:t>() ?</a:t>
            </a:r>
          </a:p>
        </p:txBody>
      </p:sp>
    </p:spTree>
    <p:extLst>
      <p:ext uri="{BB962C8B-B14F-4D97-AF65-F5344CB8AC3E}">
        <p14:creationId xmlns:p14="http://schemas.microsoft.com/office/powerpoint/2010/main" val="1228073030"/>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0" y="4642"/>
            <a:ext cx="12192000" cy="7514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sz="3600" dirty="0"/>
              <a:t>La estacionaridad</a:t>
            </a:r>
          </a:p>
        </p:txBody>
      </p:sp>
      <p:sp>
        <p:nvSpPr>
          <p:cNvPr id="5" name="Marcador de contenido 2"/>
          <p:cNvSpPr>
            <a:spLocks noGrp="1"/>
          </p:cNvSpPr>
          <p:nvPr>
            <p:ph idx="1"/>
          </p:nvPr>
        </p:nvSpPr>
        <p:spPr>
          <a:xfrm>
            <a:off x="0" y="756142"/>
            <a:ext cx="12192000" cy="5969977"/>
          </a:xfrm>
        </p:spPr>
        <p:txBody>
          <a:bodyPr>
            <a:normAutofit/>
          </a:bodyPr>
          <a:lstStyle/>
          <a:p>
            <a:pPr marL="0" indent="0" algn="just">
              <a:buNone/>
            </a:pPr>
            <a:r>
              <a:rPr lang="es-CR" sz="2000" dirty="0"/>
              <a:t>Tenemos que asegurarnos que efectivamente todas las posesiones de la estacionaridad se cumplan. Muchas veces el aplicar una única diferenciación de orden 1, no produce realmente una serie estacionaria, y se podría optar por volver a re-diferenciar la serie para evitar los diferentes niveles en la serie. Otras veces simplemente pensamos que por hacer una de las dos diferenciaciones, estamos cumpliendo el supuesto de la media constante. Véase el siguiente ejemplo:</a:t>
            </a:r>
          </a:p>
        </p:txBody>
      </p:sp>
      <p:pic>
        <p:nvPicPr>
          <p:cNvPr id="6" name="Imagen 5"/>
          <p:cNvPicPr>
            <a:picLocks noChangeAspect="1"/>
          </p:cNvPicPr>
          <p:nvPr/>
        </p:nvPicPr>
        <p:blipFill>
          <a:blip r:embed="rId2"/>
          <a:stretch>
            <a:fillRect/>
          </a:stretch>
        </p:blipFill>
        <p:spPr>
          <a:xfrm>
            <a:off x="949569" y="2268414"/>
            <a:ext cx="10260623" cy="4589585"/>
          </a:xfrm>
          <a:prstGeom prst="rect">
            <a:avLst/>
          </a:prstGeom>
        </p:spPr>
      </p:pic>
    </p:spTree>
    <p:extLst>
      <p:ext uri="{BB962C8B-B14F-4D97-AF65-F5344CB8AC3E}">
        <p14:creationId xmlns:p14="http://schemas.microsoft.com/office/powerpoint/2010/main" val="643301682"/>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0" y="31018"/>
            <a:ext cx="12192000" cy="7514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sz="3600" dirty="0"/>
              <a:t>La estacionaridad</a:t>
            </a:r>
          </a:p>
        </p:txBody>
      </p:sp>
      <p:sp>
        <p:nvSpPr>
          <p:cNvPr id="5" name="Marcador de contenido 2"/>
          <p:cNvSpPr>
            <a:spLocks noGrp="1"/>
          </p:cNvSpPr>
          <p:nvPr>
            <p:ph idx="1"/>
          </p:nvPr>
        </p:nvSpPr>
        <p:spPr>
          <a:xfrm>
            <a:off x="140676" y="756142"/>
            <a:ext cx="11939955" cy="5969977"/>
          </a:xfrm>
        </p:spPr>
        <p:txBody>
          <a:bodyPr>
            <a:normAutofit/>
          </a:bodyPr>
          <a:lstStyle/>
          <a:p>
            <a:pPr marL="0" indent="0" algn="just">
              <a:buNone/>
            </a:pPr>
            <a:r>
              <a:rPr lang="es-CR" sz="2000" dirty="0"/>
              <a:t>En estos momentos, seguro se preguntan : ¿no será posible corroborar la estacionaridad también mediante estadísticos con pruebas de hipótesis asociadas? Pues claro, para eso debemos hacer pruebas a las raíces unitarias. Pasemos es esto de inmediato.</a:t>
            </a:r>
          </a:p>
        </p:txBody>
      </p:sp>
      <p:pic>
        <p:nvPicPr>
          <p:cNvPr id="3074" name="Picture 2" descr="Resultado de imagen para question answ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7177" y="1778980"/>
            <a:ext cx="5085130" cy="48768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sultado de imagen para question answ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63" y="1831392"/>
            <a:ext cx="4828337" cy="4894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494066"/>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767858" y="31018"/>
            <a:ext cx="10515600" cy="936137"/>
          </a:xfrm>
        </p:spPr>
        <p:txBody>
          <a:bodyPr/>
          <a:lstStyle/>
          <a:p>
            <a:pPr algn="ctr"/>
            <a:r>
              <a:rPr lang="es-CR" dirty="0"/>
              <a:t>Índice</a:t>
            </a:r>
          </a:p>
        </p:txBody>
      </p:sp>
      <p:sp>
        <p:nvSpPr>
          <p:cNvPr id="5" name="Elipse 4"/>
          <p:cNvSpPr/>
          <p:nvPr/>
        </p:nvSpPr>
        <p:spPr>
          <a:xfrm>
            <a:off x="483578" y="1283678"/>
            <a:ext cx="852854" cy="84406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Rectángulo redondeado 5"/>
          <p:cNvSpPr/>
          <p:nvPr/>
        </p:nvSpPr>
        <p:spPr>
          <a:xfrm>
            <a:off x="1855178" y="1222131"/>
            <a:ext cx="2681653" cy="967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Fundamentos del método Box-Jenkins</a:t>
            </a:r>
          </a:p>
        </p:txBody>
      </p:sp>
      <p:sp>
        <p:nvSpPr>
          <p:cNvPr id="7" name="Elipse 6"/>
          <p:cNvSpPr/>
          <p:nvPr/>
        </p:nvSpPr>
        <p:spPr>
          <a:xfrm>
            <a:off x="483578" y="3344009"/>
            <a:ext cx="852854" cy="84406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8" name="Rectángulo redondeado 7"/>
          <p:cNvSpPr/>
          <p:nvPr/>
        </p:nvSpPr>
        <p:spPr>
          <a:xfrm>
            <a:off x="1855178" y="3282462"/>
            <a:ext cx="2681653" cy="967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La estacionaridad y las pruebas de raíz unitaria</a:t>
            </a:r>
          </a:p>
        </p:txBody>
      </p:sp>
      <p:sp>
        <p:nvSpPr>
          <p:cNvPr id="2" name="Rectángulo redondeado 1"/>
          <p:cNvSpPr/>
          <p:nvPr/>
        </p:nvSpPr>
        <p:spPr>
          <a:xfrm>
            <a:off x="4835769" y="4188069"/>
            <a:ext cx="1925516" cy="586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La estacionaridad</a:t>
            </a:r>
          </a:p>
        </p:txBody>
      </p:sp>
      <p:sp>
        <p:nvSpPr>
          <p:cNvPr id="9" name="Rectángulo redondeado 8"/>
          <p:cNvSpPr/>
          <p:nvPr/>
        </p:nvSpPr>
        <p:spPr>
          <a:xfrm>
            <a:off x="4835769" y="5008684"/>
            <a:ext cx="1925516" cy="586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Pruebas de raíz unitaria</a:t>
            </a:r>
          </a:p>
        </p:txBody>
      </p:sp>
    </p:spTree>
    <p:extLst>
      <p:ext uri="{BB962C8B-B14F-4D97-AF65-F5344CB8AC3E}">
        <p14:creationId xmlns:p14="http://schemas.microsoft.com/office/powerpoint/2010/main" val="687581443"/>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01870" y="1087072"/>
            <a:ext cx="11523784" cy="4351338"/>
          </a:xfrm>
        </p:spPr>
        <p:txBody>
          <a:bodyPr>
            <a:normAutofit/>
          </a:bodyPr>
          <a:lstStyle/>
          <a:p>
            <a:pPr marL="0" indent="0" algn="ctr">
              <a:buNone/>
            </a:pPr>
            <a:r>
              <a:rPr lang="es-CR" sz="2400" dirty="0"/>
              <a:t>¿Qué es una raíz unitaria?</a:t>
            </a:r>
          </a:p>
        </p:txBody>
      </p:sp>
      <p:sp>
        <p:nvSpPr>
          <p:cNvPr id="4" name="Título 1"/>
          <p:cNvSpPr txBox="1">
            <a:spLocks/>
          </p:cNvSpPr>
          <p:nvPr/>
        </p:nvSpPr>
        <p:spPr>
          <a:xfrm>
            <a:off x="0" y="31018"/>
            <a:ext cx="12192000" cy="7514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sz="3600" dirty="0"/>
              <a:t>Pruebas de raíz unitaria</a:t>
            </a:r>
          </a:p>
        </p:txBody>
      </p:sp>
      <p:pic>
        <p:nvPicPr>
          <p:cNvPr id="1331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164129"/>
            <a:ext cx="5562600" cy="394335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Imagen relacio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5232" y="2164128"/>
            <a:ext cx="4728729" cy="3943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165233"/>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14300" y="914399"/>
                <a:ext cx="11975123" cy="4351338"/>
              </a:xfrm>
            </p:spPr>
            <p:txBody>
              <a:bodyPr>
                <a:normAutofit/>
              </a:bodyPr>
              <a:lstStyle/>
              <a:p>
                <a:pPr marL="0" indent="0" algn="just">
                  <a:buNone/>
                </a:pPr>
                <a:r>
                  <a:rPr lang="es-CR" altLang="en-US" sz="2000" dirty="0">
                    <a:latin typeface="Calibri" panose="020F0502020204030204" pitchFamily="34" charset="0"/>
                  </a:rPr>
                  <a:t>Cuando se tiene una ecuación, las soluciones encontradas son llamadas raíces unitarias y corresponden a aquellos valores de </a:t>
                </a:r>
                <a14:m>
                  <m:oMath xmlns:m="http://schemas.openxmlformats.org/officeDocument/2006/math">
                    <m:r>
                      <a:rPr lang="es-CR" altLang="en-US" sz="2000" i="1" dirty="0" smtClean="0">
                        <a:latin typeface="Cambria Math" panose="02040503050406030204" pitchFamily="18" charset="0"/>
                      </a:rPr>
                      <m:t>𝑥</m:t>
                    </m:r>
                  </m:oMath>
                </a14:m>
                <a:r>
                  <a:rPr lang="es-CR" altLang="en-US" sz="2000" dirty="0">
                    <a:latin typeface="Calibri" panose="020F0502020204030204" pitchFamily="34" charset="0"/>
                  </a:rPr>
                  <a:t> que hacen igual a cero la ecuación. </a:t>
                </a:r>
                <a:r>
                  <a:rPr lang="es-ES_tradnl" altLang="en-US" sz="2000" dirty="0">
                    <a:latin typeface="Calibri" panose="020F0502020204030204" pitchFamily="34" charset="0"/>
                  </a:rPr>
                  <a:t>La raíz de la ecuación es el punto donde la función cruza el eje x. Una raíz que es igual a 1 en valor absoluto es llamada raíz unitaria</a:t>
                </a:r>
                <a:r>
                  <a:rPr lang="es-ES" altLang="en-US" sz="2000" dirty="0">
                    <a:latin typeface="Calibri" panose="020F0502020204030204" pitchFamily="34" charset="0"/>
                  </a:rPr>
                  <a:t>. La raíz unitaria también puede ser presentada o explicada dentro del círculo trigonométrico.  Dentro del presente contexto, la presencia de raíces unitarias en el proceso </a:t>
                </a:r>
                <a14:m>
                  <m:oMath xmlns:m="http://schemas.openxmlformats.org/officeDocument/2006/math">
                    <m:sSub>
                      <m:sSubPr>
                        <m:ctrlPr>
                          <a:rPr lang="es-CR" altLang="en-US" sz="2000" b="0" i="1" smtClean="0">
                            <a:latin typeface="Cambria Math"/>
                          </a:rPr>
                        </m:ctrlPr>
                      </m:sSubPr>
                      <m:e>
                        <m:r>
                          <a:rPr lang="es-CR" altLang="en-US" sz="2000" b="0" i="1" smtClean="0">
                            <a:latin typeface="Cambria Math" panose="02040503050406030204" pitchFamily="18" charset="0"/>
                          </a:rPr>
                          <m:t>𝑦</m:t>
                        </m:r>
                      </m:e>
                      <m:sub>
                        <m:r>
                          <a:rPr lang="es-CR" altLang="en-US" sz="2000" b="0" i="1" smtClean="0">
                            <a:latin typeface="Cambria Math" panose="02040503050406030204" pitchFamily="18" charset="0"/>
                          </a:rPr>
                          <m:t>𝑡</m:t>
                        </m:r>
                      </m:sub>
                    </m:sSub>
                  </m:oMath>
                </a14:m>
                <a:r>
                  <a:rPr lang="es-CR" altLang="en-US" sz="2000" dirty="0">
                    <a:latin typeface="Calibri" panose="020F0502020204030204" pitchFamily="34" charset="0"/>
                  </a:rPr>
                  <a:t>, son las responsables de que el proceso no sea estacionario, y producen que realmente nuestro proceso sea un </a:t>
                </a:r>
                <a:r>
                  <a:rPr lang="es-CR" altLang="en-US" sz="2000" i="1" dirty="0" err="1">
                    <a:latin typeface="Calibri" panose="020F0502020204030204" pitchFamily="34" charset="0"/>
                  </a:rPr>
                  <a:t>Random</a:t>
                </a:r>
                <a:r>
                  <a:rPr lang="es-CR" altLang="en-US" sz="2000" i="1" dirty="0">
                    <a:latin typeface="Calibri" panose="020F0502020204030204" pitchFamily="34" charset="0"/>
                  </a:rPr>
                  <a:t> </a:t>
                </a:r>
                <a:r>
                  <a:rPr lang="es-CR" altLang="en-US" sz="2000" i="1" dirty="0" err="1">
                    <a:latin typeface="Calibri" panose="020F0502020204030204" pitchFamily="34" charset="0"/>
                  </a:rPr>
                  <a:t>Walk</a:t>
                </a:r>
                <a:r>
                  <a:rPr lang="es-CR" altLang="en-US" sz="2000" dirty="0">
                    <a:latin typeface="Calibri" panose="020F0502020204030204" pitchFamily="34" charset="0"/>
                  </a:rPr>
                  <a:t> como estimación (https://www.ssc.wisc.edu/~sdurlauf/includes/pdf/Trends%20versus%20Random%20Walks%20in%20Time%20Series%20Analysis.pdf). </a:t>
                </a:r>
              </a:p>
              <a:p>
                <a:endParaRPr lang="es-CR" sz="24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14300" y="914399"/>
                <a:ext cx="11975123" cy="4351338"/>
              </a:xfrm>
              <a:blipFill>
                <a:blip r:embed="rId3"/>
                <a:stretch>
                  <a:fillRect l="-560" t="-1401" r="-509"/>
                </a:stretch>
              </a:blipFill>
            </p:spPr>
            <p:txBody>
              <a:bodyPr/>
              <a:lstStyle/>
              <a:p>
                <a:r>
                  <a:rPr lang="es-CR">
                    <a:noFill/>
                  </a:rPr>
                  <a:t> </a:t>
                </a:r>
              </a:p>
            </p:txBody>
          </p:sp>
        </mc:Fallback>
      </mc:AlternateContent>
      <p:sp>
        <p:nvSpPr>
          <p:cNvPr id="5" name="Título 1"/>
          <p:cNvSpPr txBox="1">
            <a:spLocks/>
          </p:cNvSpPr>
          <p:nvPr/>
        </p:nvSpPr>
        <p:spPr>
          <a:xfrm>
            <a:off x="0" y="31018"/>
            <a:ext cx="12192000" cy="7514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sz="3600" dirty="0"/>
              <a:t>Pruebas de raíz unitaria</a:t>
            </a:r>
          </a:p>
        </p:txBody>
      </p:sp>
      <p:pic>
        <p:nvPicPr>
          <p:cNvPr id="6" name="Picture 5">
            <a:hlinkClick r:id="rId4" action="ppaction://hlinksldjump"/>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1809" b="11825"/>
          <a:stretch/>
        </p:blipFill>
        <p:spPr bwMode="auto">
          <a:xfrm>
            <a:off x="114300" y="4220308"/>
            <a:ext cx="4624754" cy="2558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Object 4"/>
          <p:cNvGraphicFramePr>
            <a:graphicFrameLocks noChangeAspect="1"/>
          </p:cNvGraphicFramePr>
          <p:nvPr>
            <p:extLst>
              <p:ext uri="{D42A27DB-BD31-4B8C-83A1-F6EECF244321}">
                <p14:modId xmlns:p14="http://schemas.microsoft.com/office/powerpoint/2010/main" val="352484777"/>
              </p:ext>
            </p:extLst>
          </p:nvPr>
        </p:nvGraphicFramePr>
        <p:xfrm>
          <a:off x="1600625" y="3378412"/>
          <a:ext cx="1652104" cy="628650"/>
        </p:xfrm>
        <a:graphic>
          <a:graphicData uri="http://schemas.openxmlformats.org/presentationml/2006/ole">
            <mc:AlternateContent xmlns:mc="http://schemas.openxmlformats.org/markup-compatibility/2006">
              <mc:Choice xmlns:v="urn:schemas-microsoft-com:vml" Requires="v">
                <p:oleObj spid="_x0000_s12360" name="Ecuación" r:id="rId6" imgW="914400" imgH="241200" progId="Equation.3">
                  <p:embed/>
                </p:oleObj>
              </mc:Choice>
              <mc:Fallback>
                <p:oleObj name="Ecuación" r:id="rId6" imgW="914400" imgH="241200" progId="Equation.3">
                  <p:embed/>
                  <p:pic>
                    <p:nvPicPr>
                      <p:cNvPr id="6148"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0625" y="3378412"/>
                        <a:ext cx="1652104" cy="628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2290" name="Picture 2" descr="Inverse characteristic roots for the ARMA(3,1,1) model fitted to the seasonally adjusted electrical equipment index."/>
          <p:cNvPicPr>
            <a:picLocks noChangeAspect="1" noChangeArrowheads="1"/>
          </p:cNvPicPr>
          <p:nvPr/>
        </p:nvPicPr>
        <p:blipFill rotWithShape="1">
          <a:blip r:embed="rId8">
            <a:extLst>
              <a:ext uri="{28A0092B-C50C-407E-A947-70E740481C1C}">
                <a14:useLocalDpi xmlns:a14="http://schemas.microsoft.com/office/drawing/2010/main" val="0"/>
              </a:ext>
            </a:extLst>
          </a:blip>
          <a:srcRect t="10621" b="9081"/>
          <a:stretch/>
        </p:blipFill>
        <p:spPr bwMode="auto">
          <a:xfrm>
            <a:off x="6358516" y="3035512"/>
            <a:ext cx="5597769" cy="3743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567344"/>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0339" y="911224"/>
            <a:ext cx="12019084" cy="5946775"/>
          </a:xfrm>
        </p:spPr>
        <p:txBody>
          <a:bodyPr>
            <a:normAutofit/>
          </a:bodyPr>
          <a:lstStyle/>
          <a:p>
            <a:pPr marL="0" indent="0">
              <a:buNone/>
            </a:pPr>
            <a:r>
              <a:rPr lang="es-CR" sz="2000" dirty="0"/>
              <a:t>Para saber si una serie es o estacionaria, podemos hacer : </a:t>
            </a:r>
            <a:br>
              <a:rPr lang="es-CR" sz="2000" dirty="0"/>
            </a:br>
            <a:r>
              <a:rPr lang="es-CR" sz="2000" dirty="0"/>
              <a:t>1. Verificación gráfica </a:t>
            </a:r>
            <a:br>
              <a:rPr lang="es-CR" sz="2000" dirty="0"/>
            </a:br>
            <a:r>
              <a:rPr lang="es-CR" sz="2000" dirty="0"/>
              <a:t>2. Analizar los </a:t>
            </a:r>
            <a:r>
              <a:rPr lang="es-CR" sz="2000" dirty="0" err="1"/>
              <a:t>correlogramas</a:t>
            </a:r>
            <a:r>
              <a:rPr lang="es-CR" sz="2000" dirty="0"/>
              <a:t>,  y  </a:t>
            </a:r>
            <a:br>
              <a:rPr lang="es-CR" sz="2000" dirty="0"/>
            </a:br>
            <a:r>
              <a:rPr lang="es-CR" sz="2000" dirty="0"/>
              <a:t>3. Hacer pruebas de raíz unitaria. </a:t>
            </a:r>
          </a:p>
          <a:p>
            <a:pPr marL="0" indent="0" algn="just">
              <a:buNone/>
            </a:pPr>
            <a:r>
              <a:rPr lang="es-CR" sz="2000" dirty="0"/>
              <a:t>Una raíz unitaria es una característica de los procesos que evolucionan a través del tiempo y que puede causar problemas en inferencia estadística en modelos de series de tiempo. Un proceso estocástico lineal tiene una raíz unitaria si el valor de la raíz de la ecuación característica del proceso es igual a </a:t>
            </a:r>
            <a:r>
              <a:rPr lang="es-CR" sz="2000" i="1" dirty="0"/>
              <a:t>1 </a:t>
            </a:r>
            <a:r>
              <a:rPr lang="es-CR" sz="2000" dirty="0"/>
              <a:t>(decimos que un proceso I(1)).  Por lo tanto, tal proceso no es estacionario. Si las demás raíces de la ecuación característica se encuentran dentro del círculo unitario - es decir, tienen un valor absoluto menor a uno - entonces la primera diferencia del proceso es estacionaria.</a:t>
            </a:r>
            <a:endParaRPr lang="es-MX" sz="2000" dirty="0"/>
          </a:p>
          <a:p>
            <a:pPr marL="0" indent="0" algn="just">
              <a:buNone/>
            </a:pPr>
            <a:r>
              <a:rPr lang="es-MX" sz="2000" dirty="0"/>
              <a:t>Existen muchas pruebas formales para verificar la existencia de raíces unitarias en una serie temporal. Las que veremos son: 1. </a:t>
            </a:r>
            <a:r>
              <a:rPr lang="es-MX" sz="2000" dirty="0" err="1"/>
              <a:t>Dickey-Fuller</a:t>
            </a:r>
            <a:r>
              <a:rPr lang="es-MX" sz="2000" dirty="0"/>
              <a:t> (DF)   2. </a:t>
            </a:r>
            <a:r>
              <a:rPr lang="es-MX" sz="2000" dirty="0" err="1"/>
              <a:t>Dickey-Fuller</a:t>
            </a:r>
            <a:r>
              <a:rPr lang="es-MX" sz="2000" dirty="0"/>
              <a:t> aumentada (ADF) y la </a:t>
            </a:r>
            <a:r>
              <a:rPr lang="es-MX" sz="2000" dirty="0" err="1"/>
              <a:t>Phillip</a:t>
            </a:r>
            <a:r>
              <a:rPr lang="es-MX" sz="2000" dirty="0"/>
              <a:t>-Perrón (PP).</a:t>
            </a:r>
          </a:p>
          <a:p>
            <a:pPr marL="0" indent="0" algn="just">
              <a:buNone/>
            </a:pPr>
            <a:r>
              <a:rPr lang="es-MX" altLang="en-US" sz="2000" dirty="0"/>
              <a:t/>
            </a:r>
            <a:br>
              <a:rPr lang="es-MX" altLang="en-US" sz="2000" dirty="0"/>
            </a:br>
            <a:r>
              <a:rPr lang="es-MX" altLang="en-US" sz="2000" dirty="0"/>
              <a:t>El presente curso no profundiza sobre la </a:t>
            </a:r>
            <a:r>
              <a:rPr lang="es-MX" altLang="en-US" sz="2000" dirty="0" err="1"/>
              <a:t>teor</a:t>
            </a:r>
            <a:r>
              <a:rPr lang="es-CR" altLang="en-US" sz="2000" dirty="0" err="1"/>
              <a:t>ía</a:t>
            </a:r>
            <a:r>
              <a:rPr lang="es-CR" altLang="en-US" sz="2000" dirty="0"/>
              <a:t> de las raíces unitarias, ni sus distintas modalidades, ni sus estadísticos, valores críticos, función de probabilidades con momentos </a:t>
            </a:r>
            <a:r>
              <a:rPr lang="es-CR" altLang="en-US" sz="2000" dirty="0" err="1"/>
              <a:t>browsianos</a:t>
            </a:r>
            <a:r>
              <a:rPr lang="es-CR" altLang="en-US" sz="2000" dirty="0"/>
              <a:t>, ni las tabla de </a:t>
            </a:r>
            <a:r>
              <a:rPr lang="es-CR" altLang="en-US" sz="2000" dirty="0" err="1"/>
              <a:t>Davidson</a:t>
            </a:r>
            <a:r>
              <a:rPr lang="es-CR" altLang="en-US" sz="2000" dirty="0"/>
              <a:t> y </a:t>
            </a:r>
            <a:r>
              <a:rPr lang="es-CR" altLang="en-US" sz="2000" dirty="0" err="1"/>
              <a:t>Mackinnon</a:t>
            </a:r>
            <a:r>
              <a:rPr lang="es-CR" altLang="en-US" sz="2000" dirty="0"/>
              <a:t>. Nos conformaremos con saber en qué punto podremos o no hacer diferenciación. </a:t>
            </a:r>
          </a:p>
          <a:p>
            <a:pPr marL="0" indent="0" algn="just">
              <a:buNone/>
            </a:pPr>
            <a:endParaRPr lang="es-CR" altLang="en-US" sz="2000" dirty="0">
              <a:latin typeface="Calibri" panose="020F0502020204030204" pitchFamily="34" charset="0"/>
            </a:endParaRPr>
          </a:p>
          <a:p>
            <a:pPr marL="0" indent="0">
              <a:buNone/>
            </a:pPr>
            <a:r>
              <a:rPr lang="es-CR" altLang="en-US" sz="2000" dirty="0">
                <a:latin typeface="Calibri" panose="020F0502020204030204" pitchFamily="34" charset="0"/>
              </a:rPr>
              <a:t>Para más referencias, ver los siguientes documentos: https://faculty.washington.edu/ezivot/econ584/notes/unitroot.pdf</a:t>
            </a:r>
            <a:endParaRPr lang="es-ES_tradnl" altLang="en-US" sz="2000" dirty="0">
              <a:latin typeface="Calibri" panose="020F0502020204030204" pitchFamily="34" charset="0"/>
            </a:endParaRPr>
          </a:p>
        </p:txBody>
      </p:sp>
      <p:sp>
        <p:nvSpPr>
          <p:cNvPr id="4" name="Título 1"/>
          <p:cNvSpPr txBox="1">
            <a:spLocks/>
          </p:cNvSpPr>
          <p:nvPr/>
        </p:nvSpPr>
        <p:spPr>
          <a:xfrm>
            <a:off x="0" y="31018"/>
            <a:ext cx="12192000" cy="7514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sz="3600" dirty="0"/>
              <a:t>Pruebas de raíz unitaria</a:t>
            </a:r>
          </a:p>
        </p:txBody>
      </p:sp>
    </p:spTree>
    <p:extLst>
      <p:ext uri="{BB962C8B-B14F-4D97-AF65-F5344CB8AC3E}">
        <p14:creationId xmlns:p14="http://schemas.microsoft.com/office/powerpoint/2010/main" val="3071968539"/>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69984" y="782515"/>
            <a:ext cx="11840307" cy="4351338"/>
          </a:xfrm>
        </p:spPr>
        <p:txBody>
          <a:bodyPr>
            <a:normAutofit/>
          </a:bodyPr>
          <a:lstStyle/>
          <a:p>
            <a:pPr marL="0" indent="0">
              <a:buNone/>
            </a:pPr>
            <a:r>
              <a:rPr lang="es-CR" sz="2000" dirty="0"/>
              <a:t>Para el ejemplo de las acciones de google, queremos saber si hay una raíz unitaria dada la presencia de tendencia. Para esto utilizamos la función </a:t>
            </a:r>
            <a:r>
              <a:rPr lang="es-CR" sz="2000" dirty="0" err="1"/>
              <a:t>ndiffs</a:t>
            </a:r>
            <a:r>
              <a:rPr lang="es-CR" sz="2000" dirty="0"/>
              <a:t>(). Nótese que el resultado fue de “1”, indicando la presencia de una raíz unitaria </a:t>
            </a:r>
          </a:p>
        </p:txBody>
      </p:sp>
      <p:sp>
        <p:nvSpPr>
          <p:cNvPr id="5" name="Título 1"/>
          <p:cNvSpPr txBox="1">
            <a:spLocks/>
          </p:cNvSpPr>
          <p:nvPr/>
        </p:nvSpPr>
        <p:spPr>
          <a:xfrm>
            <a:off x="0" y="31018"/>
            <a:ext cx="12192000" cy="7514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sz="3600" dirty="0"/>
              <a:t>Pruebas de raíz unitaria</a:t>
            </a:r>
          </a:p>
        </p:txBody>
      </p:sp>
      <p:pic>
        <p:nvPicPr>
          <p:cNvPr id="6" name="Imagen 5"/>
          <p:cNvPicPr>
            <a:picLocks noChangeAspect="1"/>
          </p:cNvPicPr>
          <p:nvPr/>
        </p:nvPicPr>
        <p:blipFill>
          <a:blip r:embed="rId2"/>
          <a:stretch>
            <a:fillRect/>
          </a:stretch>
        </p:blipFill>
        <p:spPr>
          <a:xfrm>
            <a:off x="334012" y="1740877"/>
            <a:ext cx="7844756" cy="4881200"/>
          </a:xfrm>
          <a:prstGeom prst="rect">
            <a:avLst/>
          </a:prstGeom>
        </p:spPr>
      </p:pic>
      <p:pic>
        <p:nvPicPr>
          <p:cNvPr id="7" name="Imagen 6"/>
          <p:cNvPicPr>
            <a:picLocks noChangeAspect="1"/>
          </p:cNvPicPr>
          <p:nvPr/>
        </p:nvPicPr>
        <p:blipFill>
          <a:blip r:embed="rId3"/>
          <a:stretch>
            <a:fillRect/>
          </a:stretch>
        </p:blipFill>
        <p:spPr>
          <a:xfrm>
            <a:off x="10397269" y="3895727"/>
            <a:ext cx="1438275" cy="571500"/>
          </a:xfrm>
          <a:prstGeom prst="rect">
            <a:avLst/>
          </a:prstGeom>
        </p:spPr>
      </p:pic>
      <p:sp>
        <p:nvSpPr>
          <p:cNvPr id="8" name="Flecha derecha 7"/>
          <p:cNvSpPr/>
          <p:nvPr/>
        </p:nvSpPr>
        <p:spPr>
          <a:xfrm>
            <a:off x="8593426" y="3895727"/>
            <a:ext cx="1389185" cy="5715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R"/>
          </a:p>
        </p:txBody>
      </p:sp>
    </p:spTree>
    <p:extLst>
      <p:ext uri="{BB962C8B-B14F-4D97-AF65-F5344CB8AC3E}">
        <p14:creationId xmlns:p14="http://schemas.microsoft.com/office/powerpoint/2010/main" val="2343042187"/>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0" y="31018"/>
            <a:ext cx="12192000" cy="7514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sz="3600" dirty="0"/>
              <a:t>Pruebas de raíz unitaria</a:t>
            </a:r>
          </a:p>
        </p:txBody>
      </p:sp>
      <p:sp>
        <p:nvSpPr>
          <p:cNvPr id="6" name="Marcador de contenido 2"/>
          <p:cNvSpPr>
            <a:spLocks noGrp="1"/>
          </p:cNvSpPr>
          <p:nvPr>
            <p:ph idx="1"/>
          </p:nvPr>
        </p:nvSpPr>
        <p:spPr>
          <a:xfrm>
            <a:off x="169984" y="782515"/>
            <a:ext cx="11840307" cy="4351338"/>
          </a:xfrm>
        </p:spPr>
        <p:txBody>
          <a:bodyPr>
            <a:normAutofit/>
          </a:bodyPr>
          <a:lstStyle/>
          <a:p>
            <a:pPr marL="0" indent="0" algn="just">
              <a:buNone/>
            </a:pPr>
            <a:r>
              <a:rPr lang="es-CR" sz="2000" dirty="0"/>
              <a:t>Para el ejemplo de demanda eléctrica, queremos saber si hay una raíz unitaria tanto a nivel de la </a:t>
            </a:r>
            <a:r>
              <a:rPr lang="es-CR" sz="2000" dirty="0" err="1"/>
              <a:t>tedencia</a:t>
            </a:r>
            <a:r>
              <a:rPr lang="es-CR" sz="2000" dirty="0"/>
              <a:t> como de la estacionalidad. Para esto utilizamos la función </a:t>
            </a:r>
            <a:r>
              <a:rPr lang="es-CR" sz="2000" i="1" dirty="0" err="1"/>
              <a:t>ndiffs</a:t>
            </a:r>
            <a:r>
              <a:rPr lang="es-CR" sz="2000" i="1" dirty="0"/>
              <a:t>()</a:t>
            </a:r>
            <a:r>
              <a:rPr lang="es-CR" sz="2000" dirty="0"/>
              <a:t> y </a:t>
            </a:r>
            <a:r>
              <a:rPr lang="es-CR" sz="2000" i="1" dirty="0" err="1"/>
              <a:t>diff</a:t>
            </a:r>
            <a:r>
              <a:rPr lang="es-CR" sz="2000" i="1" dirty="0"/>
              <a:t>(lag=)</a:t>
            </a:r>
            <a:r>
              <a:rPr lang="es-CR" sz="2000" dirty="0"/>
              <a:t>. Nótese que el resultado fue de “1”, en ambos casos, indicando la presencia de una raíz unitaria. </a:t>
            </a:r>
          </a:p>
        </p:txBody>
      </p:sp>
      <p:pic>
        <p:nvPicPr>
          <p:cNvPr id="7" name="Imagen 6"/>
          <p:cNvPicPr>
            <a:picLocks noChangeAspect="1"/>
          </p:cNvPicPr>
          <p:nvPr/>
        </p:nvPicPr>
        <p:blipFill rotWithShape="1">
          <a:blip r:embed="rId2"/>
          <a:srcRect t="3352"/>
          <a:stretch/>
        </p:blipFill>
        <p:spPr>
          <a:xfrm>
            <a:off x="169985" y="1966662"/>
            <a:ext cx="7329854" cy="4692380"/>
          </a:xfrm>
          <a:prstGeom prst="rect">
            <a:avLst/>
          </a:prstGeom>
        </p:spPr>
      </p:pic>
      <p:pic>
        <p:nvPicPr>
          <p:cNvPr id="8" name="Imagen 7"/>
          <p:cNvPicPr>
            <a:picLocks noChangeAspect="1"/>
          </p:cNvPicPr>
          <p:nvPr/>
        </p:nvPicPr>
        <p:blipFill>
          <a:blip r:embed="rId3"/>
          <a:stretch>
            <a:fillRect/>
          </a:stretch>
        </p:blipFill>
        <p:spPr>
          <a:xfrm>
            <a:off x="9613291" y="3856385"/>
            <a:ext cx="2397000" cy="733200"/>
          </a:xfrm>
          <a:prstGeom prst="rect">
            <a:avLst/>
          </a:prstGeom>
        </p:spPr>
      </p:pic>
      <p:sp>
        <p:nvSpPr>
          <p:cNvPr id="9" name="Flecha derecha 8"/>
          <p:cNvSpPr/>
          <p:nvPr/>
        </p:nvSpPr>
        <p:spPr>
          <a:xfrm>
            <a:off x="7861972" y="3937235"/>
            <a:ext cx="1389185" cy="5715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R"/>
          </a:p>
        </p:txBody>
      </p:sp>
    </p:spTree>
    <p:extLst>
      <p:ext uri="{BB962C8B-B14F-4D97-AF65-F5344CB8AC3E}">
        <p14:creationId xmlns:p14="http://schemas.microsoft.com/office/powerpoint/2010/main" val="1458193333"/>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9203266" y="2011240"/>
            <a:ext cx="2888721" cy="1514475"/>
          </a:xfrm>
          <a:prstGeom prst="rect">
            <a:avLst/>
          </a:prstGeom>
        </p:spPr>
      </p:pic>
      <p:sp>
        <p:nvSpPr>
          <p:cNvPr id="5" name="Título 1"/>
          <p:cNvSpPr txBox="1">
            <a:spLocks/>
          </p:cNvSpPr>
          <p:nvPr/>
        </p:nvSpPr>
        <p:spPr>
          <a:xfrm>
            <a:off x="0" y="31018"/>
            <a:ext cx="12192000" cy="7514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sz="3600" dirty="0"/>
              <a:t>Pruebas de raíz unitaria</a:t>
            </a:r>
          </a:p>
        </p:txBody>
      </p:sp>
      <p:pic>
        <p:nvPicPr>
          <p:cNvPr id="6" name="Imagen 5"/>
          <p:cNvPicPr>
            <a:picLocks noChangeAspect="1"/>
          </p:cNvPicPr>
          <p:nvPr/>
        </p:nvPicPr>
        <p:blipFill>
          <a:blip r:embed="rId3"/>
          <a:stretch>
            <a:fillRect/>
          </a:stretch>
        </p:blipFill>
        <p:spPr>
          <a:xfrm>
            <a:off x="246186" y="2011240"/>
            <a:ext cx="6224953" cy="4662122"/>
          </a:xfrm>
          <a:prstGeom prst="rect">
            <a:avLst/>
          </a:prstGeom>
        </p:spPr>
      </p:pic>
      <p:sp>
        <p:nvSpPr>
          <p:cNvPr id="7" name="Marcador de contenido 2"/>
          <p:cNvSpPr>
            <a:spLocks noGrp="1"/>
          </p:cNvSpPr>
          <p:nvPr>
            <p:ph idx="1"/>
          </p:nvPr>
        </p:nvSpPr>
        <p:spPr>
          <a:xfrm>
            <a:off x="169984" y="782515"/>
            <a:ext cx="11840307" cy="4351338"/>
          </a:xfrm>
        </p:spPr>
        <p:txBody>
          <a:bodyPr>
            <a:normAutofit/>
          </a:bodyPr>
          <a:lstStyle/>
          <a:p>
            <a:pPr marL="0" indent="0" algn="just">
              <a:buNone/>
            </a:pPr>
            <a:r>
              <a:rPr lang="es-CR" sz="2000" dirty="0"/>
              <a:t>Para el ejemplo de la venta de medicamentos, queremos saber si hay una raíz unitaria tanto a nivel de la </a:t>
            </a:r>
            <a:r>
              <a:rPr lang="es-CR" sz="2000" dirty="0" err="1"/>
              <a:t>tedencia</a:t>
            </a:r>
            <a:r>
              <a:rPr lang="es-CR" sz="2000" dirty="0"/>
              <a:t> como de la estacionalidad. Para esto utilizamos la función </a:t>
            </a:r>
            <a:r>
              <a:rPr lang="es-CR" sz="2000" i="1" dirty="0" err="1"/>
              <a:t>ndiffs</a:t>
            </a:r>
            <a:r>
              <a:rPr lang="es-CR" sz="2000" i="1" dirty="0"/>
              <a:t>()</a:t>
            </a:r>
            <a:r>
              <a:rPr lang="es-CR" sz="2000" dirty="0"/>
              <a:t> y </a:t>
            </a:r>
            <a:r>
              <a:rPr lang="es-CR" sz="2000" i="1" dirty="0" err="1"/>
              <a:t>diff</a:t>
            </a:r>
            <a:r>
              <a:rPr lang="es-CR" sz="2000" i="1" dirty="0"/>
              <a:t>(lag=)</a:t>
            </a:r>
            <a:r>
              <a:rPr lang="es-CR" sz="2000" dirty="0"/>
              <a:t>. Nótese que el resultado fue de “1”,  aunque tuve que hacer diversas combinaciones…   </a:t>
            </a:r>
          </a:p>
        </p:txBody>
      </p:sp>
      <p:sp>
        <p:nvSpPr>
          <p:cNvPr id="8" name="Flecha derecha 7"/>
          <p:cNvSpPr/>
          <p:nvPr/>
        </p:nvSpPr>
        <p:spPr>
          <a:xfrm>
            <a:off x="6956364" y="4056551"/>
            <a:ext cx="1389185" cy="5715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R"/>
          </a:p>
        </p:txBody>
      </p:sp>
      <p:pic>
        <p:nvPicPr>
          <p:cNvPr id="9" name="Imagen 8"/>
          <p:cNvPicPr>
            <a:picLocks noChangeAspect="1"/>
          </p:cNvPicPr>
          <p:nvPr/>
        </p:nvPicPr>
        <p:blipFill>
          <a:blip r:embed="rId4"/>
          <a:stretch>
            <a:fillRect/>
          </a:stretch>
        </p:blipFill>
        <p:spPr>
          <a:xfrm>
            <a:off x="9300795" y="4441581"/>
            <a:ext cx="2635345" cy="1818542"/>
          </a:xfrm>
          <a:prstGeom prst="rect">
            <a:avLst/>
          </a:prstGeom>
        </p:spPr>
      </p:pic>
    </p:spTree>
    <p:extLst>
      <p:ext uri="{BB962C8B-B14F-4D97-AF65-F5344CB8AC3E}">
        <p14:creationId xmlns:p14="http://schemas.microsoft.com/office/powerpoint/2010/main" val="2450363054"/>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767858" y="31018"/>
            <a:ext cx="10515600" cy="936137"/>
          </a:xfrm>
        </p:spPr>
        <p:txBody>
          <a:bodyPr/>
          <a:lstStyle/>
          <a:p>
            <a:pPr algn="ctr"/>
            <a:r>
              <a:rPr lang="es-CR" dirty="0"/>
              <a:t>Índice</a:t>
            </a:r>
          </a:p>
        </p:txBody>
      </p:sp>
      <p:sp>
        <p:nvSpPr>
          <p:cNvPr id="5" name="Elipse 4"/>
          <p:cNvSpPr/>
          <p:nvPr/>
        </p:nvSpPr>
        <p:spPr>
          <a:xfrm>
            <a:off x="483578" y="1283678"/>
            <a:ext cx="852854" cy="84406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Rectángulo redondeado 5"/>
          <p:cNvSpPr/>
          <p:nvPr/>
        </p:nvSpPr>
        <p:spPr>
          <a:xfrm>
            <a:off x="1855178" y="1222131"/>
            <a:ext cx="2681653" cy="967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Fundamentos del método Box-Jenkins</a:t>
            </a:r>
          </a:p>
        </p:txBody>
      </p:sp>
      <p:sp>
        <p:nvSpPr>
          <p:cNvPr id="7" name="Elipse 6"/>
          <p:cNvSpPr/>
          <p:nvPr/>
        </p:nvSpPr>
        <p:spPr>
          <a:xfrm>
            <a:off x="483578" y="3344009"/>
            <a:ext cx="852854" cy="84406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8" name="Rectángulo redondeado 7"/>
          <p:cNvSpPr/>
          <p:nvPr/>
        </p:nvSpPr>
        <p:spPr>
          <a:xfrm>
            <a:off x="1855178" y="3282462"/>
            <a:ext cx="2681653" cy="967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La estacionaridad y las pruebas de raíz unitaria</a:t>
            </a:r>
          </a:p>
        </p:txBody>
      </p:sp>
      <p:sp>
        <p:nvSpPr>
          <p:cNvPr id="9" name="Elipse 8"/>
          <p:cNvSpPr/>
          <p:nvPr/>
        </p:nvSpPr>
        <p:spPr>
          <a:xfrm>
            <a:off x="483578" y="5342793"/>
            <a:ext cx="852854" cy="84406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10" name="Rectángulo redondeado 9"/>
          <p:cNvSpPr/>
          <p:nvPr/>
        </p:nvSpPr>
        <p:spPr>
          <a:xfrm>
            <a:off x="1855178" y="5281246"/>
            <a:ext cx="2681653" cy="967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Identificación y estimación de un proceso ARIMA</a:t>
            </a:r>
          </a:p>
        </p:txBody>
      </p:sp>
    </p:spTree>
    <p:extLst>
      <p:ext uri="{BB962C8B-B14F-4D97-AF65-F5344CB8AC3E}">
        <p14:creationId xmlns:p14="http://schemas.microsoft.com/office/powerpoint/2010/main" val="1234211440"/>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767858" y="31018"/>
            <a:ext cx="10515600" cy="936137"/>
          </a:xfrm>
        </p:spPr>
        <p:txBody>
          <a:bodyPr/>
          <a:lstStyle/>
          <a:p>
            <a:pPr algn="ctr"/>
            <a:r>
              <a:rPr lang="es-CR" dirty="0"/>
              <a:t>Índice</a:t>
            </a:r>
          </a:p>
        </p:txBody>
      </p:sp>
      <p:sp>
        <p:nvSpPr>
          <p:cNvPr id="5" name="Elipse 4"/>
          <p:cNvSpPr/>
          <p:nvPr/>
        </p:nvSpPr>
        <p:spPr>
          <a:xfrm>
            <a:off x="483578" y="1283678"/>
            <a:ext cx="852854" cy="84406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7</a:t>
            </a:r>
          </a:p>
        </p:txBody>
      </p:sp>
      <p:sp>
        <p:nvSpPr>
          <p:cNvPr id="6" name="Rectángulo redondeado 5"/>
          <p:cNvSpPr/>
          <p:nvPr/>
        </p:nvSpPr>
        <p:spPr>
          <a:xfrm>
            <a:off x="1855178" y="1222131"/>
            <a:ext cx="2681653" cy="967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ARIMA vs ETS</a:t>
            </a:r>
          </a:p>
        </p:txBody>
      </p:sp>
      <p:sp>
        <p:nvSpPr>
          <p:cNvPr id="7" name="Elipse 6"/>
          <p:cNvSpPr/>
          <p:nvPr/>
        </p:nvSpPr>
        <p:spPr>
          <a:xfrm>
            <a:off x="483578" y="3072334"/>
            <a:ext cx="852854" cy="84406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8</a:t>
            </a:r>
          </a:p>
        </p:txBody>
      </p:sp>
      <p:sp>
        <p:nvSpPr>
          <p:cNvPr id="8" name="Rectángulo redondeado 7"/>
          <p:cNvSpPr/>
          <p:nvPr/>
        </p:nvSpPr>
        <p:spPr>
          <a:xfrm>
            <a:off x="1855178" y="3010787"/>
            <a:ext cx="2681653" cy="967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Resumen del Box-Jenkins</a:t>
            </a:r>
          </a:p>
        </p:txBody>
      </p:sp>
    </p:spTree>
    <p:extLst>
      <p:ext uri="{BB962C8B-B14F-4D97-AF65-F5344CB8AC3E}">
        <p14:creationId xmlns:p14="http://schemas.microsoft.com/office/powerpoint/2010/main" val="731618139"/>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767858" y="31018"/>
            <a:ext cx="10515600" cy="936137"/>
          </a:xfrm>
        </p:spPr>
        <p:txBody>
          <a:bodyPr/>
          <a:lstStyle/>
          <a:p>
            <a:pPr algn="ctr"/>
            <a:r>
              <a:rPr lang="es-CR" dirty="0"/>
              <a:t>Índice</a:t>
            </a:r>
          </a:p>
        </p:txBody>
      </p:sp>
      <p:sp>
        <p:nvSpPr>
          <p:cNvPr id="9" name="Elipse 8"/>
          <p:cNvSpPr/>
          <p:nvPr/>
        </p:nvSpPr>
        <p:spPr>
          <a:xfrm>
            <a:off x="483578" y="1028702"/>
            <a:ext cx="852854" cy="84406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10" name="Rectángulo redondeado 9"/>
          <p:cNvSpPr/>
          <p:nvPr/>
        </p:nvSpPr>
        <p:spPr>
          <a:xfrm>
            <a:off x="1855178" y="967155"/>
            <a:ext cx="2681653" cy="967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Identificación y estimación de un proceso ARIMA</a:t>
            </a:r>
          </a:p>
        </p:txBody>
      </p:sp>
      <p:sp>
        <p:nvSpPr>
          <p:cNvPr id="2" name="Rectángulo redondeado 1"/>
          <p:cNvSpPr/>
          <p:nvPr/>
        </p:nvSpPr>
        <p:spPr>
          <a:xfrm>
            <a:off x="4888524" y="1160584"/>
            <a:ext cx="2365131" cy="6682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MA(q)</a:t>
            </a:r>
          </a:p>
        </p:txBody>
      </p:sp>
      <p:sp>
        <p:nvSpPr>
          <p:cNvPr id="11" name="Rectángulo redondeado 10"/>
          <p:cNvSpPr/>
          <p:nvPr/>
        </p:nvSpPr>
        <p:spPr>
          <a:xfrm>
            <a:off x="4888523" y="1960684"/>
            <a:ext cx="2365131" cy="6682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AR(p)</a:t>
            </a:r>
          </a:p>
        </p:txBody>
      </p:sp>
      <p:sp>
        <p:nvSpPr>
          <p:cNvPr id="12" name="Rectángulo redondeado 11"/>
          <p:cNvSpPr/>
          <p:nvPr/>
        </p:nvSpPr>
        <p:spPr>
          <a:xfrm>
            <a:off x="4888522" y="2760784"/>
            <a:ext cx="2365131" cy="6682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ARMA(</a:t>
            </a:r>
            <a:r>
              <a:rPr lang="es-CR" dirty="0" err="1"/>
              <a:t>p,q</a:t>
            </a:r>
            <a:r>
              <a:rPr lang="es-CR" dirty="0"/>
              <a:t>)</a:t>
            </a:r>
          </a:p>
        </p:txBody>
      </p:sp>
      <p:sp>
        <p:nvSpPr>
          <p:cNvPr id="13" name="Rectángulo redondeado 12"/>
          <p:cNvSpPr/>
          <p:nvPr/>
        </p:nvSpPr>
        <p:spPr>
          <a:xfrm>
            <a:off x="4888522" y="3560884"/>
            <a:ext cx="2365131" cy="6682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Identificación de procesos</a:t>
            </a:r>
          </a:p>
        </p:txBody>
      </p:sp>
      <p:sp>
        <p:nvSpPr>
          <p:cNvPr id="16" name="Rectángulo redondeado 15"/>
          <p:cNvSpPr/>
          <p:nvPr/>
        </p:nvSpPr>
        <p:spPr>
          <a:xfrm>
            <a:off x="4888521" y="5161084"/>
            <a:ext cx="2365131" cy="6682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Modelos ARIMA estacionales</a:t>
            </a:r>
          </a:p>
        </p:txBody>
      </p:sp>
      <p:sp>
        <p:nvSpPr>
          <p:cNvPr id="19" name="Rectángulo redondeado 18"/>
          <p:cNvSpPr/>
          <p:nvPr/>
        </p:nvSpPr>
        <p:spPr>
          <a:xfrm>
            <a:off x="4888521" y="4360984"/>
            <a:ext cx="2365131" cy="6682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Estimación y adición de parámetros </a:t>
            </a:r>
          </a:p>
        </p:txBody>
      </p:sp>
      <p:sp>
        <p:nvSpPr>
          <p:cNvPr id="20" name="Rectángulo redondeado 19"/>
          <p:cNvSpPr/>
          <p:nvPr/>
        </p:nvSpPr>
        <p:spPr>
          <a:xfrm>
            <a:off x="4888521" y="5961184"/>
            <a:ext cx="2365131" cy="6682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Estimación ARIMA estacional</a:t>
            </a:r>
          </a:p>
        </p:txBody>
      </p:sp>
    </p:spTree>
    <p:extLst>
      <p:ext uri="{BB962C8B-B14F-4D97-AF65-F5344CB8AC3E}">
        <p14:creationId xmlns:p14="http://schemas.microsoft.com/office/powerpoint/2010/main" val="2010416474"/>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767858" y="31018"/>
            <a:ext cx="10515600" cy="936137"/>
          </a:xfrm>
        </p:spPr>
        <p:txBody>
          <a:bodyPr/>
          <a:lstStyle/>
          <a:p>
            <a:pPr algn="ctr"/>
            <a:r>
              <a:rPr lang="es-CR" dirty="0"/>
              <a:t>Índice</a:t>
            </a:r>
          </a:p>
        </p:txBody>
      </p:sp>
      <p:sp>
        <p:nvSpPr>
          <p:cNvPr id="9" name="Elipse 8"/>
          <p:cNvSpPr/>
          <p:nvPr/>
        </p:nvSpPr>
        <p:spPr>
          <a:xfrm>
            <a:off x="483578" y="1028702"/>
            <a:ext cx="852854" cy="84406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10" name="Rectángulo redondeado 9"/>
          <p:cNvSpPr/>
          <p:nvPr/>
        </p:nvSpPr>
        <p:spPr>
          <a:xfrm>
            <a:off x="1855178" y="967155"/>
            <a:ext cx="2681653" cy="967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Identificación y estimación de un proceso ARIMA</a:t>
            </a:r>
          </a:p>
        </p:txBody>
      </p:sp>
      <p:sp>
        <p:nvSpPr>
          <p:cNvPr id="2" name="Rectángulo redondeado 1"/>
          <p:cNvSpPr/>
          <p:nvPr/>
        </p:nvSpPr>
        <p:spPr>
          <a:xfrm>
            <a:off x="5055577" y="1503485"/>
            <a:ext cx="2365131" cy="6682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MA(q)</a:t>
            </a:r>
          </a:p>
        </p:txBody>
      </p:sp>
    </p:spTree>
    <p:extLst>
      <p:ext uri="{BB962C8B-B14F-4D97-AF65-F5344CB8AC3E}">
        <p14:creationId xmlns:p14="http://schemas.microsoft.com/office/powerpoint/2010/main" val="2006035758"/>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0" y="963978"/>
                <a:ext cx="12192000" cy="5894021"/>
              </a:xfrm>
            </p:spPr>
            <p:txBody>
              <a:bodyPr>
                <a:normAutofit/>
              </a:bodyPr>
              <a:lstStyle/>
              <a:p>
                <a:pPr marL="0" indent="0">
                  <a:buNone/>
                </a:pPr>
                <a:r>
                  <a:rPr lang="es-CR" sz="2000" dirty="0"/>
                  <a:t>El proceso MA(q) admite dos condiciones:</a:t>
                </a:r>
              </a:p>
              <a:p>
                <a:pPr marL="457200" indent="-457200">
                  <a:buAutoNum type="arabicPeriod"/>
                </a:pPr>
                <a:r>
                  <a:rPr lang="es-CR" sz="2000" dirty="0"/>
                  <a:t>El componente determinístico del proceso </a:t>
                </a: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oMath>
                </a14:m>
                <a:r>
                  <a:rPr lang="es-CR" sz="2000" dirty="0"/>
                  <a:t> es un una constante </a:t>
                </a:r>
                <a14:m>
                  <m:oMath xmlns:m="http://schemas.openxmlformats.org/officeDocument/2006/math">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𝜇</m:t>
                        </m:r>
                      </m:e>
                      <m:sub>
                        <m:r>
                          <a:rPr lang="es-CR" sz="2000" i="1">
                            <a:latin typeface="Cambria Math" panose="02040503050406030204" pitchFamily="18" charset="0"/>
                            <a:ea typeface="Cambria Math" panose="02040503050406030204" pitchFamily="18" charset="0"/>
                          </a:rPr>
                          <m:t>𝑥</m:t>
                        </m:r>
                      </m:sub>
                    </m:sSub>
                  </m:oMath>
                </a14:m>
                <a:r>
                  <a:rPr lang="es-CR" sz="2000" dirty="0"/>
                  <a:t>.</a:t>
                </a:r>
              </a:p>
              <a:p>
                <a:pPr marL="457200" indent="-457200">
                  <a:buAutoNum type="arabicPeriod"/>
                </a:pPr>
                <a:r>
                  <a:rPr lang="es-CR" sz="2000" dirty="0"/>
                  <a:t>La realización en el tiempo t del proceso </a:t>
                </a: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oMath>
                </a14:m>
                <a:r>
                  <a:rPr lang="es-CR" sz="2000" dirty="0"/>
                  <a:t> es la suma ponderada de </a:t>
                </a:r>
                <a14:m>
                  <m:oMath xmlns:m="http://schemas.openxmlformats.org/officeDocument/2006/math">
                    <m:r>
                      <a:rPr lang="es-CR" sz="2000" i="1">
                        <a:latin typeface="Cambria Math" panose="02040503050406030204" pitchFamily="18" charset="0"/>
                      </a:rPr>
                      <m:t>𝑞</m:t>
                    </m:r>
                  </m:oMath>
                </a14:m>
                <a:r>
                  <a:rPr lang="es-CR" sz="2000" dirty="0"/>
                  <a:t> valores presentes y pasados de un ruido blanco </a:t>
                </a: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𝑢</m:t>
                        </m:r>
                      </m:e>
                      <m:sub>
                        <m:r>
                          <a:rPr lang="es-CR" sz="2000" i="1">
                            <a:latin typeface="Cambria Math" panose="02040503050406030204" pitchFamily="18" charset="0"/>
                          </a:rPr>
                          <m:t>𝑡</m:t>
                        </m:r>
                      </m:sub>
                    </m:sSub>
                  </m:oMath>
                </a14:m>
                <a:r>
                  <a:rPr lang="es-CR" sz="2000" dirty="0"/>
                  <a:t>.</a:t>
                </a:r>
              </a:p>
              <a:p>
                <a:pPr marL="0" indent="0">
                  <a:buNone/>
                </a:pPr>
                <a:r>
                  <a:rPr lang="es-CR" sz="2000" dirty="0"/>
                  <a:t>De esta forma se tiene que un proceso </a:t>
                </a: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oMath>
                </a14:m>
                <a:r>
                  <a:rPr lang="es-CR" sz="2000" dirty="0"/>
                  <a:t> está gobernado por un MA(q) y este se expresa como </a:t>
                </a:r>
              </a:p>
              <a:p>
                <a:pPr marL="0" indent="0">
                  <a:buNone/>
                </a:pPr>
                <a:endParaRPr lang="es-CR" sz="2000" dirty="0"/>
              </a:p>
              <a:p>
                <a:pPr marL="0" indent="0">
                  <a:buNone/>
                </a:pPr>
                <a14:m>
                  <m:oMathPara xmlns:m="http://schemas.openxmlformats.org/officeDocument/2006/math">
                    <m:oMathParaPr>
                      <m:jc m:val="centerGroup"/>
                    </m:oMathParaPr>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r>
                        <a:rPr lang="es-CR" sz="2000" i="1">
                          <a:latin typeface="Cambria Math" panose="02040503050406030204" pitchFamily="18" charset="0"/>
                        </a:rPr>
                        <m:t>=</m:t>
                      </m:r>
                      <m:sSub>
                        <m:sSubPr>
                          <m:ctrlPr>
                            <a:rPr lang="es-CR" sz="2000" i="1">
                              <a:latin typeface="Cambria Math"/>
                            </a:rPr>
                          </m:ctrlPr>
                        </m:sSubPr>
                        <m:e>
                          <m:r>
                            <a:rPr lang="es-CR" sz="2000" i="1">
                              <a:latin typeface="Cambria Math" panose="02040503050406030204" pitchFamily="18" charset="0"/>
                            </a:rPr>
                            <m:t>𝑋</m:t>
                          </m:r>
                        </m:e>
                        <m:sub>
                          <m:r>
                            <a:rPr lang="es-CR" sz="2000" i="1">
                              <a:latin typeface="Cambria Math" panose="02040503050406030204" pitchFamily="18" charset="0"/>
                            </a:rPr>
                            <m:t>𝑡</m:t>
                          </m:r>
                        </m:sub>
                      </m:sSub>
                      <m:r>
                        <a:rPr lang="es-CR" sz="2000" i="1">
                          <a:latin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𝜇</m:t>
                          </m:r>
                        </m:e>
                        <m:sub>
                          <m:r>
                            <a:rPr lang="es-CR" sz="2000" i="1">
                              <a:latin typeface="Cambria Math" panose="02040503050406030204" pitchFamily="18" charset="0"/>
                              <a:ea typeface="Cambria Math" panose="02040503050406030204" pitchFamily="18" charset="0"/>
                            </a:rPr>
                            <m:t>𝑥</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𝑢</m:t>
                          </m:r>
                        </m:e>
                        <m:sub>
                          <m:r>
                            <a:rPr lang="es-CR" sz="2000" i="1">
                              <a:latin typeface="Cambria Math" panose="02040503050406030204" pitchFamily="18" charset="0"/>
                              <a:ea typeface="Cambria Math" panose="02040503050406030204" pitchFamily="18" charset="0"/>
                            </a:rPr>
                            <m:t>𝑡</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𝜗</m:t>
                          </m:r>
                        </m:e>
                        <m:sub>
                          <m:r>
                            <a:rPr lang="es-CR" sz="2000" i="1">
                              <a:latin typeface="Cambria Math" panose="02040503050406030204" pitchFamily="18" charset="0"/>
                              <a:ea typeface="Cambria Math" panose="02040503050406030204" pitchFamily="18" charset="0"/>
                            </a:rPr>
                            <m:t>1</m:t>
                          </m:r>
                        </m:sub>
                      </m:sSub>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𝑢</m:t>
                          </m:r>
                        </m:e>
                        <m:sub>
                          <m:r>
                            <a:rPr lang="es-CR" sz="2000" i="1">
                              <a:latin typeface="Cambria Math" panose="02040503050406030204" pitchFamily="18" charset="0"/>
                              <a:ea typeface="Cambria Math" panose="02040503050406030204" pitchFamily="18" charset="0"/>
                            </a:rPr>
                            <m:t>𝑡</m:t>
                          </m:r>
                          <m:r>
                            <a:rPr lang="es-CR" sz="2000" i="1">
                              <a:latin typeface="Cambria Math" panose="02040503050406030204" pitchFamily="18" charset="0"/>
                              <a:ea typeface="Cambria Math" panose="02040503050406030204" pitchFamily="18" charset="0"/>
                            </a:rPr>
                            <m:t>−1</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𝜗</m:t>
                          </m:r>
                        </m:e>
                        <m:sub>
                          <m:r>
                            <a:rPr lang="es-CR" sz="2000" i="1">
                              <a:latin typeface="Cambria Math" panose="02040503050406030204" pitchFamily="18" charset="0"/>
                              <a:ea typeface="Cambria Math" panose="02040503050406030204" pitchFamily="18" charset="0"/>
                            </a:rPr>
                            <m:t>2</m:t>
                          </m:r>
                        </m:sub>
                      </m:sSub>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𝑢</m:t>
                          </m:r>
                        </m:e>
                        <m:sub>
                          <m:r>
                            <a:rPr lang="es-CR" sz="2000" i="1">
                              <a:latin typeface="Cambria Math" panose="02040503050406030204" pitchFamily="18" charset="0"/>
                              <a:ea typeface="Cambria Math" panose="02040503050406030204" pitchFamily="18" charset="0"/>
                            </a:rPr>
                            <m:t>𝑡</m:t>
                          </m:r>
                          <m:r>
                            <a:rPr lang="es-CR" sz="2000" i="1">
                              <a:latin typeface="Cambria Math" panose="02040503050406030204" pitchFamily="18" charset="0"/>
                              <a:ea typeface="Cambria Math" panose="02040503050406030204" pitchFamily="18" charset="0"/>
                            </a:rPr>
                            <m:t>−2</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𝜗</m:t>
                          </m:r>
                        </m:e>
                        <m:sub>
                          <m:r>
                            <a:rPr lang="es-CR" sz="2000" i="1">
                              <a:latin typeface="Cambria Math" panose="02040503050406030204" pitchFamily="18" charset="0"/>
                              <a:ea typeface="Cambria Math" panose="02040503050406030204" pitchFamily="18" charset="0"/>
                            </a:rPr>
                            <m:t>𝑞</m:t>
                          </m:r>
                        </m:sub>
                      </m:sSub>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𝑢</m:t>
                          </m:r>
                        </m:e>
                        <m:sub>
                          <m:r>
                            <a:rPr lang="es-CR" sz="2000" i="1">
                              <a:latin typeface="Cambria Math" panose="02040503050406030204" pitchFamily="18" charset="0"/>
                              <a:ea typeface="Cambria Math" panose="02040503050406030204" pitchFamily="18" charset="0"/>
                            </a:rPr>
                            <m:t>𝑡</m:t>
                          </m:r>
                          <m:r>
                            <a:rPr lang="es-CR" sz="2000" i="1">
                              <a:latin typeface="Cambria Math" panose="02040503050406030204" pitchFamily="18" charset="0"/>
                              <a:ea typeface="Cambria Math" panose="02040503050406030204" pitchFamily="18" charset="0"/>
                            </a:rPr>
                            <m:t>−</m:t>
                          </m:r>
                          <m:r>
                            <a:rPr lang="es-CR" sz="2000" i="1">
                              <a:latin typeface="Cambria Math" panose="02040503050406030204" pitchFamily="18" charset="0"/>
                              <a:ea typeface="Cambria Math" panose="02040503050406030204" pitchFamily="18" charset="0"/>
                            </a:rPr>
                            <m:t>𝑞</m:t>
                          </m:r>
                        </m:sub>
                      </m:sSub>
                    </m:oMath>
                  </m:oMathPara>
                </a14:m>
                <a:endParaRPr lang="es-CR" sz="2000" dirty="0"/>
              </a:p>
              <a:p>
                <a:pPr marL="0" indent="0">
                  <a:buNone/>
                </a:pPr>
                <a:endParaRPr lang="es-CR" sz="2000" dirty="0"/>
              </a:p>
              <a:p>
                <a:pPr marL="0" indent="0">
                  <a:buNone/>
                </a:pPr>
                <a:r>
                  <a:rPr lang="es-CR" sz="2000" dirty="0"/>
                  <a:t>Con memoria </a:t>
                </a:r>
                <a14:m>
                  <m:oMath xmlns:m="http://schemas.openxmlformats.org/officeDocument/2006/math">
                    <m:r>
                      <a:rPr lang="es-CR" sz="2000" i="1">
                        <a:latin typeface="Cambria Math" panose="02040503050406030204" pitchFamily="18" charset="0"/>
                      </a:rPr>
                      <m:t>𝐸</m:t>
                    </m:r>
                    <m:d>
                      <m:dPr>
                        <m:begChr m:val="["/>
                        <m:endChr m:val="]"/>
                        <m:ctrlPr>
                          <a:rPr lang="es-CR" sz="2000" i="1">
                            <a:latin typeface="Cambria Math"/>
                          </a:rPr>
                        </m:ctrlPr>
                      </m:dPr>
                      <m:e>
                        <m:sSub>
                          <m:sSubPr>
                            <m:ctrlPr>
                              <a:rPr lang="es-CR" sz="2000" i="1">
                                <a:latin typeface="Cambria Math"/>
                              </a:rPr>
                            </m:ctrlPr>
                          </m:sSubPr>
                          <m:e>
                            <m:r>
                              <a:rPr lang="es-CR" sz="2000" i="1">
                                <a:latin typeface="Cambria Math" panose="02040503050406030204" pitchFamily="18" charset="0"/>
                              </a:rPr>
                              <m:t>𝑢</m:t>
                            </m:r>
                          </m:e>
                          <m:sub>
                            <m:r>
                              <a:rPr lang="es-CR" sz="2000" i="1">
                                <a:latin typeface="Cambria Math" panose="02040503050406030204" pitchFamily="18" charset="0"/>
                              </a:rPr>
                              <m:t>𝑡</m:t>
                            </m:r>
                          </m:sub>
                        </m:sSub>
                      </m:e>
                    </m:d>
                    <m:r>
                      <a:rPr lang="es-CR" sz="2000" i="1">
                        <a:latin typeface="Cambria Math" panose="02040503050406030204" pitchFamily="18" charset="0"/>
                      </a:rPr>
                      <m:t>=0</m:t>
                    </m:r>
                  </m:oMath>
                </a14:m>
                <a:endParaRPr lang="es-CR" sz="2000" dirty="0"/>
              </a:p>
              <a:p>
                <a:pPr marL="0" indent="0">
                  <a:buNone/>
                </a:pPr>
                <a:r>
                  <a:rPr lang="es-CR" sz="2000" dirty="0"/>
                  <a:t>                         </a:t>
                </a:r>
                <a14:m>
                  <m:oMath xmlns:m="http://schemas.openxmlformats.org/officeDocument/2006/math">
                    <m:r>
                      <a:rPr lang="es-CR" sz="2000" i="1">
                        <a:latin typeface="Cambria Math" panose="02040503050406030204" pitchFamily="18" charset="0"/>
                      </a:rPr>
                      <m:t>𝐸</m:t>
                    </m:r>
                    <m:d>
                      <m:dPr>
                        <m:begChr m:val="["/>
                        <m:endChr m:val="]"/>
                        <m:ctrlPr>
                          <a:rPr lang="es-CR" sz="2000" i="1">
                            <a:latin typeface="Cambria Math"/>
                          </a:rPr>
                        </m:ctrlPr>
                      </m:dPr>
                      <m:e>
                        <m:sSub>
                          <m:sSubPr>
                            <m:ctrlPr>
                              <a:rPr lang="es-CR" sz="2000" i="1">
                                <a:latin typeface="Cambria Math"/>
                              </a:rPr>
                            </m:ctrlPr>
                          </m:sSubPr>
                          <m:e>
                            <m:r>
                              <a:rPr lang="es-CR" sz="2000" i="1">
                                <a:latin typeface="Cambria Math" panose="02040503050406030204" pitchFamily="18" charset="0"/>
                              </a:rPr>
                              <m:t>𝑢</m:t>
                            </m:r>
                          </m:e>
                          <m:sub>
                            <m:r>
                              <a:rPr lang="es-CR" sz="2000" i="1">
                                <a:latin typeface="Cambria Math" panose="02040503050406030204" pitchFamily="18" charset="0"/>
                              </a:rPr>
                              <m:t>𝑡</m:t>
                            </m:r>
                          </m:sub>
                        </m:sSub>
                        <m:sSub>
                          <m:sSubPr>
                            <m:ctrlPr>
                              <a:rPr lang="es-CR" sz="2000" i="1">
                                <a:latin typeface="Cambria Math"/>
                              </a:rPr>
                            </m:ctrlPr>
                          </m:sSubPr>
                          <m:e>
                            <m:r>
                              <a:rPr lang="es-CR" sz="2000" i="1">
                                <a:latin typeface="Cambria Math" panose="02040503050406030204" pitchFamily="18" charset="0"/>
                              </a:rPr>
                              <m:t>𝑢</m:t>
                            </m:r>
                          </m:e>
                          <m:sub>
                            <m:r>
                              <a:rPr lang="es-CR" sz="2000" i="1">
                                <a:latin typeface="Cambria Math" panose="02040503050406030204" pitchFamily="18" charset="0"/>
                              </a:rPr>
                              <m:t>𝑡</m:t>
                            </m:r>
                            <m:r>
                              <a:rPr lang="es-CR" sz="2000" i="1">
                                <a:latin typeface="Cambria Math" panose="02040503050406030204" pitchFamily="18" charset="0"/>
                              </a:rPr>
                              <m:t>+</m:t>
                            </m:r>
                            <m:r>
                              <a:rPr lang="es-CR" sz="2000" i="1">
                                <a:latin typeface="Cambria Math" panose="02040503050406030204" pitchFamily="18" charset="0"/>
                              </a:rPr>
                              <m:t>𝑠</m:t>
                            </m:r>
                          </m:sub>
                        </m:sSub>
                      </m:e>
                    </m:d>
                    <m:r>
                      <a:rPr lang="es-CR" sz="2000" i="1">
                        <a:latin typeface="Cambria Math" panose="02040503050406030204" pitchFamily="18" charset="0"/>
                      </a:rPr>
                      <m:t>=</m:t>
                    </m:r>
                    <m:d>
                      <m:dPr>
                        <m:begChr m:val="{"/>
                        <m:endChr m:val=""/>
                        <m:ctrlPr>
                          <a:rPr lang="es-CR" sz="2000" i="1">
                            <a:latin typeface="Cambria Math"/>
                          </a:rPr>
                        </m:ctrlPr>
                      </m:dPr>
                      <m:e>
                        <m:eqArr>
                          <m:eqArrPr>
                            <m:ctrlPr>
                              <a:rPr lang="es-CR" sz="2000" i="1">
                                <a:latin typeface="Cambria Math"/>
                              </a:rPr>
                            </m:ctrlPr>
                          </m:eqArrPr>
                          <m:e>
                            <m:sSubSup>
                              <m:sSubSupPr>
                                <m:ctrlPr>
                                  <a:rPr lang="es-CR" sz="2000" i="1">
                                    <a:latin typeface="Cambria Math"/>
                                  </a:rPr>
                                </m:ctrlPr>
                              </m:sSubSupPr>
                              <m:e>
                                <m:r>
                                  <a:rPr lang="es-CR" sz="2000" i="1">
                                    <a:latin typeface="Cambria Math" panose="02040503050406030204" pitchFamily="18" charset="0"/>
                                    <a:ea typeface="Cambria Math" panose="02040503050406030204" pitchFamily="18" charset="0"/>
                                  </a:rPr>
                                  <m:t>𝜎</m:t>
                                </m:r>
                              </m:e>
                              <m:sub>
                                <m:r>
                                  <a:rPr lang="es-CR" sz="2000" i="1">
                                    <a:latin typeface="Cambria Math" panose="02040503050406030204" pitchFamily="18" charset="0"/>
                                  </a:rPr>
                                  <m:t>𝑢</m:t>
                                </m:r>
                              </m:sub>
                              <m:sup>
                                <m:r>
                                  <a:rPr lang="es-CR" sz="2000" i="1">
                                    <a:latin typeface="Cambria Math" panose="02040503050406030204" pitchFamily="18" charset="0"/>
                                  </a:rPr>
                                  <m:t>2</m:t>
                                </m:r>
                              </m:sup>
                            </m:sSubSup>
                            <m:r>
                              <a:rPr lang="es-CR" sz="2000" i="1">
                                <a:latin typeface="Cambria Math" panose="02040503050406030204" pitchFamily="18" charset="0"/>
                              </a:rPr>
                              <m:t> </m:t>
                            </m:r>
                            <m:r>
                              <a:rPr lang="es-CR" sz="2000" i="1">
                                <a:latin typeface="Cambria Math" panose="02040503050406030204" pitchFamily="18" charset="0"/>
                              </a:rPr>
                              <m:t>𝑠𝑖</m:t>
                            </m:r>
                            <m:r>
                              <a:rPr lang="es-CR" sz="2000" i="1">
                                <a:latin typeface="Cambria Math" panose="02040503050406030204" pitchFamily="18" charset="0"/>
                              </a:rPr>
                              <m:t> </m:t>
                            </m:r>
                            <m:r>
                              <a:rPr lang="es-CR" sz="2000" i="1">
                                <a:latin typeface="Cambria Math" panose="02040503050406030204" pitchFamily="18" charset="0"/>
                              </a:rPr>
                              <m:t>𝑠</m:t>
                            </m:r>
                            <m:r>
                              <a:rPr lang="es-CR" sz="2000" i="1">
                                <a:latin typeface="Cambria Math" panose="02040503050406030204" pitchFamily="18" charset="0"/>
                              </a:rPr>
                              <m:t>=0</m:t>
                            </m:r>
                          </m:e>
                          <m:e>
                            <m:r>
                              <a:rPr lang="es-CR" sz="2000" i="1">
                                <a:latin typeface="Cambria Math" panose="02040503050406030204" pitchFamily="18" charset="0"/>
                              </a:rPr>
                              <m:t>0  </m:t>
                            </m:r>
                            <m:r>
                              <a:rPr lang="es-CR" sz="2000" i="1">
                                <a:latin typeface="Cambria Math" panose="02040503050406030204" pitchFamily="18" charset="0"/>
                              </a:rPr>
                              <m:t>𝑜𝑡𝑟𝑜𝑠</m:t>
                            </m:r>
                            <m:r>
                              <a:rPr lang="es-CR" sz="2000" i="1">
                                <a:latin typeface="Cambria Math" panose="02040503050406030204" pitchFamily="18" charset="0"/>
                              </a:rPr>
                              <m:t> </m:t>
                            </m:r>
                            <m:r>
                              <a:rPr lang="es-CR" sz="2000" i="1">
                                <a:latin typeface="Cambria Math" panose="02040503050406030204" pitchFamily="18" charset="0"/>
                              </a:rPr>
                              <m:t>𝑐𝑎𝑠𝑜𝑠</m:t>
                            </m:r>
                          </m:e>
                        </m:eqArr>
                      </m:e>
                    </m:d>
                  </m:oMath>
                </a14:m>
                <a:endParaRPr lang="es-CR" sz="2000" dirty="0"/>
              </a:p>
              <a:p>
                <a:pPr marL="0" indent="0" algn="just">
                  <a:buNone/>
                </a:pPr>
                <a:r>
                  <a:rPr lang="es-ES" sz="2000" dirty="0"/>
                  <a:t>Está claro que estos procesos son estacionarios y esto sin ningún tipo de restricción que se le haya impuesto al a los parámetros teta cuando son constantes y con número finito de estos. Por otro lado, puede ser necesario hacer referencia a una reescritura de un proceso </a:t>
                </a:r>
                <a14:m>
                  <m:oMath xmlns:m="http://schemas.openxmlformats.org/officeDocument/2006/math">
                    <m:r>
                      <a:rPr lang="es-ES" sz="2000" i="1" dirty="0">
                        <a:latin typeface="Cambria Math" panose="02040503050406030204" pitchFamily="18" charset="0"/>
                      </a:rPr>
                      <m:t>𝑀𝐴</m:t>
                    </m:r>
                    <m:r>
                      <a:rPr lang="es-ES" sz="2000" i="1" dirty="0">
                        <a:latin typeface="Cambria Math" panose="02040503050406030204" pitchFamily="18" charset="0"/>
                      </a:rPr>
                      <m:t>(</m:t>
                    </m:r>
                    <m:r>
                      <a:rPr lang="es-ES" sz="2000" i="1" dirty="0">
                        <a:latin typeface="Cambria Math" panose="02040503050406030204" pitchFamily="18" charset="0"/>
                      </a:rPr>
                      <m:t>𝑞</m:t>
                    </m:r>
                    <m:r>
                      <a:rPr lang="es-ES" sz="2000" i="1" dirty="0">
                        <a:latin typeface="Cambria Math" panose="02040503050406030204" pitchFamily="18" charset="0"/>
                      </a:rPr>
                      <m:t>)</m:t>
                    </m:r>
                  </m:oMath>
                </a14:m>
                <a:r>
                  <a:rPr lang="es-ES" sz="2000" dirty="0"/>
                  <a:t> dado en términos de procesos </a:t>
                </a:r>
                <a:r>
                  <a:rPr lang="es-ES" sz="2000" dirty="0" err="1"/>
                  <a:t>autorregresivos</a:t>
                </a:r>
                <a:r>
                  <a:rPr lang="es-ES" sz="2000" dirty="0"/>
                  <a:t>, para especificar su función de autocorrelación parcial. Con el fin de garantizar la singularidad de esta reescritura, se debe asegurarse de que uno está en presencia de un proceso invertible MA. Antes de especificar estas condiciones de inversión, se debe introducir el operador </a:t>
                </a:r>
                <a14:m>
                  <m:oMath xmlns:m="http://schemas.openxmlformats.org/officeDocument/2006/math">
                    <m:r>
                      <a:rPr lang="es-ES" sz="2000" i="1" dirty="0">
                        <a:latin typeface="Cambria Math" panose="02040503050406030204" pitchFamily="18" charset="0"/>
                      </a:rPr>
                      <m:t>𝐵</m:t>
                    </m:r>
                  </m:oMath>
                </a14:m>
                <a:r>
                  <a:rPr lang="es-ES" sz="2000" dirty="0"/>
                  <a:t> de desplazamiento, lo que simplificará en gran medida las escrituras.</a:t>
                </a:r>
                <a:endParaRPr lang="es-CR" sz="2000" dirty="0"/>
              </a:p>
              <a:p>
                <a:pPr marL="0" indent="0">
                  <a:buNone/>
                </a:pPr>
                <a:endParaRPr lang="es-CR" sz="20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0" y="963978"/>
                <a:ext cx="12192000" cy="5894021"/>
              </a:xfrm>
              <a:blipFill>
                <a:blip r:embed="rId2"/>
                <a:stretch>
                  <a:fillRect l="-550" t="-1034" r="-500" b="-1241"/>
                </a:stretch>
              </a:blipFill>
            </p:spPr>
            <p:txBody>
              <a:bodyPr/>
              <a:lstStyle/>
              <a:p>
                <a:r>
                  <a:rPr lang="es-CR">
                    <a:noFill/>
                  </a:rPr>
                  <a:t> </a:t>
                </a:r>
              </a:p>
            </p:txBody>
          </p:sp>
        </mc:Fallback>
      </mc:AlternateContent>
      <p:sp>
        <p:nvSpPr>
          <p:cNvPr id="4" name="Título 1"/>
          <p:cNvSpPr>
            <a:spLocks noGrp="1"/>
          </p:cNvSpPr>
          <p:nvPr>
            <p:ph type="title"/>
          </p:nvPr>
        </p:nvSpPr>
        <p:spPr>
          <a:xfrm>
            <a:off x="134816" y="35169"/>
            <a:ext cx="11980984" cy="729762"/>
          </a:xfrm>
        </p:spPr>
        <p:txBody>
          <a:bodyPr/>
          <a:lstStyle/>
          <a:p>
            <a:pPr algn="ctr"/>
            <a:r>
              <a:rPr lang="es-CR" dirty="0"/>
              <a:t>Identificación : los procesos MA(q)</a:t>
            </a:r>
          </a:p>
        </p:txBody>
      </p:sp>
    </p:spTree>
    <p:extLst>
      <p:ext uri="{BB962C8B-B14F-4D97-AF65-F5344CB8AC3E}">
        <p14:creationId xmlns:p14="http://schemas.microsoft.com/office/powerpoint/2010/main" val="3732798559"/>
      </p:ext>
    </p:extLst>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34816" y="35169"/>
            <a:ext cx="11980984" cy="729762"/>
          </a:xfrm>
        </p:spPr>
        <p:txBody>
          <a:bodyPr/>
          <a:lstStyle/>
          <a:p>
            <a:pPr algn="ctr"/>
            <a:r>
              <a:rPr lang="es-CR" dirty="0"/>
              <a:t>Identificación : los procesos MA(q)</a:t>
            </a:r>
          </a:p>
        </p:txBody>
      </p:sp>
      <mc:AlternateContent xmlns:mc="http://schemas.openxmlformats.org/markup-compatibility/2006" xmlns:a14="http://schemas.microsoft.com/office/drawing/2010/main">
        <mc:Choice Requires="a14">
          <p:sp>
            <p:nvSpPr>
              <p:cNvPr id="5" name="Marcador de contenido 2"/>
              <p:cNvSpPr>
                <a:spLocks noGrp="1"/>
              </p:cNvSpPr>
              <p:nvPr>
                <p:ph idx="1"/>
              </p:nvPr>
            </p:nvSpPr>
            <p:spPr>
              <a:xfrm>
                <a:off x="0" y="963978"/>
                <a:ext cx="12192000" cy="5894021"/>
              </a:xfrm>
            </p:spPr>
            <p:txBody>
              <a:bodyPr>
                <a:normAutofit/>
              </a:bodyPr>
              <a:lstStyle/>
              <a:p>
                <a:pPr marL="0" indent="0">
                  <a:buNone/>
                </a:pPr>
                <a:r>
                  <a:rPr lang="es-CR" sz="2000" b="1" dirty="0"/>
                  <a:t>El operador de desplazamiento </a:t>
                </a:r>
                <a14:m>
                  <m:oMath xmlns:m="http://schemas.openxmlformats.org/officeDocument/2006/math">
                    <m:r>
                      <a:rPr lang="es-CR" sz="2000" b="1" i="1" dirty="0">
                        <a:latin typeface="Cambria Math" panose="02040503050406030204" pitchFamily="18" charset="0"/>
                      </a:rPr>
                      <m:t>𝑩</m:t>
                    </m:r>
                  </m:oMath>
                </a14:m>
                <a:endParaRPr lang="es-CR" sz="2000" b="1" dirty="0"/>
              </a:p>
              <a:p>
                <a:pPr marL="0" indent="0">
                  <a:buNone/>
                </a:pPr>
                <a:r>
                  <a:rPr lang="es-CR" sz="2000" dirty="0"/>
                  <a:t>Este se define como: </a:t>
                </a:r>
                <a14:m>
                  <m:oMath xmlns:m="http://schemas.openxmlformats.org/officeDocument/2006/math">
                    <m:sSup>
                      <m:sSupPr>
                        <m:ctrlPr>
                          <a:rPr lang="es-CR" sz="2000" i="1">
                            <a:latin typeface="Cambria Math"/>
                          </a:rPr>
                        </m:ctrlPr>
                      </m:sSupPr>
                      <m:e>
                        <m:r>
                          <a:rPr lang="es-CR" sz="2000" i="1">
                            <a:latin typeface="Cambria Math" panose="02040503050406030204" pitchFamily="18" charset="0"/>
                          </a:rPr>
                          <m:t>𝐵</m:t>
                        </m:r>
                      </m:e>
                      <m:sup>
                        <m:r>
                          <a:rPr lang="es-CR" sz="2000" i="1">
                            <a:latin typeface="Cambria Math" panose="02040503050406030204" pitchFamily="18" charset="0"/>
                          </a:rPr>
                          <m:t>𝑘</m:t>
                        </m:r>
                      </m:sup>
                    </m:sSup>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r>
                      <a:rPr lang="es-CR" sz="2000" i="1">
                        <a:latin typeface="Cambria Math" panose="02040503050406030204" pitchFamily="18" charset="0"/>
                      </a:rPr>
                      <m:t>=</m:t>
                    </m:r>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r>
                          <a:rPr lang="es-CR" sz="2000" i="1">
                            <a:latin typeface="Cambria Math" panose="02040503050406030204" pitchFamily="18" charset="0"/>
                          </a:rPr>
                          <m:t>−</m:t>
                        </m:r>
                        <m:r>
                          <a:rPr lang="es-CR" sz="2000" i="1">
                            <a:latin typeface="Cambria Math" panose="02040503050406030204" pitchFamily="18" charset="0"/>
                          </a:rPr>
                          <m:t>𝑘</m:t>
                        </m:r>
                      </m:sub>
                    </m:sSub>
                  </m:oMath>
                </a14:m>
                <a:r>
                  <a:rPr lang="es-CR" sz="2000" dirty="0"/>
                  <a:t>.  </a:t>
                </a:r>
              </a:p>
              <a:p>
                <a:pPr marL="0" indent="0">
                  <a:buNone/>
                </a:pPr>
                <a:r>
                  <a:rPr lang="es-CR" sz="2000" b="1" dirty="0"/>
                  <a:t>Recordar</a:t>
                </a:r>
                <a:r>
                  <a:rPr lang="es-CR" sz="2000" dirty="0"/>
                  <a:t>: Si se aplica a una constante tenemos: </a:t>
                </a:r>
                <a14:m>
                  <m:oMath xmlns:m="http://schemas.openxmlformats.org/officeDocument/2006/math">
                    <m:sSup>
                      <m:sSupPr>
                        <m:ctrlPr>
                          <a:rPr lang="es-CR" sz="2000" i="1">
                            <a:latin typeface="Cambria Math"/>
                          </a:rPr>
                        </m:ctrlPr>
                      </m:sSupPr>
                      <m:e>
                        <m:r>
                          <a:rPr lang="es-CR" sz="2000" i="1">
                            <a:latin typeface="Cambria Math" panose="02040503050406030204" pitchFamily="18" charset="0"/>
                          </a:rPr>
                          <m:t>𝐵</m:t>
                        </m:r>
                      </m:e>
                      <m:sup>
                        <m:r>
                          <a:rPr lang="es-CR" sz="2000" i="1">
                            <a:latin typeface="Cambria Math" panose="02040503050406030204" pitchFamily="18" charset="0"/>
                          </a:rPr>
                          <m:t>𝑘</m:t>
                        </m:r>
                      </m:sup>
                    </m:sSup>
                    <m:r>
                      <a:rPr lang="es-CR" sz="2000" i="1">
                        <a:latin typeface="Cambria Math" panose="02040503050406030204" pitchFamily="18" charset="0"/>
                      </a:rPr>
                      <m:t>𝑐</m:t>
                    </m:r>
                    <m:r>
                      <a:rPr lang="es-CR" sz="2000" i="1">
                        <a:latin typeface="Cambria Math" panose="02040503050406030204" pitchFamily="18" charset="0"/>
                      </a:rPr>
                      <m:t>=</m:t>
                    </m:r>
                    <m:r>
                      <a:rPr lang="es-CR" sz="2000" i="1">
                        <a:latin typeface="Cambria Math" panose="02040503050406030204" pitchFamily="18" charset="0"/>
                      </a:rPr>
                      <m:t>𝑐</m:t>
                    </m:r>
                  </m:oMath>
                </a14:m>
                <a:endParaRPr lang="es-CR" sz="2000" dirty="0"/>
              </a:p>
              <a:p>
                <a:pPr marL="0" indent="0">
                  <a:buNone/>
                </a:pPr>
                <a:endParaRPr lang="es-CR" sz="2000" dirty="0"/>
              </a:p>
              <a:p>
                <a:pPr marL="0" indent="0">
                  <a:buNone/>
                </a:pPr>
                <a:r>
                  <a:rPr lang="es-CR" sz="2000" dirty="0"/>
                  <a:t>Para un proceso </a:t>
                </a:r>
                <a14:m>
                  <m:oMath xmlns:m="http://schemas.openxmlformats.org/officeDocument/2006/math">
                    <m:r>
                      <a:rPr lang="es-CR" sz="2000" i="1" dirty="0">
                        <a:latin typeface="Cambria Math" panose="02040503050406030204" pitchFamily="18" charset="0"/>
                      </a:rPr>
                      <m:t>𝑀𝐴</m:t>
                    </m:r>
                    <m:r>
                      <a:rPr lang="es-CR" sz="2000" i="1" dirty="0">
                        <a:latin typeface="Cambria Math" panose="02040503050406030204" pitchFamily="18" charset="0"/>
                      </a:rPr>
                      <m:t>(</m:t>
                    </m:r>
                    <m:r>
                      <a:rPr lang="es-CR" sz="2000" i="1" dirty="0">
                        <a:latin typeface="Cambria Math" panose="02040503050406030204" pitchFamily="18" charset="0"/>
                      </a:rPr>
                      <m:t>𝑞</m:t>
                    </m:r>
                    <m:r>
                      <a:rPr lang="es-CR" sz="2000" i="1" dirty="0">
                        <a:latin typeface="Cambria Math" panose="02040503050406030204" pitchFamily="18" charset="0"/>
                      </a:rPr>
                      <m:t>)</m:t>
                    </m:r>
                  </m:oMath>
                </a14:m>
                <a:r>
                  <a:rPr lang="es-CR" sz="2000" dirty="0"/>
                  <a:t>, se tiene por ecuación:</a:t>
                </a:r>
              </a:p>
              <a:p>
                <a:pPr marL="0" indent="0">
                  <a:buNone/>
                </a:pPr>
                <a:endParaRPr lang="es-CR" sz="2000" dirty="0"/>
              </a:p>
              <a:p>
                <a:pPr marL="0" indent="0">
                  <a:buNone/>
                </a:pPr>
                <a14:m>
                  <m:oMathPara xmlns:m="http://schemas.openxmlformats.org/officeDocument/2006/math">
                    <m:oMathParaPr>
                      <m:jc m:val="centerGroup"/>
                    </m:oMathParaPr>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r>
                        <a:rPr lang="es-CR" sz="2000" i="1">
                          <a:latin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𝑢</m:t>
                          </m:r>
                        </m:e>
                        <m:sub>
                          <m:r>
                            <a:rPr lang="es-CR" sz="2000" i="1">
                              <a:latin typeface="Cambria Math" panose="02040503050406030204" pitchFamily="18" charset="0"/>
                              <a:ea typeface="Cambria Math" panose="02040503050406030204" pitchFamily="18" charset="0"/>
                            </a:rPr>
                            <m:t>𝑡</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𝜗</m:t>
                          </m:r>
                        </m:e>
                        <m:sub>
                          <m:r>
                            <a:rPr lang="es-CR" sz="2000" i="1">
                              <a:latin typeface="Cambria Math" panose="02040503050406030204" pitchFamily="18" charset="0"/>
                              <a:ea typeface="Cambria Math" panose="02040503050406030204" pitchFamily="18" charset="0"/>
                            </a:rPr>
                            <m:t>1</m:t>
                          </m:r>
                        </m:sub>
                      </m:sSub>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𝑢</m:t>
                          </m:r>
                        </m:e>
                        <m:sub>
                          <m:r>
                            <a:rPr lang="es-CR" sz="2000" i="1">
                              <a:latin typeface="Cambria Math" panose="02040503050406030204" pitchFamily="18" charset="0"/>
                              <a:ea typeface="Cambria Math" panose="02040503050406030204" pitchFamily="18" charset="0"/>
                            </a:rPr>
                            <m:t>𝑡</m:t>
                          </m:r>
                          <m:r>
                            <a:rPr lang="es-CR" sz="2000" i="1">
                              <a:latin typeface="Cambria Math" panose="02040503050406030204" pitchFamily="18" charset="0"/>
                              <a:ea typeface="Cambria Math" panose="02040503050406030204" pitchFamily="18" charset="0"/>
                            </a:rPr>
                            <m:t>−1</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𝜗</m:t>
                          </m:r>
                        </m:e>
                        <m:sub>
                          <m:r>
                            <a:rPr lang="es-CR" sz="2000" i="1">
                              <a:latin typeface="Cambria Math" panose="02040503050406030204" pitchFamily="18" charset="0"/>
                              <a:ea typeface="Cambria Math" panose="02040503050406030204" pitchFamily="18" charset="0"/>
                            </a:rPr>
                            <m:t>2</m:t>
                          </m:r>
                        </m:sub>
                      </m:sSub>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𝑢</m:t>
                          </m:r>
                        </m:e>
                        <m:sub>
                          <m:r>
                            <a:rPr lang="es-CR" sz="2000" i="1">
                              <a:latin typeface="Cambria Math" panose="02040503050406030204" pitchFamily="18" charset="0"/>
                              <a:ea typeface="Cambria Math" panose="02040503050406030204" pitchFamily="18" charset="0"/>
                            </a:rPr>
                            <m:t>𝑡</m:t>
                          </m:r>
                          <m:r>
                            <a:rPr lang="es-CR" sz="2000" i="1">
                              <a:latin typeface="Cambria Math" panose="02040503050406030204" pitchFamily="18" charset="0"/>
                              <a:ea typeface="Cambria Math" panose="02040503050406030204" pitchFamily="18" charset="0"/>
                            </a:rPr>
                            <m:t>−2</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𝜗</m:t>
                          </m:r>
                        </m:e>
                        <m:sub>
                          <m:r>
                            <a:rPr lang="es-CR" sz="2000" i="1">
                              <a:latin typeface="Cambria Math" panose="02040503050406030204" pitchFamily="18" charset="0"/>
                              <a:ea typeface="Cambria Math" panose="02040503050406030204" pitchFamily="18" charset="0"/>
                            </a:rPr>
                            <m:t>𝑞</m:t>
                          </m:r>
                        </m:sub>
                      </m:sSub>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𝑢</m:t>
                          </m:r>
                        </m:e>
                        <m:sub>
                          <m:r>
                            <a:rPr lang="es-CR" sz="2000" i="1">
                              <a:latin typeface="Cambria Math" panose="02040503050406030204" pitchFamily="18" charset="0"/>
                              <a:ea typeface="Cambria Math" panose="02040503050406030204" pitchFamily="18" charset="0"/>
                            </a:rPr>
                            <m:t>𝑡</m:t>
                          </m:r>
                          <m:r>
                            <a:rPr lang="es-CR" sz="2000" i="1">
                              <a:latin typeface="Cambria Math" panose="02040503050406030204" pitchFamily="18" charset="0"/>
                              <a:ea typeface="Cambria Math" panose="02040503050406030204" pitchFamily="18" charset="0"/>
                            </a:rPr>
                            <m:t>−</m:t>
                          </m:r>
                          <m:r>
                            <a:rPr lang="es-CR" sz="2000" i="1">
                              <a:latin typeface="Cambria Math" panose="02040503050406030204" pitchFamily="18" charset="0"/>
                              <a:ea typeface="Cambria Math" panose="02040503050406030204" pitchFamily="18" charset="0"/>
                            </a:rPr>
                            <m:t>𝑞</m:t>
                          </m:r>
                        </m:sub>
                      </m:sSub>
                    </m:oMath>
                  </m:oMathPara>
                </a14:m>
                <a:endParaRPr lang="es-CR" sz="2000" dirty="0"/>
              </a:p>
              <a:p>
                <a:pPr marL="0" indent="0">
                  <a:buNone/>
                </a:pPr>
                <a:r>
                  <a:rPr lang="es-CR" sz="2000" dirty="0"/>
                  <a:t>Lo cual se puede reescribir como</a:t>
                </a:r>
              </a:p>
              <a:p>
                <a:pPr marL="0" indent="0">
                  <a:buNone/>
                </a:pPr>
                <a:endParaRPr lang="es-CR" sz="2000" dirty="0"/>
              </a:p>
              <a:p>
                <a:pPr marL="0" indent="0">
                  <a:buNone/>
                </a:pPr>
                <a14:m>
                  <m:oMathPara xmlns:m="http://schemas.openxmlformats.org/officeDocument/2006/math">
                    <m:oMathParaPr>
                      <m:jc m:val="centerGroup"/>
                    </m:oMathParaPr>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r>
                        <a:rPr lang="es-CR" sz="2000" i="1">
                          <a:latin typeface="Cambria Math" panose="02040503050406030204" pitchFamily="18" charset="0"/>
                        </a:rPr>
                        <m:t>=(1−</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𝜗</m:t>
                          </m:r>
                        </m:e>
                        <m:sub>
                          <m:r>
                            <a:rPr lang="es-CR" sz="2000" i="1">
                              <a:latin typeface="Cambria Math" panose="02040503050406030204" pitchFamily="18" charset="0"/>
                              <a:ea typeface="Cambria Math" panose="02040503050406030204" pitchFamily="18" charset="0"/>
                            </a:rPr>
                            <m:t>1</m:t>
                          </m:r>
                        </m:sub>
                      </m:sSub>
                      <m:r>
                        <a:rPr lang="es-CR" sz="2000" i="1">
                          <a:latin typeface="Cambria Math" panose="02040503050406030204" pitchFamily="18" charset="0"/>
                          <a:ea typeface="Cambria Math" panose="02040503050406030204" pitchFamily="18" charset="0"/>
                        </a:rPr>
                        <m:t>𝐵</m:t>
                      </m:r>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𝜗</m:t>
                          </m:r>
                        </m:e>
                        <m:sub>
                          <m:r>
                            <a:rPr lang="es-CR" sz="2000" i="1">
                              <a:latin typeface="Cambria Math" panose="02040503050406030204" pitchFamily="18" charset="0"/>
                              <a:ea typeface="Cambria Math" panose="02040503050406030204" pitchFamily="18" charset="0"/>
                            </a:rPr>
                            <m:t>2</m:t>
                          </m:r>
                        </m:sub>
                      </m:sSub>
                      <m:sSup>
                        <m:sSupPr>
                          <m:ctrlPr>
                            <a:rPr lang="es-CR" sz="2000" i="1">
                              <a:latin typeface="Cambria Math"/>
                              <a:ea typeface="Cambria Math" panose="02040503050406030204" pitchFamily="18" charset="0"/>
                            </a:rPr>
                          </m:ctrlPr>
                        </m:sSupPr>
                        <m:e>
                          <m:r>
                            <a:rPr lang="es-CR" sz="2000" i="1">
                              <a:latin typeface="Cambria Math" panose="02040503050406030204" pitchFamily="18" charset="0"/>
                              <a:ea typeface="Cambria Math" panose="02040503050406030204" pitchFamily="18" charset="0"/>
                            </a:rPr>
                            <m:t>𝐵</m:t>
                          </m:r>
                        </m:e>
                        <m:sup>
                          <m:r>
                            <a:rPr lang="es-CR" sz="2000" i="1">
                              <a:latin typeface="Cambria Math" panose="02040503050406030204" pitchFamily="18" charset="0"/>
                              <a:ea typeface="Cambria Math" panose="02040503050406030204" pitchFamily="18" charset="0"/>
                            </a:rPr>
                            <m:t>2</m:t>
                          </m:r>
                        </m:sup>
                      </m:sSup>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𝜗</m:t>
                          </m:r>
                        </m:e>
                        <m:sub>
                          <m:r>
                            <a:rPr lang="es-CR" sz="2000" i="1">
                              <a:latin typeface="Cambria Math" panose="02040503050406030204" pitchFamily="18" charset="0"/>
                              <a:ea typeface="Cambria Math" panose="02040503050406030204" pitchFamily="18" charset="0"/>
                            </a:rPr>
                            <m:t>𝑞</m:t>
                          </m:r>
                        </m:sub>
                      </m:sSub>
                      <m:sSup>
                        <m:sSupPr>
                          <m:ctrlPr>
                            <a:rPr lang="es-CR" sz="2000" i="1">
                              <a:latin typeface="Cambria Math"/>
                              <a:ea typeface="Cambria Math" panose="02040503050406030204" pitchFamily="18" charset="0"/>
                            </a:rPr>
                          </m:ctrlPr>
                        </m:sSupPr>
                        <m:e>
                          <m:r>
                            <a:rPr lang="es-CR" sz="2000" i="1">
                              <a:latin typeface="Cambria Math" panose="02040503050406030204" pitchFamily="18" charset="0"/>
                              <a:ea typeface="Cambria Math" panose="02040503050406030204" pitchFamily="18" charset="0"/>
                            </a:rPr>
                            <m:t>𝐵</m:t>
                          </m:r>
                        </m:e>
                        <m:sup>
                          <m:r>
                            <a:rPr lang="es-CR" sz="2000" i="1">
                              <a:latin typeface="Cambria Math" panose="02040503050406030204" pitchFamily="18" charset="0"/>
                              <a:ea typeface="Cambria Math" panose="02040503050406030204" pitchFamily="18" charset="0"/>
                            </a:rPr>
                            <m:t>𝑘</m:t>
                          </m:r>
                        </m:sup>
                      </m:sSup>
                      <m:r>
                        <a:rPr lang="es-CR" sz="2000" i="1">
                          <a:latin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𝑢</m:t>
                          </m:r>
                        </m:e>
                        <m:sub>
                          <m:r>
                            <a:rPr lang="es-CR" sz="2000" i="1">
                              <a:latin typeface="Cambria Math" panose="02040503050406030204" pitchFamily="18" charset="0"/>
                              <a:ea typeface="Cambria Math" panose="02040503050406030204" pitchFamily="18" charset="0"/>
                            </a:rPr>
                            <m:t>𝑡</m:t>
                          </m:r>
                        </m:sub>
                      </m:sSub>
                    </m:oMath>
                  </m:oMathPara>
                </a14:m>
                <a:endParaRPr lang="es-CR" sz="2000" dirty="0"/>
              </a:p>
              <a:p>
                <a:pPr marL="0" indent="0">
                  <a:buNone/>
                </a:pPr>
                <a:endParaRPr lang="es-CR" sz="2000" dirty="0"/>
              </a:p>
              <a:p>
                <a:pPr marL="0" indent="0">
                  <a:buNone/>
                </a:pPr>
                <a:r>
                  <a:rPr lang="es-CR" sz="2000" dirty="0"/>
                  <a:t>Donde </a:t>
                </a:r>
                <a14:m>
                  <m:oMath xmlns:m="http://schemas.openxmlformats.org/officeDocument/2006/math">
                    <m:r>
                      <a:rPr lang="es-CR" sz="2000" i="1">
                        <a:latin typeface="Cambria Math" panose="02040503050406030204" pitchFamily="18" charset="0"/>
                        <a:ea typeface="Cambria Math" panose="02040503050406030204" pitchFamily="18" charset="0"/>
                      </a:rPr>
                      <m:t>𝜗</m:t>
                    </m:r>
                    <m:r>
                      <a:rPr lang="es-CR" sz="2000" i="1">
                        <a:latin typeface="Cambria Math" panose="02040503050406030204" pitchFamily="18" charset="0"/>
                        <a:ea typeface="Cambria Math" panose="02040503050406030204" pitchFamily="18" charset="0"/>
                      </a:rPr>
                      <m:t>(</m:t>
                    </m:r>
                    <m:r>
                      <a:rPr lang="es-CR" sz="2000" i="1">
                        <a:latin typeface="Cambria Math" panose="02040503050406030204" pitchFamily="18" charset="0"/>
                        <a:ea typeface="Cambria Math" panose="02040503050406030204" pitchFamily="18" charset="0"/>
                      </a:rPr>
                      <m:t>𝐵</m:t>
                    </m:r>
                    <m:r>
                      <a:rPr lang="es-CR" sz="2000" i="1">
                        <a:latin typeface="Cambria Math" panose="02040503050406030204" pitchFamily="18" charset="0"/>
                        <a:ea typeface="Cambria Math" panose="02040503050406030204" pitchFamily="18" charset="0"/>
                      </a:rPr>
                      <m:t>)</m:t>
                    </m:r>
                  </m:oMath>
                </a14:m>
                <a:r>
                  <a:rPr lang="es-CR" sz="2000" dirty="0"/>
                  <a:t> es un polinomio en </a:t>
                </a:r>
                <a14:m>
                  <m:oMath xmlns:m="http://schemas.openxmlformats.org/officeDocument/2006/math">
                    <m:r>
                      <a:rPr lang="es-CR" sz="2000" i="1" dirty="0">
                        <a:latin typeface="Cambria Math" panose="02040503050406030204" pitchFamily="18" charset="0"/>
                      </a:rPr>
                      <m:t>𝐵</m:t>
                    </m:r>
                  </m:oMath>
                </a14:m>
                <a:r>
                  <a:rPr lang="es-CR" sz="2000" dirty="0"/>
                  <a:t> de grado </a:t>
                </a:r>
                <a14:m>
                  <m:oMath xmlns:m="http://schemas.openxmlformats.org/officeDocument/2006/math">
                    <m:r>
                      <a:rPr lang="es-CR" sz="2000" i="1" dirty="0">
                        <a:latin typeface="Cambria Math" panose="02040503050406030204" pitchFamily="18" charset="0"/>
                      </a:rPr>
                      <m:t>𝑞</m:t>
                    </m:r>
                  </m:oMath>
                </a14:m>
                <a:r>
                  <a:rPr lang="es-CR" sz="2000" dirty="0"/>
                  <a:t>.</a:t>
                </a:r>
              </a:p>
              <a:p>
                <a:pPr marL="0" indent="0">
                  <a:buNone/>
                </a:pPr>
                <a:endParaRPr lang="es-CR" sz="2000" dirty="0"/>
              </a:p>
              <a:p>
                <a:pPr marL="0" indent="0">
                  <a:buNone/>
                </a:pPr>
                <a:r>
                  <a:rPr lang="es-CR" sz="2000" dirty="0"/>
                  <a:t>Veamos ahora cómo sería la presentación para un </a:t>
                </a:r>
                <a:r>
                  <a:rPr lang="es-CR" sz="2000" i="1" dirty="0"/>
                  <a:t>MA(1).</a:t>
                </a:r>
              </a:p>
              <a:p>
                <a:pPr marL="0" indent="0">
                  <a:buNone/>
                </a:pPr>
                <a:endParaRPr lang="es-CR" sz="2000" dirty="0"/>
              </a:p>
            </p:txBody>
          </p:sp>
        </mc:Choice>
        <mc:Fallback xmlns="">
          <p:sp>
            <p:nvSpPr>
              <p:cNvPr id="5" name="Marcador de contenido 2"/>
              <p:cNvSpPr>
                <a:spLocks noGrp="1" noRot="1" noChangeAspect="1" noMove="1" noResize="1" noEditPoints="1" noAdjustHandles="1" noChangeArrowheads="1" noChangeShapeType="1" noTextEdit="1"/>
              </p:cNvSpPr>
              <p:nvPr>
                <p:ph idx="1"/>
              </p:nvPr>
            </p:nvSpPr>
            <p:spPr>
              <a:xfrm>
                <a:off x="0" y="963978"/>
                <a:ext cx="12192000" cy="5894021"/>
              </a:xfrm>
              <a:blipFill>
                <a:blip r:embed="rId2"/>
                <a:stretch>
                  <a:fillRect l="-500" t="-1034"/>
                </a:stretch>
              </a:blipFill>
            </p:spPr>
            <p:txBody>
              <a:bodyPr/>
              <a:lstStyle/>
              <a:p>
                <a:r>
                  <a:rPr lang="es-CR">
                    <a:noFill/>
                  </a:rPr>
                  <a:t> </a:t>
                </a:r>
              </a:p>
            </p:txBody>
          </p:sp>
        </mc:Fallback>
      </mc:AlternateContent>
    </p:spTree>
    <p:extLst>
      <p:ext uri="{BB962C8B-B14F-4D97-AF65-F5344CB8AC3E}">
        <p14:creationId xmlns:p14="http://schemas.microsoft.com/office/powerpoint/2010/main" val="2785259408"/>
      </p:ext>
    </p:extLst>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34816" y="35169"/>
            <a:ext cx="11980984" cy="729762"/>
          </a:xfrm>
        </p:spPr>
        <p:txBody>
          <a:bodyPr/>
          <a:lstStyle/>
          <a:p>
            <a:pPr algn="ctr"/>
            <a:r>
              <a:rPr lang="es-CR" dirty="0"/>
              <a:t>Identificación : los procesos MA(q)</a:t>
            </a:r>
          </a:p>
        </p:txBody>
      </p:sp>
      <mc:AlternateContent xmlns:mc="http://schemas.openxmlformats.org/markup-compatibility/2006" xmlns:a14="http://schemas.microsoft.com/office/drawing/2010/main">
        <mc:Choice Requires="a14">
          <p:sp>
            <p:nvSpPr>
              <p:cNvPr id="5" name="Marcador de contenido 2"/>
              <p:cNvSpPr>
                <a:spLocks noGrp="1"/>
              </p:cNvSpPr>
              <p:nvPr>
                <p:ph idx="1"/>
              </p:nvPr>
            </p:nvSpPr>
            <p:spPr>
              <a:xfrm>
                <a:off x="0" y="963978"/>
                <a:ext cx="12192000" cy="5894021"/>
              </a:xfrm>
            </p:spPr>
            <p:txBody>
              <a:bodyPr>
                <a:normAutofit fontScale="85000" lnSpcReduction="10000"/>
              </a:bodyPr>
              <a:lstStyle/>
              <a:p>
                <a:pPr marL="0" indent="0">
                  <a:buNone/>
                </a:pPr>
                <a:r>
                  <a:rPr lang="es-CR" sz="2000" b="1" dirty="0"/>
                  <a:t>El proceso MA(1)</a:t>
                </a:r>
              </a:p>
              <a:p>
                <a:pPr marL="0" indent="0">
                  <a:buNone/>
                </a:pPr>
                <a:r>
                  <a:rPr lang="es-CR" sz="2000" dirty="0"/>
                  <a:t>Su escritura está dada por la siguiente ecuación:   </a:t>
                </a: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r>
                      <a:rPr lang="es-CR" sz="2000" i="1">
                        <a:latin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𝑢</m:t>
                        </m:r>
                      </m:e>
                      <m:sub>
                        <m:r>
                          <a:rPr lang="es-CR" sz="2000" i="1">
                            <a:latin typeface="Cambria Math" panose="02040503050406030204" pitchFamily="18" charset="0"/>
                            <a:ea typeface="Cambria Math" panose="02040503050406030204" pitchFamily="18" charset="0"/>
                          </a:rPr>
                          <m:t>𝑡</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𝜗</m:t>
                        </m:r>
                      </m:e>
                      <m:sub>
                        <m:r>
                          <a:rPr lang="es-CR" sz="2000" i="1">
                            <a:latin typeface="Cambria Math" panose="02040503050406030204" pitchFamily="18" charset="0"/>
                            <a:ea typeface="Cambria Math" panose="02040503050406030204" pitchFamily="18" charset="0"/>
                          </a:rPr>
                          <m:t>1</m:t>
                        </m:r>
                      </m:sub>
                    </m:sSub>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𝑢</m:t>
                        </m:r>
                      </m:e>
                      <m:sub>
                        <m:r>
                          <a:rPr lang="es-CR" sz="2000" i="1">
                            <a:latin typeface="Cambria Math" panose="02040503050406030204" pitchFamily="18" charset="0"/>
                            <a:ea typeface="Cambria Math" panose="02040503050406030204" pitchFamily="18" charset="0"/>
                          </a:rPr>
                          <m:t>𝑡</m:t>
                        </m:r>
                        <m:r>
                          <a:rPr lang="es-CR" sz="2000" i="1">
                            <a:latin typeface="Cambria Math" panose="02040503050406030204" pitchFamily="18" charset="0"/>
                            <a:ea typeface="Cambria Math" panose="02040503050406030204" pitchFamily="18" charset="0"/>
                          </a:rPr>
                          <m:t>−1</m:t>
                        </m:r>
                      </m:sub>
                    </m:sSub>
                    <m:r>
                      <a:rPr lang="es-CR" sz="2000" i="1">
                        <a:latin typeface="Cambria Math" panose="02040503050406030204" pitchFamily="18" charset="0"/>
                        <a:ea typeface="Cambria Math" panose="02040503050406030204" pitchFamily="18" charset="0"/>
                      </a:rPr>
                      <m:t>=</m:t>
                    </m:r>
                    <m:d>
                      <m:dPr>
                        <m:ctrlPr>
                          <a:rPr lang="es-CR" sz="2000" i="1">
                            <a:latin typeface="Cambria Math"/>
                            <a:ea typeface="Cambria Math" panose="02040503050406030204" pitchFamily="18" charset="0"/>
                          </a:rPr>
                        </m:ctrlPr>
                      </m:dPr>
                      <m:e>
                        <m:r>
                          <a:rPr lang="es-CR" sz="2000" i="1">
                            <a:latin typeface="Cambria Math" panose="02040503050406030204" pitchFamily="18" charset="0"/>
                            <a:ea typeface="Cambria Math" panose="02040503050406030204" pitchFamily="18" charset="0"/>
                          </a:rPr>
                          <m:t>1−</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𝜗</m:t>
                            </m:r>
                          </m:e>
                          <m:sub>
                            <m:r>
                              <a:rPr lang="es-CR" sz="2000" i="1">
                                <a:latin typeface="Cambria Math" panose="02040503050406030204" pitchFamily="18" charset="0"/>
                                <a:ea typeface="Cambria Math" panose="02040503050406030204" pitchFamily="18" charset="0"/>
                              </a:rPr>
                              <m:t>1</m:t>
                            </m:r>
                          </m:sub>
                        </m:sSub>
                        <m:r>
                          <a:rPr lang="es-CR" sz="2000" i="1">
                            <a:latin typeface="Cambria Math" panose="02040503050406030204" pitchFamily="18" charset="0"/>
                            <a:ea typeface="Cambria Math" panose="02040503050406030204" pitchFamily="18" charset="0"/>
                          </a:rPr>
                          <m:t>𝐵</m:t>
                        </m:r>
                      </m:e>
                    </m:d>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𝑢</m:t>
                        </m:r>
                      </m:e>
                      <m:sub>
                        <m:r>
                          <a:rPr lang="es-CR" sz="2000" i="1">
                            <a:latin typeface="Cambria Math" panose="02040503050406030204" pitchFamily="18" charset="0"/>
                            <a:ea typeface="Cambria Math" panose="02040503050406030204" pitchFamily="18" charset="0"/>
                          </a:rPr>
                          <m:t>𝑡</m:t>
                        </m:r>
                      </m:sub>
                    </m:sSub>
                  </m:oMath>
                </a14:m>
                <a:endParaRPr lang="es-CR" sz="2000" dirty="0"/>
              </a:p>
              <a:p>
                <a:pPr marL="0" indent="0">
                  <a:buNone/>
                </a:pPr>
                <a:r>
                  <a:rPr lang="es-CR" sz="2000" dirty="0"/>
                  <a:t>El cálculo de los dos primeros momentos sería:</a:t>
                </a:r>
              </a:p>
              <a:p>
                <a:pPr marL="0" indent="0">
                  <a:buNone/>
                </a:pPr>
                <a14:m>
                  <m:oMath xmlns:m="http://schemas.openxmlformats.org/officeDocument/2006/math">
                    <m:r>
                      <a:rPr lang="es-CR" sz="2000" i="1">
                        <a:latin typeface="Cambria Math" panose="02040503050406030204" pitchFamily="18" charset="0"/>
                      </a:rPr>
                      <m:t>𝐸</m:t>
                    </m:r>
                    <m:d>
                      <m:dPr>
                        <m:begChr m:val="["/>
                        <m:endChr m:val="]"/>
                        <m:ctrlPr>
                          <a:rPr lang="es-CR" sz="2000" i="1">
                            <a:latin typeface="Cambria Math"/>
                          </a:rPr>
                        </m:ctrlPr>
                      </m:dPr>
                      <m:e>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e>
                    </m:d>
                    <m:r>
                      <a:rPr lang="es-CR" sz="2000" i="1">
                        <a:latin typeface="Cambria Math" panose="02040503050406030204" pitchFamily="18" charset="0"/>
                      </a:rPr>
                      <m:t>=0</m:t>
                    </m:r>
                  </m:oMath>
                </a14:m>
                <a:r>
                  <a:rPr lang="es-CR" sz="2000" dirty="0"/>
                  <a:t>  o también </a:t>
                </a:r>
                <a14:m>
                  <m:oMath xmlns:m="http://schemas.openxmlformats.org/officeDocument/2006/math">
                    <m:r>
                      <a:rPr lang="es-CR" sz="2000" i="1">
                        <a:latin typeface="Cambria Math" panose="02040503050406030204" pitchFamily="18" charset="0"/>
                      </a:rPr>
                      <m:t>𝐸</m:t>
                    </m:r>
                    <m:d>
                      <m:dPr>
                        <m:begChr m:val="["/>
                        <m:endChr m:val="]"/>
                        <m:ctrlPr>
                          <a:rPr lang="es-CR" sz="2000" i="1">
                            <a:latin typeface="Cambria Math"/>
                          </a:rPr>
                        </m:ctrlPr>
                      </m:dPr>
                      <m:e>
                        <m:sSub>
                          <m:sSubPr>
                            <m:ctrlPr>
                              <a:rPr lang="es-CR" sz="2000" i="1">
                                <a:latin typeface="Cambria Math"/>
                              </a:rPr>
                            </m:ctrlPr>
                          </m:sSubPr>
                          <m:e>
                            <m:r>
                              <a:rPr lang="es-CR" sz="2000" i="1">
                                <a:latin typeface="Cambria Math" panose="02040503050406030204" pitchFamily="18" charset="0"/>
                              </a:rPr>
                              <m:t>𝑋</m:t>
                            </m:r>
                          </m:e>
                          <m:sub>
                            <m:r>
                              <a:rPr lang="es-CR" sz="2000" i="1">
                                <a:latin typeface="Cambria Math" panose="02040503050406030204" pitchFamily="18" charset="0"/>
                              </a:rPr>
                              <m:t>𝑡</m:t>
                            </m:r>
                          </m:sub>
                        </m:sSub>
                      </m:e>
                    </m:d>
                    <m:r>
                      <a:rPr lang="es-CR" sz="2000" i="1">
                        <a:latin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𝜇</m:t>
                        </m:r>
                      </m:e>
                      <m:sub>
                        <m:r>
                          <a:rPr lang="es-CR" sz="2000" i="1">
                            <a:latin typeface="Cambria Math" panose="02040503050406030204" pitchFamily="18" charset="0"/>
                            <a:ea typeface="Cambria Math" panose="02040503050406030204" pitchFamily="18" charset="0"/>
                          </a:rPr>
                          <m:t>𝑋</m:t>
                        </m:r>
                      </m:sub>
                    </m:sSub>
                  </m:oMath>
                </a14:m>
                <a:endParaRPr lang="es-CR" sz="2000" dirty="0"/>
              </a:p>
              <a:p>
                <a:pPr marL="0" indent="0">
                  <a:buNone/>
                </a:pPr>
                <a:endParaRPr lang="es-CR" sz="200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s-CR" sz="2000" i="1">
                          <a:latin typeface="Cambria Math" panose="02040503050406030204" pitchFamily="18" charset="0"/>
                        </a:rPr>
                        <m:t>𝑉𝑎𝑟</m:t>
                      </m:r>
                      <m:d>
                        <m:dPr>
                          <m:begChr m:val="["/>
                          <m:endChr m:val="]"/>
                          <m:ctrlPr>
                            <a:rPr lang="es-CR" sz="2000" i="1">
                              <a:latin typeface="Cambria Math"/>
                            </a:rPr>
                          </m:ctrlPr>
                        </m:dPr>
                        <m:e>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e>
                      </m:d>
                      <m:r>
                        <a:rPr lang="es-CR" sz="2000" i="1">
                          <a:latin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𝛾</m:t>
                          </m:r>
                        </m:e>
                        <m:sub>
                          <m:r>
                            <a:rPr lang="es-CR" sz="2000" i="1">
                              <a:latin typeface="Cambria Math" panose="02040503050406030204" pitchFamily="18" charset="0"/>
                              <a:ea typeface="Cambria Math" panose="02040503050406030204" pitchFamily="18" charset="0"/>
                            </a:rPr>
                            <m:t>0</m:t>
                          </m:r>
                        </m:sub>
                      </m:sSub>
                      <m:r>
                        <a:rPr lang="es-CR" sz="2000" i="1">
                          <a:latin typeface="Cambria Math" panose="02040503050406030204" pitchFamily="18" charset="0"/>
                        </a:rPr>
                        <m:t>=</m:t>
                      </m:r>
                      <m:d>
                        <m:dPr>
                          <m:ctrlPr>
                            <a:rPr lang="es-CR" sz="2000" i="1">
                              <a:latin typeface="Cambria Math"/>
                            </a:rPr>
                          </m:ctrlPr>
                        </m:dPr>
                        <m:e>
                          <m:r>
                            <a:rPr lang="es-CR" sz="2000" i="1">
                              <a:latin typeface="Cambria Math" panose="02040503050406030204" pitchFamily="18" charset="0"/>
                            </a:rPr>
                            <m:t>1+</m:t>
                          </m:r>
                          <m:sSubSup>
                            <m:sSubSupPr>
                              <m:ctrlPr>
                                <a:rPr lang="es-CR" sz="2000" i="1">
                                  <a:latin typeface="Cambria Math"/>
                                  <a:ea typeface="Cambria Math" panose="02040503050406030204" pitchFamily="18" charset="0"/>
                                </a:rPr>
                              </m:ctrlPr>
                            </m:sSubSupPr>
                            <m:e>
                              <m:r>
                                <a:rPr lang="es-CR" sz="2000" i="1">
                                  <a:latin typeface="Cambria Math" panose="02040503050406030204" pitchFamily="18" charset="0"/>
                                  <a:ea typeface="Cambria Math" panose="02040503050406030204" pitchFamily="18" charset="0"/>
                                </a:rPr>
                                <m:t>𝜗</m:t>
                              </m:r>
                            </m:e>
                            <m:sub>
                              <m:r>
                                <a:rPr lang="es-CR" sz="2000" i="1">
                                  <a:latin typeface="Cambria Math" panose="02040503050406030204" pitchFamily="18" charset="0"/>
                                  <a:ea typeface="Cambria Math" panose="02040503050406030204" pitchFamily="18" charset="0"/>
                                </a:rPr>
                                <m:t>1</m:t>
                              </m:r>
                            </m:sub>
                            <m:sup>
                              <m:r>
                                <a:rPr lang="es-CR" sz="2000" i="1">
                                  <a:latin typeface="Cambria Math" panose="02040503050406030204" pitchFamily="18" charset="0"/>
                                  <a:ea typeface="Cambria Math" panose="02040503050406030204" pitchFamily="18" charset="0"/>
                                </a:rPr>
                                <m:t>2</m:t>
                              </m:r>
                            </m:sup>
                          </m:sSubSup>
                        </m:e>
                      </m:d>
                      <m:sSubSup>
                        <m:sSubSupPr>
                          <m:ctrlPr>
                            <a:rPr lang="es-CR" sz="2000" i="1">
                              <a:latin typeface="Cambria Math"/>
                              <a:ea typeface="Cambria Math" panose="02040503050406030204" pitchFamily="18" charset="0"/>
                            </a:rPr>
                          </m:ctrlPr>
                        </m:sSubSupPr>
                        <m:e>
                          <m:r>
                            <a:rPr lang="es-CR" sz="2000" i="1">
                              <a:latin typeface="Cambria Math" panose="02040503050406030204" pitchFamily="18" charset="0"/>
                              <a:ea typeface="Cambria Math" panose="02040503050406030204" pitchFamily="18" charset="0"/>
                            </a:rPr>
                            <m:t>𝜎</m:t>
                          </m:r>
                        </m:e>
                        <m:sub>
                          <m:r>
                            <a:rPr lang="es-CR" sz="2000" i="1">
                              <a:latin typeface="Cambria Math" panose="02040503050406030204" pitchFamily="18" charset="0"/>
                              <a:ea typeface="Cambria Math" panose="02040503050406030204" pitchFamily="18" charset="0"/>
                            </a:rPr>
                            <m:t>𝑢</m:t>
                          </m:r>
                        </m:sub>
                        <m:sup>
                          <m:r>
                            <a:rPr lang="es-CR" sz="2000" i="1">
                              <a:latin typeface="Cambria Math" panose="02040503050406030204" pitchFamily="18" charset="0"/>
                              <a:ea typeface="Cambria Math" panose="02040503050406030204" pitchFamily="18" charset="0"/>
                            </a:rPr>
                            <m:t>2</m:t>
                          </m:r>
                        </m:sup>
                      </m:sSubSup>
                    </m:oMath>
                  </m:oMathPara>
                </a14:m>
                <a:endParaRPr lang="es-CR" sz="2000" dirty="0"/>
              </a:p>
              <a:p>
                <a:pPr marL="0" indent="0">
                  <a:buNone/>
                </a:pPr>
                <a:endParaRPr lang="es-CR" sz="2000" dirty="0"/>
              </a:p>
              <a:p>
                <a:pPr marL="0" indent="0">
                  <a:buNone/>
                </a:pPr>
                <a14:m>
                  <m:oMathPara xmlns:m="http://schemas.openxmlformats.org/officeDocument/2006/math">
                    <m:oMathParaPr>
                      <m:jc m:val="left"/>
                    </m:oMathParaPr>
                    <m:oMath xmlns:m="http://schemas.openxmlformats.org/officeDocument/2006/math">
                      <m:r>
                        <a:rPr lang="es-CR" sz="2000" b="0" i="1" smtClean="0">
                          <a:latin typeface="Cambria Math" panose="02040503050406030204" pitchFamily="18" charset="0"/>
                        </a:rPr>
                        <m:t>𝐶𝑜𝑣</m:t>
                      </m:r>
                      <m:d>
                        <m:dPr>
                          <m:ctrlPr>
                            <a:rPr lang="es-CR" sz="2000" b="0" i="1" smtClean="0">
                              <a:latin typeface="Cambria Math"/>
                            </a:rPr>
                          </m:ctrlPr>
                        </m:dPr>
                        <m:e>
                          <m:sSub>
                            <m:sSubPr>
                              <m:ctrlPr>
                                <a:rPr lang="es-CR" sz="2000" b="0" i="1" smtClean="0">
                                  <a:latin typeface="Cambria Math"/>
                                </a:rPr>
                              </m:ctrlPr>
                            </m:sSubPr>
                            <m:e>
                              <m:r>
                                <a:rPr lang="es-CR" sz="2000" b="0" i="1" smtClean="0">
                                  <a:latin typeface="Cambria Math" panose="02040503050406030204" pitchFamily="18" charset="0"/>
                                </a:rPr>
                                <m:t>𝑥</m:t>
                              </m:r>
                            </m:e>
                            <m:sub>
                              <m:r>
                                <a:rPr lang="es-CR" sz="2000" b="0" i="1" smtClean="0">
                                  <a:latin typeface="Cambria Math" panose="02040503050406030204" pitchFamily="18" charset="0"/>
                                </a:rPr>
                                <m:t>𝑡</m:t>
                              </m:r>
                            </m:sub>
                          </m:sSub>
                          <m:r>
                            <a:rPr lang="es-CR" sz="2000" b="0" i="1" smtClean="0">
                              <a:latin typeface="Cambria Math" panose="02040503050406030204" pitchFamily="18" charset="0"/>
                            </a:rPr>
                            <m:t>,</m:t>
                          </m:r>
                          <m:sSub>
                            <m:sSubPr>
                              <m:ctrlPr>
                                <a:rPr lang="es-CR" sz="2000" b="0" i="1" smtClean="0">
                                  <a:latin typeface="Cambria Math"/>
                                </a:rPr>
                              </m:ctrlPr>
                            </m:sSubPr>
                            <m:e>
                              <m:r>
                                <a:rPr lang="es-CR" sz="2000" b="0" i="1" smtClean="0">
                                  <a:latin typeface="Cambria Math" panose="02040503050406030204" pitchFamily="18" charset="0"/>
                                </a:rPr>
                                <m:t>𝑥</m:t>
                              </m:r>
                            </m:e>
                            <m:sub>
                              <m:r>
                                <a:rPr lang="es-CR" sz="2000" b="0" i="1" smtClean="0">
                                  <a:latin typeface="Cambria Math" panose="02040503050406030204" pitchFamily="18" charset="0"/>
                                </a:rPr>
                                <m:t>𝑡</m:t>
                              </m:r>
                              <m:r>
                                <a:rPr lang="es-CR" sz="2000" b="0" i="1" smtClean="0">
                                  <a:latin typeface="Cambria Math" panose="02040503050406030204" pitchFamily="18" charset="0"/>
                                </a:rPr>
                                <m:t>−1</m:t>
                              </m:r>
                            </m:sub>
                          </m:sSub>
                        </m:e>
                      </m:d>
                      <m:r>
                        <a:rPr lang="es-CR" sz="2000" b="0" i="1" smtClean="0">
                          <a:latin typeface="Cambria Math" panose="02040503050406030204" pitchFamily="18" charset="0"/>
                        </a:rPr>
                        <m:t>=</m:t>
                      </m:r>
                      <m:sSub>
                        <m:sSubPr>
                          <m:ctrlPr>
                            <a:rPr lang="es-CR" sz="2000" b="0" i="1" smtClean="0">
                              <a:latin typeface="Cambria Math"/>
                              <a:ea typeface="Cambria Math" panose="02040503050406030204" pitchFamily="18" charset="0"/>
                            </a:rPr>
                          </m:ctrlPr>
                        </m:sSubPr>
                        <m:e>
                          <m:r>
                            <a:rPr lang="es-CR" sz="2000" b="0" i="1" smtClean="0">
                              <a:latin typeface="Cambria Math" panose="02040503050406030204" pitchFamily="18" charset="0"/>
                              <a:ea typeface="Cambria Math" panose="02040503050406030204" pitchFamily="18" charset="0"/>
                            </a:rPr>
                            <m:t>𝛾</m:t>
                          </m:r>
                        </m:e>
                        <m:sub>
                          <m:r>
                            <a:rPr lang="es-CR" sz="2000" b="0" i="1" smtClean="0">
                              <a:latin typeface="Cambria Math" panose="02040503050406030204" pitchFamily="18" charset="0"/>
                              <a:ea typeface="Cambria Math" panose="02040503050406030204" pitchFamily="18" charset="0"/>
                            </a:rPr>
                            <m:t>1</m:t>
                          </m:r>
                        </m:sub>
                      </m:sSub>
                      <m:r>
                        <a:rPr lang="es-CR" sz="2000" b="0" i="1" smtClean="0">
                          <a:latin typeface="Cambria Math" panose="02040503050406030204" pitchFamily="18" charset="0"/>
                        </a:rPr>
                        <m:t>=</m:t>
                      </m:r>
                      <m:r>
                        <a:rPr lang="es-CR" sz="2000" b="0" i="1" smtClean="0">
                          <a:latin typeface="Cambria Math" panose="02040503050406030204" pitchFamily="18" charset="0"/>
                        </a:rPr>
                        <m:t>𝐸</m:t>
                      </m:r>
                      <m:d>
                        <m:dPr>
                          <m:begChr m:val="["/>
                          <m:endChr m:val="]"/>
                          <m:ctrlPr>
                            <a:rPr lang="es-CR" sz="2000" b="0" i="1" smtClean="0">
                              <a:latin typeface="Cambria Math"/>
                            </a:rPr>
                          </m:ctrlPr>
                        </m:dPr>
                        <m:e>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r>
                            <a:rPr lang="es-CR" sz="2000" i="1">
                              <a:latin typeface="Cambria Math" panose="02040503050406030204" pitchFamily="18" charset="0"/>
                            </a:rPr>
                            <m:t>,</m:t>
                          </m:r>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r>
                                <a:rPr lang="es-CR" sz="2000" i="1">
                                  <a:latin typeface="Cambria Math" panose="02040503050406030204" pitchFamily="18" charset="0"/>
                                </a:rPr>
                                <m:t>−1</m:t>
                              </m:r>
                            </m:sub>
                          </m:sSub>
                        </m:e>
                      </m:d>
                      <m:r>
                        <a:rPr lang="es-CR" sz="2000" b="0" i="1" smtClean="0">
                          <a:latin typeface="Cambria Math" panose="02040503050406030204" pitchFamily="18" charset="0"/>
                        </a:rPr>
                        <m:t>=</m:t>
                      </m:r>
                      <m:r>
                        <a:rPr lang="es-CR" sz="2000" i="1">
                          <a:latin typeface="Cambria Math" panose="02040503050406030204" pitchFamily="18" charset="0"/>
                        </a:rPr>
                        <m:t>𝐸</m:t>
                      </m:r>
                      <m:d>
                        <m:dPr>
                          <m:begChr m:val="["/>
                          <m:endChr m:val="]"/>
                          <m:ctrlPr>
                            <a:rPr lang="es-CR" sz="2000" i="1">
                              <a:latin typeface="Cambria Math"/>
                            </a:rPr>
                          </m:ctrlPr>
                        </m:dPr>
                        <m:e>
                          <m:r>
                            <a:rPr lang="es-CR" sz="2000" b="0" i="1" smtClean="0">
                              <a:latin typeface="Cambria Math" panose="02040503050406030204" pitchFamily="18" charset="0"/>
                            </a:rPr>
                            <m:t>(</m:t>
                          </m:r>
                          <m:sSub>
                            <m:sSubPr>
                              <m:ctrlPr>
                                <a:rPr lang="es-CR" sz="2000" b="0" i="1" smtClean="0">
                                  <a:latin typeface="Cambria Math"/>
                                </a:rPr>
                              </m:ctrlPr>
                            </m:sSubPr>
                            <m:e>
                              <m:r>
                                <a:rPr lang="es-CR" sz="2000" b="0" i="1" smtClean="0">
                                  <a:latin typeface="Cambria Math" panose="02040503050406030204" pitchFamily="18" charset="0"/>
                                </a:rPr>
                                <m:t>𝑢</m:t>
                              </m:r>
                            </m:e>
                            <m:sub>
                              <m:r>
                                <a:rPr lang="es-CR" sz="2000" b="0" i="1" smtClean="0">
                                  <a:latin typeface="Cambria Math" panose="02040503050406030204" pitchFamily="18" charset="0"/>
                                </a:rPr>
                                <m:t>𝑡</m:t>
                              </m:r>
                            </m:sub>
                          </m:sSub>
                          <m:r>
                            <a:rPr lang="es-CR" sz="2000" b="0" i="1" smtClean="0">
                              <a:latin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𝜗</m:t>
                              </m:r>
                            </m:e>
                            <m:sub>
                              <m:r>
                                <a:rPr lang="es-CR" sz="2000" i="1">
                                  <a:latin typeface="Cambria Math" panose="02040503050406030204" pitchFamily="18" charset="0"/>
                                  <a:ea typeface="Cambria Math" panose="02040503050406030204" pitchFamily="18" charset="0"/>
                                </a:rPr>
                                <m:t>1</m:t>
                              </m:r>
                            </m:sub>
                          </m:sSub>
                          <m:sSub>
                            <m:sSubPr>
                              <m:ctrlPr>
                                <a:rPr lang="es-CR" sz="2000" i="1">
                                  <a:latin typeface="Cambria Math"/>
                                </a:rPr>
                              </m:ctrlPr>
                            </m:sSubPr>
                            <m:e>
                              <m:r>
                                <a:rPr lang="es-CR" sz="2000" i="1">
                                  <a:latin typeface="Cambria Math" panose="02040503050406030204" pitchFamily="18" charset="0"/>
                                </a:rPr>
                                <m:t>𝑢</m:t>
                              </m:r>
                            </m:e>
                            <m:sub>
                              <m:r>
                                <a:rPr lang="es-CR" sz="2000" i="1">
                                  <a:latin typeface="Cambria Math" panose="02040503050406030204" pitchFamily="18" charset="0"/>
                                </a:rPr>
                                <m:t>𝑡</m:t>
                              </m:r>
                              <m:r>
                                <a:rPr lang="es-CR" sz="2000" b="0" i="1" smtClean="0">
                                  <a:latin typeface="Cambria Math" panose="02040503050406030204" pitchFamily="18" charset="0"/>
                                </a:rPr>
                                <m:t>−1</m:t>
                              </m:r>
                            </m:sub>
                          </m:sSub>
                          <m:r>
                            <a:rPr lang="es-CR" sz="2000" b="0" i="1" smtClean="0">
                              <a:latin typeface="Cambria Math" panose="02040503050406030204" pitchFamily="18" charset="0"/>
                            </a:rPr>
                            <m:t>)(</m:t>
                          </m:r>
                          <m:sSub>
                            <m:sSubPr>
                              <m:ctrlPr>
                                <a:rPr lang="es-CR" sz="2000" i="1">
                                  <a:latin typeface="Cambria Math"/>
                                </a:rPr>
                              </m:ctrlPr>
                            </m:sSubPr>
                            <m:e>
                              <m:r>
                                <a:rPr lang="es-CR" sz="2000" i="1">
                                  <a:latin typeface="Cambria Math" panose="02040503050406030204" pitchFamily="18" charset="0"/>
                                </a:rPr>
                                <m:t>𝑢</m:t>
                              </m:r>
                            </m:e>
                            <m:sub>
                              <m:r>
                                <a:rPr lang="es-CR" sz="2000" i="1">
                                  <a:latin typeface="Cambria Math" panose="02040503050406030204" pitchFamily="18" charset="0"/>
                                </a:rPr>
                                <m:t>𝑡</m:t>
                              </m:r>
                              <m:r>
                                <a:rPr lang="es-CR" sz="2000" b="0" i="1" smtClean="0">
                                  <a:latin typeface="Cambria Math" panose="02040503050406030204" pitchFamily="18" charset="0"/>
                                </a:rPr>
                                <m:t>−1</m:t>
                              </m:r>
                            </m:sub>
                          </m:sSub>
                          <m:r>
                            <a:rPr lang="es-CR" sz="2000" i="1">
                              <a:latin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𝜗</m:t>
                              </m:r>
                            </m:e>
                            <m:sub>
                              <m:r>
                                <a:rPr lang="es-CR" sz="2000" i="1">
                                  <a:latin typeface="Cambria Math" panose="02040503050406030204" pitchFamily="18" charset="0"/>
                                  <a:ea typeface="Cambria Math" panose="02040503050406030204" pitchFamily="18" charset="0"/>
                                </a:rPr>
                                <m:t>1</m:t>
                              </m:r>
                            </m:sub>
                          </m:sSub>
                          <m:sSub>
                            <m:sSubPr>
                              <m:ctrlPr>
                                <a:rPr lang="es-CR" sz="2000" i="1">
                                  <a:latin typeface="Cambria Math"/>
                                </a:rPr>
                              </m:ctrlPr>
                            </m:sSubPr>
                            <m:e>
                              <m:r>
                                <a:rPr lang="es-CR" sz="2000" i="1">
                                  <a:latin typeface="Cambria Math" panose="02040503050406030204" pitchFamily="18" charset="0"/>
                                </a:rPr>
                                <m:t>𝑢</m:t>
                              </m:r>
                            </m:e>
                            <m:sub>
                              <m:r>
                                <a:rPr lang="es-CR" sz="2000" i="1">
                                  <a:latin typeface="Cambria Math" panose="02040503050406030204" pitchFamily="18" charset="0"/>
                                </a:rPr>
                                <m:t>𝑡</m:t>
                              </m:r>
                              <m:r>
                                <a:rPr lang="es-CR" sz="2000" i="1">
                                  <a:latin typeface="Cambria Math" panose="02040503050406030204" pitchFamily="18" charset="0"/>
                                </a:rPr>
                                <m:t>−2</m:t>
                              </m:r>
                            </m:sub>
                          </m:sSub>
                          <m:r>
                            <a:rPr lang="es-CR" sz="2000" b="0" i="1" smtClean="0">
                              <a:latin typeface="Cambria Math" panose="02040503050406030204" pitchFamily="18" charset="0"/>
                            </a:rPr>
                            <m:t>)</m:t>
                          </m:r>
                          <m:r>
                            <a:rPr lang="es-CR" sz="2000" i="1" smtClean="0">
                              <a:latin typeface="Cambria Math" panose="02040503050406030204" pitchFamily="18" charset="0"/>
                            </a:rPr>
                            <m:t> </m:t>
                          </m:r>
                        </m:e>
                      </m:d>
                      <m:r>
                        <a:rPr lang="es-CR" sz="2000" b="0" i="1" smtClean="0">
                          <a:latin typeface="Cambria Math" panose="02040503050406030204" pitchFamily="18" charset="0"/>
                        </a:rPr>
                        <m:t>=</m:t>
                      </m:r>
                      <m:r>
                        <a:rPr lang="es-CR" sz="2000" i="1">
                          <a:latin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𝜗</m:t>
                          </m:r>
                        </m:e>
                        <m:sub>
                          <m:r>
                            <a:rPr lang="es-CR" sz="2000" i="1">
                              <a:latin typeface="Cambria Math" panose="02040503050406030204" pitchFamily="18" charset="0"/>
                              <a:ea typeface="Cambria Math" panose="02040503050406030204" pitchFamily="18" charset="0"/>
                            </a:rPr>
                            <m:t>1</m:t>
                          </m:r>
                        </m:sub>
                      </m:sSub>
                      <m:sSubSup>
                        <m:sSubSupPr>
                          <m:ctrlPr>
                            <a:rPr lang="es-CR" sz="2000" i="1" smtClean="0">
                              <a:latin typeface="Cambria Math"/>
                              <a:ea typeface="Cambria Math" panose="02040503050406030204" pitchFamily="18" charset="0"/>
                            </a:rPr>
                          </m:ctrlPr>
                        </m:sSubSupPr>
                        <m:e>
                          <m:r>
                            <a:rPr lang="es-CR" sz="2000" i="1" smtClean="0">
                              <a:latin typeface="Cambria Math" panose="02040503050406030204" pitchFamily="18" charset="0"/>
                              <a:ea typeface="Cambria Math" panose="02040503050406030204" pitchFamily="18" charset="0"/>
                            </a:rPr>
                            <m:t>𝜎</m:t>
                          </m:r>
                        </m:e>
                        <m:sub>
                          <m:r>
                            <a:rPr lang="es-CR" sz="2000" b="0" i="1" smtClean="0">
                              <a:latin typeface="Cambria Math" panose="02040503050406030204" pitchFamily="18" charset="0"/>
                              <a:ea typeface="Cambria Math" panose="02040503050406030204" pitchFamily="18" charset="0"/>
                            </a:rPr>
                            <m:t>𝑢</m:t>
                          </m:r>
                        </m:sub>
                        <m:sup>
                          <m:r>
                            <a:rPr lang="es-CR" sz="2000" b="0" i="1" smtClean="0">
                              <a:latin typeface="Cambria Math" panose="02040503050406030204" pitchFamily="18" charset="0"/>
                              <a:ea typeface="Cambria Math" panose="02040503050406030204" pitchFamily="18" charset="0"/>
                            </a:rPr>
                            <m:t>2</m:t>
                          </m:r>
                        </m:sup>
                      </m:sSubSup>
                    </m:oMath>
                  </m:oMathPara>
                </a14:m>
                <a:endParaRPr lang="es-CR" sz="2000" dirty="0"/>
              </a:p>
              <a:p>
                <a:pPr marL="0" indent="0">
                  <a:buNone/>
                </a:pPr>
                <a14:m>
                  <m:oMathPara xmlns:m="http://schemas.openxmlformats.org/officeDocument/2006/math">
                    <m:oMathParaPr>
                      <m:jc m:val="left"/>
                    </m:oMathParaPr>
                    <m:oMath xmlns:m="http://schemas.openxmlformats.org/officeDocument/2006/math">
                      <m:r>
                        <a:rPr lang="es-CR" sz="2000" i="1">
                          <a:latin typeface="Cambria Math" panose="02040503050406030204" pitchFamily="18" charset="0"/>
                        </a:rPr>
                        <m:t>𝐶𝑜𝑣</m:t>
                      </m:r>
                      <m:d>
                        <m:dPr>
                          <m:ctrlPr>
                            <a:rPr lang="es-CR" sz="2000" i="1">
                              <a:latin typeface="Cambria Math"/>
                            </a:rPr>
                          </m:ctrlPr>
                        </m:dPr>
                        <m:e>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r>
                            <a:rPr lang="es-CR" sz="2000" i="1">
                              <a:latin typeface="Cambria Math" panose="02040503050406030204" pitchFamily="18" charset="0"/>
                            </a:rPr>
                            <m:t>,</m:t>
                          </m:r>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r>
                                <a:rPr lang="es-CR" sz="2000" i="1">
                                  <a:latin typeface="Cambria Math" panose="02040503050406030204" pitchFamily="18" charset="0"/>
                                </a:rPr>
                                <m:t>−</m:t>
                              </m:r>
                              <m:r>
                                <a:rPr lang="es-CR" sz="2000" b="0" i="1" smtClean="0">
                                  <a:latin typeface="Cambria Math" panose="02040503050406030204" pitchFamily="18" charset="0"/>
                                </a:rPr>
                                <m:t>𝑘</m:t>
                              </m:r>
                            </m:sub>
                          </m:sSub>
                        </m:e>
                      </m:d>
                      <m:r>
                        <a:rPr lang="es-CR" sz="2000" i="1">
                          <a:latin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𝛾</m:t>
                          </m:r>
                        </m:e>
                        <m:sub>
                          <m:r>
                            <a:rPr lang="es-CR" sz="2000" b="0" i="1" smtClean="0">
                              <a:latin typeface="Cambria Math" panose="02040503050406030204" pitchFamily="18" charset="0"/>
                              <a:ea typeface="Cambria Math" panose="02040503050406030204" pitchFamily="18" charset="0"/>
                            </a:rPr>
                            <m:t>𝑘</m:t>
                          </m:r>
                        </m:sub>
                      </m:sSub>
                      <m:r>
                        <a:rPr lang="es-CR" sz="2000" i="1">
                          <a:latin typeface="Cambria Math" panose="02040503050406030204" pitchFamily="18" charset="0"/>
                        </a:rPr>
                        <m:t>=</m:t>
                      </m:r>
                      <m:r>
                        <a:rPr lang="es-CR" sz="2000" i="1">
                          <a:latin typeface="Cambria Math" panose="02040503050406030204" pitchFamily="18" charset="0"/>
                        </a:rPr>
                        <m:t>𝐸</m:t>
                      </m:r>
                      <m:d>
                        <m:dPr>
                          <m:begChr m:val="["/>
                          <m:endChr m:val="]"/>
                          <m:ctrlPr>
                            <a:rPr lang="es-CR" sz="2000" i="1">
                              <a:latin typeface="Cambria Math"/>
                            </a:rPr>
                          </m:ctrlPr>
                        </m:dPr>
                        <m:e>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r>
                            <a:rPr lang="es-CR" sz="2000" i="1">
                              <a:latin typeface="Cambria Math" panose="02040503050406030204" pitchFamily="18" charset="0"/>
                            </a:rPr>
                            <m:t>,</m:t>
                          </m:r>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r>
                                <a:rPr lang="es-CR" sz="2000" i="1">
                                  <a:latin typeface="Cambria Math" panose="02040503050406030204" pitchFamily="18" charset="0"/>
                                </a:rPr>
                                <m:t>−</m:t>
                              </m:r>
                              <m:r>
                                <a:rPr lang="es-CR" sz="2000" b="0" i="1" smtClean="0">
                                  <a:latin typeface="Cambria Math" panose="02040503050406030204" pitchFamily="18" charset="0"/>
                                </a:rPr>
                                <m:t>𝑘</m:t>
                              </m:r>
                            </m:sub>
                          </m:sSub>
                        </m:e>
                      </m:d>
                      <m:r>
                        <a:rPr lang="es-CR" sz="2000" i="1">
                          <a:latin typeface="Cambria Math" panose="02040503050406030204" pitchFamily="18" charset="0"/>
                        </a:rPr>
                        <m:t>=</m:t>
                      </m:r>
                      <m:r>
                        <a:rPr lang="es-CR" sz="2000" i="1">
                          <a:latin typeface="Cambria Math" panose="02040503050406030204" pitchFamily="18" charset="0"/>
                        </a:rPr>
                        <m:t>𝐸</m:t>
                      </m:r>
                      <m:d>
                        <m:dPr>
                          <m:begChr m:val="["/>
                          <m:endChr m:val="]"/>
                          <m:ctrlPr>
                            <a:rPr lang="es-CR" sz="2000" i="1">
                              <a:latin typeface="Cambria Math"/>
                            </a:rPr>
                          </m:ctrlPr>
                        </m:dPr>
                        <m:e>
                          <m:r>
                            <a:rPr lang="es-CR" sz="2000" i="1">
                              <a:latin typeface="Cambria Math" panose="02040503050406030204" pitchFamily="18" charset="0"/>
                            </a:rPr>
                            <m:t>(</m:t>
                          </m:r>
                          <m:sSub>
                            <m:sSubPr>
                              <m:ctrlPr>
                                <a:rPr lang="es-CR" sz="2000" i="1">
                                  <a:latin typeface="Cambria Math"/>
                                </a:rPr>
                              </m:ctrlPr>
                            </m:sSubPr>
                            <m:e>
                              <m:r>
                                <a:rPr lang="es-CR" sz="2000" i="1">
                                  <a:latin typeface="Cambria Math" panose="02040503050406030204" pitchFamily="18" charset="0"/>
                                </a:rPr>
                                <m:t>𝑢</m:t>
                              </m:r>
                            </m:e>
                            <m:sub>
                              <m:r>
                                <a:rPr lang="es-CR" sz="2000" i="1">
                                  <a:latin typeface="Cambria Math" panose="02040503050406030204" pitchFamily="18" charset="0"/>
                                </a:rPr>
                                <m:t>𝑡</m:t>
                              </m:r>
                            </m:sub>
                          </m:sSub>
                          <m:r>
                            <a:rPr lang="es-CR" sz="2000" i="1">
                              <a:latin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𝜗</m:t>
                              </m:r>
                            </m:e>
                            <m:sub>
                              <m:r>
                                <a:rPr lang="es-CR" sz="2000" i="1">
                                  <a:latin typeface="Cambria Math" panose="02040503050406030204" pitchFamily="18" charset="0"/>
                                  <a:ea typeface="Cambria Math" panose="02040503050406030204" pitchFamily="18" charset="0"/>
                                </a:rPr>
                                <m:t>1</m:t>
                              </m:r>
                            </m:sub>
                          </m:sSub>
                          <m:sSub>
                            <m:sSubPr>
                              <m:ctrlPr>
                                <a:rPr lang="es-CR" sz="2000" i="1">
                                  <a:latin typeface="Cambria Math"/>
                                </a:rPr>
                              </m:ctrlPr>
                            </m:sSubPr>
                            <m:e>
                              <m:r>
                                <a:rPr lang="es-CR" sz="2000" i="1">
                                  <a:latin typeface="Cambria Math" panose="02040503050406030204" pitchFamily="18" charset="0"/>
                                </a:rPr>
                                <m:t>𝑢</m:t>
                              </m:r>
                            </m:e>
                            <m:sub>
                              <m:r>
                                <a:rPr lang="es-CR" sz="2000" i="1">
                                  <a:latin typeface="Cambria Math" panose="02040503050406030204" pitchFamily="18" charset="0"/>
                                </a:rPr>
                                <m:t>𝑡</m:t>
                              </m:r>
                              <m:r>
                                <a:rPr lang="es-CR" sz="2000" i="1">
                                  <a:latin typeface="Cambria Math" panose="02040503050406030204" pitchFamily="18" charset="0"/>
                                </a:rPr>
                                <m:t>−1</m:t>
                              </m:r>
                            </m:sub>
                          </m:sSub>
                          <m:r>
                            <a:rPr lang="es-CR" sz="2000" i="1">
                              <a:latin typeface="Cambria Math" panose="02040503050406030204" pitchFamily="18" charset="0"/>
                            </a:rPr>
                            <m:t>)(</m:t>
                          </m:r>
                          <m:sSub>
                            <m:sSubPr>
                              <m:ctrlPr>
                                <a:rPr lang="es-CR" sz="2000" i="1">
                                  <a:latin typeface="Cambria Math"/>
                                </a:rPr>
                              </m:ctrlPr>
                            </m:sSubPr>
                            <m:e>
                              <m:r>
                                <a:rPr lang="es-CR" sz="2000" i="1">
                                  <a:latin typeface="Cambria Math" panose="02040503050406030204" pitchFamily="18" charset="0"/>
                                </a:rPr>
                                <m:t>𝑢</m:t>
                              </m:r>
                            </m:e>
                            <m:sub>
                              <m:r>
                                <a:rPr lang="es-CR" sz="2000" i="1">
                                  <a:latin typeface="Cambria Math" panose="02040503050406030204" pitchFamily="18" charset="0"/>
                                </a:rPr>
                                <m:t>𝑡</m:t>
                              </m:r>
                              <m:r>
                                <a:rPr lang="es-CR" sz="2000" i="1">
                                  <a:latin typeface="Cambria Math" panose="02040503050406030204" pitchFamily="18" charset="0"/>
                                </a:rPr>
                                <m:t>−</m:t>
                              </m:r>
                              <m:r>
                                <a:rPr lang="es-CR" sz="2000" b="0" i="1" smtClean="0">
                                  <a:latin typeface="Cambria Math" panose="02040503050406030204" pitchFamily="18" charset="0"/>
                                </a:rPr>
                                <m:t>𝑘</m:t>
                              </m:r>
                            </m:sub>
                          </m:sSub>
                          <m:r>
                            <a:rPr lang="es-CR" sz="2000" i="1">
                              <a:latin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𝜗</m:t>
                              </m:r>
                            </m:e>
                            <m:sub>
                              <m:r>
                                <a:rPr lang="es-CR" sz="2000" i="1">
                                  <a:latin typeface="Cambria Math" panose="02040503050406030204" pitchFamily="18" charset="0"/>
                                  <a:ea typeface="Cambria Math" panose="02040503050406030204" pitchFamily="18" charset="0"/>
                                </a:rPr>
                                <m:t>1</m:t>
                              </m:r>
                            </m:sub>
                          </m:sSub>
                          <m:sSub>
                            <m:sSubPr>
                              <m:ctrlPr>
                                <a:rPr lang="es-CR" sz="2000" i="1">
                                  <a:latin typeface="Cambria Math"/>
                                </a:rPr>
                              </m:ctrlPr>
                            </m:sSubPr>
                            <m:e>
                              <m:r>
                                <a:rPr lang="es-CR" sz="2000" i="1">
                                  <a:latin typeface="Cambria Math" panose="02040503050406030204" pitchFamily="18" charset="0"/>
                                </a:rPr>
                                <m:t>𝑢</m:t>
                              </m:r>
                            </m:e>
                            <m:sub>
                              <m:r>
                                <a:rPr lang="es-CR" sz="2000" i="1">
                                  <a:latin typeface="Cambria Math" panose="02040503050406030204" pitchFamily="18" charset="0"/>
                                </a:rPr>
                                <m:t>𝑡</m:t>
                              </m:r>
                              <m:r>
                                <a:rPr lang="es-CR" sz="2000" i="1">
                                  <a:latin typeface="Cambria Math" panose="02040503050406030204" pitchFamily="18" charset="0"/>
                                </a:rPr>
                                <m:t>−</m:t>
                              </m:r>
                              <m:r>
                                <a:rPr lang="es-CR" sz="2000" b="0" i="1" smtClean="0">
                                  <a:latin typeface="Cambria Math" panose="02040503050406030204" pitchFamily="18" charset="0"/>
                                </a:rPr>
                                <m:t>𝑘</m:t>
                              </m:r>
                              <m:r>
                                <a:rPr lang="es-CR" sz="2000" b="0" i="1" smtClean="0">
                                  <a:latin typeface="Cambria Math" panose="02040503050406030204" pitchFamily="18" charset="0"/>
                                </a:rPr>
                                <m:t>−1</m:t>
                              </m:r>
                            </m:sub>
                          </m:sSub>
                          <m:r>
                            <a:rPr lang="es-CR" sz="2000" i="1">
                              <a:latin typeface="Cambria Math" panose="02040503050406030204" pitchFamily="18" charset="0"/>
                            </a:rPr>
                            <m:t>) </m:t>
                          </m:r>
                        </m:e>
                      </m:d>
                      <m:r>
                        <a:rPr lang="es-CR" sz="2000" i="1">
                          <a:latin typeface="Cambria Math" panose="02040503050406030204" pitchFamily="18" charset="0"/>
                        </a:rPr>
                        <m:t>=</m:t>
                      </m:r>
                      <m:r>
                        <a:rPr lang="es-CR" sz="2000" b="0" i="1" smtClean="0">
                          <a:latin typeface="Cambria Math" panose="02040503050406030204" pitchFamily="18" charset="0"/>
                        </a:rPr>
                        <m:t>0                </m:t>
                      </m:r>
                      <m:r>
                        <a:rPr lang="es-CR" sz="2000" b="0" i="1" smtClean="0">
                          <a:latin typeface="Cambria Math" panose="02040503050406030204" pitchFamily="18" charset="0"/>
                        </a:rPr>
                        <m:t>𝑘</m:t>
                      </m:r>
                      <m:r>
                        <a:rPr lang="es-CR" sz="2000" b="0" i="1" smtClean="0">
                          <a:latin typeface="Cambria Math" panose="02040503050406030204" pitchFamily="18" charset="0"/>
                        </a:rPr>
                        <m:t>&gt;1</m:t>
                      </m:r>
                    </m:oMath>
                  </m:oMathPara>
                </a14:m>
                <a:endParaRPr lang="es-CR" sz="2000" dirty="0"/>
              </a:p>
              <a:p>
                <a:pPr marL="0" indent="0">
                  <a:buNone/>
                </a:pPr>
                <a:endParaRPr lang="es-CR" sz="2000" dirty="0"/>
              </a:p>
              <a:p>
                <a:pPr marL="0" indent="0">
                  <a:buNone/>
                </a:pPr>
                <a:r>
                  <a:rPr lang="es-CR" sz="2000" b="1" dirty="0"/>
                  <a:t>Función de autocorrelación de un </a:t>
                </a:r>
                <a14:m>
                  <m:oMath xmlns:m="http://schemas.openxmlformats.org/officeDocument/2006/math">
                    <m:r>
                      <a:rPr lang="es-CR" sz="2000" b="1" i="1" dirty="0">
                        <a:latin typeface="Cambria Math" panose="02040503050406030204" pitchFamily="18" charset="0"/>
                      </a:rPr>
                      <m:t>𝑴𝑨</m:t>
                    </m:r>
                    <m:r>
                      <a:rPr lang="es-CR" sz="2000" b="1" i="1" dirty="0">
                        <a:latin typeface="Cambria Math" panose="02040503050406030204" pitchFamily="18" charset="0"/>
                      </a:rPr>
                      <m:t>(</m:t>
                    </m:r>
                    <m:r>
                      <a:rPr lang="es-CR" sz="2000" b="1" i="1" dirty="0">
                        <a:latin typeface="Cambria Math" panose="02040503050406030204" pitchFamily="18" charset="0"/>
                      </a:rPr>
                      <m:t>𝟏</m:t>
                    </m:r>
                    <m:r>
                      <a:rPr lang="es-CR" sz="2000" b="1" i="1" dirty="0">
                        <a:latin typeface="Cambria Math" panose="02040503050406030204" pitchFamily="18" charset="0"/>
                      </a:rPr>
                      <m:t>)</m:t>
                    </m:r>
                  </m:oMath>
                </a14:m>
                <a:endParaRPr lang="es-CR" sz="2000" b="1" dirty="0"/>
              </a:p>
              <a:p>
                <a:pPr marL="0" indent="0">
                  <a:buNone/>
                </a:pPr>
                <a:r>
                  <a:rPr lang="es-CR" sz="2000" dirty="0"/>
                  <a:t>Está dada por las siguientes ecuaciones:</a:t>
                </a:r>
              </a:p>
              <a:p>
                <a:pPr marL="0" indent="0">
                  <a:buNone/>
                </a:pPr>
                <a:endParaRPr lang="es-CR" sz="2000" dirty="0"/>
              </a:p>
              <a:p>
                <a:pPr marL="0" indent="0">
                  <a:buNone/>
                </a:pPr>
                <a14:m>
                  <m:oMathPara xmlns:m="http://schemas.openxmlformats.org/officeDocument/2006/math">
                    <m:oMathParaPr>
                      <m:jc m:val="centerGroup"/>
                    </m:oMathParaPr>
                    <m:oMath xmlns:m="http://schemas.openxmlformats.org/officeDocument/2006/math">
                      <m:r>
                        <a:rPr lang="es-CR" sz="2000" b="0" i="1" smtClean="0">
                          <a:latin typeface="Cambria Math" panose="02040503050406030204" pitchFamily="18" charset="0"/>
                        </a:rPr>
                        <m:t>𝐶𝑜𝑟</m:t>
                      </m:r>
                      <m:d>
                        <m:dPr>
                          <m:ctrlPr>
                            <a:rPr lang="es-CR" sz="2000" b="0" i="1" smtClean="0">
                              <a:latin typeface="Cambria Math"/>
                            </a:rPr>
                          </m:ctrlPr>
                        </m:dPr>
                        <m:e>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r>
                            <a:rPr lang="es-CR" sz="2000" i="1">
                              <a:latin typeface="Cambria Math" panose="02040503050406030204" pitchFamily="18" charset="0"/>
                            </a:rPr>
                            <m:t>,</m:t>
                          </m:r>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r>
                                <a:rPr lang="es-CR" sz="2000" i="1">
                                  <a:latin typeface="Cambria Math" panose="02040503050406030204" pitchFamily="18" charset="0"/>
                                </a:rPr>
                                <m:t>−1</m:t>
                              </m:r>
                            </m:sub>
                          </m:sSub>
                        </m:e>
                      </m:d>
                      <m:r>
                        <a:rPr lang="es-CR" sz="2000" b="0" i="1" smtClean="0">
                          <a:latin typeface="Cambria Math" panose="02040503050406030204" pitchFamily="18" charset="0"/>
                        </a:rPr>
                        <m:t>=</m:t>
                      </m:r>
                      <m:sSub>
                        <m:sSubPr>
                          <m:ctrlPr>
                            <a:rPr lang="es-CR" sz="2000" b="0" i="1" smtClean="0">
                              <a:latin typeface="Cambria Math"/>
                              <a:ea typeface="Cambria Math" panose="02040503050406030204" pitchFamily="18" charset="0"/>
                            </a:rPr>
                          </m:ctrlPr>
                        </m:sSubPr>
                        <m:e>
                          <m:r>
                            <a:rPr lang="es-CR" sz="2000" b="0" i="1" smtClean="0">
                              <a:latin typeface="Cambria Math" panose="02040503050406030204" pitchFamily="18" charset="0"/>
                              <a:ea typeface="Cambria Math" panose="02040503050406030204" pitchFamily="18" charset="0"/>
                            </a:rPr>
                            <m:t>𝜌</m:t>
                          </m:r>
                        </m:e>
                        <m:sub>
                          <m:r>
                            <a:rPr lang="es-CR" sz="2000" b="0" i="1" smtClean="0">
                              <a:latin typeface="Cambria Math" panose="02040503050406030204" pitchFamily="18" charset="0"/>
                              <a:ea typeface="Cambria Math" panose="02040503050406030204" pitchFamily="18" charset="0"/>
                            </a:rPr>
                            <m:t>1</m:t>
                          </m:r>
                        </m:sub>
                      </m:sSub>
                      <m:r>
                        <a:rPr lang="es-CR" sz="2000" b="0" i="1" smtClean="0">
                          <a:latin typeface="Cambria Math" panose="02040503050406030204" pitchFamily="18" charset="0"/>
                          <a:ea typeface="Cambria Math" panose="02040503050406030204" pitchFamily="18" charset="0"/>
                        </a:rPr>
                        <m:t>≡</m:t>
                      </m:r>
                      <m:f>
                        <m:fPr>
                          <m:ctrlPr>
                            <a:rPr lang="es-CR" sz="2000" b="0" i="1" smtClean="0">
                              <a:latin typeface="Cambria Math"/>
                              <a:ea typeface="Cambria Math" panose="02040503050406030204" pitchFamily="18" charset="0"/>
                            </a:rPr>
                          </m:ctrlPr>
                        </m:fPr>
                        <m:num>
                          <m:sSub>
                            <m:sSubPr>
                              <m:ctrlPr>
                                <a:rPr lang="es-CR" sz="2000" b="0" i="1" smtClean="0">
                                  <a:latin typeface="Cambria Math"/>
                                  <a:ea typeface="Cambria Math" panose="02040503050406030204" pitchFamily="18" charset="0"/>
                                </a:rPr>
                              </m:ctrlPr>
                            </m:sSubPr>
                            <m:e>
                              <m:r>
                                <a:rPr lang="es-CR" sz="2000" b="0" i="1" smtClean="0">
                                  <a:latin typeface="Cambria Math" panose="02040503050406030204" pitchFamily="18" charset="0"/>
                                  <a:ea typeface="Cambria Math" panose="02040503050406030204" pitchFamily="18" charset="0"/>
                                </a:rPr>
                                <m:t>𝛾</m:t>
                              </m:r>
                            </m:e>
                            <m:sub>
                              <m:r>
                                <a:rPr lang="es-CR" sz="2000" b="0" i="1" smtClean="0">
                                  <a:latin typeface="Cambria Math" panose="02040503050406030204" pitchFamily="18" charset="0"/>
                                  <a:ea typeface="Cambria Math" panose="02040503050406030204" pitchFamily="18" charset="0"/>
                                </a:rPr>
                                <m:t>1</m:t>
                              </m:r>
                            </m:sub>
                          </m:sSub>
                        </m:num>
                        <m:den>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𝛾</m:t>
                              </m:r>
                            </m:e>
                            <m:sub>
                              <m:r>
                                <a:rPr lang="es-CR" sz="2000" b="0" i="1" smtClean="0">
                                  <a:latin typeface="Cambria Math" panose="02040503050406030204" pitchFamily="18" charset="0"/>
                                  <a:ea typeface="Cambria Math" panose="02040503050406030204" pitchFamily="18" charset="0"/>
                                </a:rPr>
                                <m:t>0</m:t>
                              </m:r>
                            </m:sub>
                          </m:sSub>
                        </m:den>
                      </m:f>
                      <m:r>
                        <a:rPr lang="es-CR" sz="2000" b="0" i="1" smtClean="0">
                          <a:latin typeface="Cambria Math" panose="02040503050406030204" pitchFamily="18" charset="0"/>
                          <a:ea typeface="Cambria Math" panose="02040503050406030204" pitchFamily="18" charset="0"/>
                        </a:rPr>
                        <m:t>=−</m:t>
                      </m:r>
                      <m:f>
                        <m:fPr>
                          <m:ctrlPr>
                            <a:rPr lang="es-CR" sz="2000" b="0" i="1" smtClean="0">
                              <a:latin typeface="Cambria Math"/>
                              <a:ea typeface="Cambria Math" panose="02040503050406030204" pitchFamily="18" charset="0"/>
                            </a:rPr>
                          </m:ctrlPr>
                        </m:fPr>
                        <m:num>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𝜗</m:t>
                              </m:r>
                            </m:e>
                            <m:sub>
                              <m:r>
                                <a:rPr lang="es-CR" sz="2000" i="1">
                                  <a:latin typeface="Cambria Math" panose="02040503050406030204" pitchFamily="18" charset="0"/>
                                  <a:ea typeface="Cambria Math" panose="02040503050406030204" pitchFamily="18" charset="0"/>
                                </a:rPr>
                                <m:t>1</m:t>
                              </m:r>
                            </m:sub>
                          </m:sSub>
                        </m:num>
                        <m:den>
                          <m:r>
                            <a:rPr lang="es-CR" sz="2000" b="0" i="1" smtClean="0">
                              <a:latin typeface="Cambria Math" panose="02040503050406030204" pitchFamily="18" charset="0"/>
                              <a:ea typeface="Cambria Math" panose="02040503050406030204" pitchFamily="18" charset="0"/>
                            </a:rPr>
                            <m:t>(1+</m:t>
                          </m:r>
                          <m:sSubSup>
                            <m:sSubSupPr>
                              <m:ctrlPr>
                                <a:rPr lang="es-CR" sz="2000" b="0" i="1" smtClean="0">
                                  <a:latin typeface="Cambria Math"/>
                                  <a:ea typeface="Cambria Math" panose="02040503050406030204" pitchFamily="18" charset="0"/>
                                </a:rPr>
                              </m:ctrlPr>
                            </m:sSubSupPr>
                            <m:e>
                              <m:r>
                                <a:rPr lang="es-CR" sz="2000" i="1">
                                  <a:latin typeface="Cambria Math" panose="02040503050406030204" pitchFamily="18" charset="0"/>
                                  <a:ea typeface="Cambria Math" panose="02040503050406030204" pitchFamily="18" charset="0"/>
                                </a:rPr>
                                <m:t>𝜗</m:t>
                              </m:r>
                            </m:e>
                            <m:sub>
                              <m:r>
                                <a:rPr lang="es-CR" sz="2000" b="0" i="1" smtClean="0">
                                  <a:latin typeface="Cambria Math" panose="02040503050406030204" pitchFamily="18" charset="0"/>
                                  <a:ea typeface="Cambria Math" panose="02040503050406030204" pitchFamily="18" charset="0"/>
                                </a:rPr>
                                <m:t>1</m:t>
                              </m:r>
                            </m:sub>
                            <m:sup>
                              <m:r>
                                <a:rPr lang="es-CR" sz="2000" b="0" i="1" smtClean="0">
                                  <a:latin typeface="Cambria Math" panose="02040503050406030204" pitchFamily="18" charset="0"/>
                                  <a:ea typeface="Cambria Math" panose="02040503050406030204" pitchFamily="18" charset="0"/>
                                </a:rPr>
                                <m:t>2</m:t>
                              </m:r>
                            </m:sup>
                          </m:sSubSup>
                          <m:r>
                            <a:rPr lang="es-CR" sz="2000" b="0" i="1" smtClean="0">
                              <a:latin typeface="Cambria Math" panose="02040503050406030204" pitchFamily="18" charset="0"/>
                              <a:ea typeface="Cambria Math" panose="02040503050406030204" pitchFamily="18" charset="0"/>
                            </a:rPr>
                            <m:t>)</m:t>
                          </m:r>
                        </m:den>
                      </m:f>
                    </m:oMath>
                  </m:oMathPara>
                </a14:m>
                <a:endParaRPr lang="es-CR" sz="2000" dirty="0"/>
              </a:p>
              <a:p>
                <a:pPr marL="0" indent="0">
                  <a:buNone/>
                </a:pPr>
                <a:endParaRPr lang="es-CR" sz="2000" dirty="0"/>
              </a:p>
              <a:p>
                <a:pPr marL="0" indent="0">
                  <a:buNone/>
                </a:pPr>
                <a14:m>
                  <m:oMathPara xmlns:m="http://schemas.openxmlformats.org/officeDocument/2006/math">
                    <m:oMathParaPr>
                      <m:jc m:val="centerGroup"/>
                    </m:oMathParaPr>
                    <m:oMath xmlns:m="http://schemas.openxmlformats.org/officeDocument/2006/math">
                      <m:r>
                        <a:rPr lang="es-CR" sz="2000" i="1" smtClean="0">
                          <a:latin typeface="Cambria Math" panose="02040503050406030204" pitchFamily="18" charset="0"/>
                        </a:rPr>
                        <m:t>𝐶𝑜𝑟</m:t>
                      </m:r>
                      <m:d>
                        <m:dPr>
                          <m:ctrlPr>
                            <a:rPr lang="es-CR" sz="2000" i="1">
                              <a:latin typeface="Cambria Math"/>
                            </a:rPr>
                          </m:ctrlPr>
                        </m:dPr>
                        <m:e>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r>
                            <a:rPr lang="es-CR" sz="2000" i="1">
                              <a:latin typeface="Cambria Math" panose="02040503050406030204" pitchFamily="18" charset="0"/>
                            </a:rPr>
                            <m:t>,</m:t>
                          </m:r>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r>
                                <a:rPr lang="es-CR" sz="2000" i="1">
                                  <a:latin typeface="Cambria Math" panose="02040503050406030204" pitchFamily="18" charset="0"/>
                                </a:rPr>
                                <m:t>−</m:t>
                              </m:r>
                              <m:r>
                                <a:rPr lang="es-CR" sz="2000" b="0" i="1" smtClean="0">
                                  <a:latin typeface="Cambria Math" panose="02040503050406030204" pitchFamily="18" charset="0"/>
                                </a:rPr>
                                <m:t>𝑘</m:t>
                              </m:r>
                            </m:sub>
                          </m:sSub>
                        </m:e>
                      </m:d>
                      <m:r>
                        <a:rPr lang="es-CR" sz="2000" i="1">
                          <a:latin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𝜌</m:t>
                          </m:r>
                        </m:e>
                        <m:sub>
                          <m:r>
                            <a:rPr lang="es-CR" sz="2000" b="0" i="1" smtClean="0">
                              <a:latin typeface="Cambria Math" panose="02040503050406030204" pitchFamily="18" charset="0"/>
                              <a:ea typeface="Cambria Math" panose="02040503050406030204" pitchFamily="18" charset="0"/>
                            </a:rPr>
                            <m:t>𝑘</m:t>
                          </m:r>
                        </m:sub>
                      </m:sSub>
                      <m:r>
                        <a:rPr lang="es-CR" sz="2000" i="1">
                          <a:latin typeface="Cambria Math" panose="02040503050406030204" pitchFamily="18" charset="0"/>
                          <a:ea typeface="Cambria Math" panose="02040503050406030204" pitchFamily="18" charset="0"/>
                        </a:rPr>
                        <m:t>≡</m:t>
                      </m:r>
                      <m:f>
                        <m:fPr>
                          <m:ctrlPr>
                            <a:rPr lang="es-CR" sz="2000" i="1">
                              <a:latin typeface="Cambria Math"/>
                              <a:ea typeface="Cambria Math" panose="02040503050406030204" pitchFamily="18" charset="0"/>
                            </a:rPr>
                          </m:ctrlPr>
                        </m:fPr>
                        <m:num>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𝛾</m:t>
                              </m:r>
                            </m:e>
                            <m:sub>
                              <m:r>
                                <a:rPr lang="es-CR" sz="2000" b="0" i="1" smtClean="0">
                                  <a:latin typeface="Cambria Math" panose="02040503050406030204" pitchFamily="18" charset="0"/>
                                  <a:ea typeface="Cambria Math" panose="02040503050406030204" pitchFamily="18" charset="0"/>
                                </a:rPr>
                                <m:t>𝑘</m:t>
                              </m:r>
                            </m:sub>
                          </m:sSub>
                        </m:num>
                        <m:den>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𝛾</m:t>
                              </m:r>
                            </m:e>
                            <m:sub>
                              <m:r>
                                <a:rPr lang="es-CR" sz="2000" b="0" i="1" smtClean="0">
                                  <a:latin typeface="Cambria Math" panose="02040503050406030204" pitchFamily="18" charset="0"/>
                                  <a:ea typeface="Cambria Math" panose="02040503050406030204" pitchFamily="18" charset="0"/>
                                </a:rPr>
                                <m:t>0</m:t>
                              </m:r>
                            </m:sub>
                          </m:sSub>
                        </m:den>
                      </m:f>
                      <m:r>
                        <a:rPr lang="es-CR" sz="2000" i="1">
                          <a:latin typeface="Cambria Math" panose="02040503050406030204" pitchFamily="18" charset="0"/>
                          <a:ea typeface="Cambria Math" panose="02040503050406030204" pitchFamily="18" charset="0"/>
                        </a:rPr>
                        <m:t>=</m:t>
                      </m:r>
                      <m:r>
                        <a:rPr lang="es-CR" sz="2000" b="0" i="1" smtClean="0">
                          <a:latin typeface="Cambria Math" panose="02040503050406030204" pitchFamily="18" charset="0"/>
                          <a:ea typeface="Cambria Math" panose="02040503050406030204" pitchFamily="18" charset="0"/>
                        </a:rPr>
                        <m:t>0            </m:t>
                      </m:r>
                      <m:r>
                        <a:rPr lang="es-CR" sz="2000" b="0" i="1" smtClean="0">
                          <a:latin typeface="Cambria Math" panose="02040503050406030204" pitchFamily="18" charset="0"/>
                          <a:ea typeface="Cambria Math" panose="02040503050406030204" pitchFamily="18" charset="0"/>
                        </a:rPr>
                        <m:t>𝑘</m:t>
                      </m:r>
                      <m:r>
                        <a:rPr lang="es-CR" sz="2000" b="0" i="1" smtClean="0">
                          <a:latin typeface="Cambria Math" panose="02040503050406030204" pitchFamily="18" charset="0"/>
                          <a:ea typeface="Cambria Math" panose="02040503050406030204" pitchFamily="18" charset="0"/>
                        </a:rPr>
                        <m:t>&gt;1  </m:t>
                      </m:r>
                    </m:oMath>
                  </m:oMathPara>
                </a14:m>
                <a:endParaRPr lang="es-CR" sz="2000" dirty="0"/>
              </a:p>
              <a:p>
                <a:r>
                  <a:rPr lang="es-CR" sz="2000" dirty="0"/>
                  <a:t>La única autocorrelación no nula es por lo tanto </a:t>
                </a:r>
                <a14:m>
                  <m:oMath xmlns:m="http://schemas.openxmlformats.org/officeDocument/2006/math">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𝜌</m:t>
                        </m:r>
                      </m:e>
                      <m:sub>
                        <m:r>
                          <a:rPr lang="es-CR" sz="2000" i="1">
                            <a:latin typeface="Cambria Math" panose="02040503050406030204" pitchFamily="18" charset="0"/>
                            <a:ea typeface="Cambria Math" panose="02040503050406030204" pitchFamily="18" charset="0"/>
                          </a:rPr>
                          <m:t>1</m:t>
                        </m:r>
                      </m:sub>
                    </m:sSub>
                  </m:oMath>
                </a14:m>
                <a:r>
                  <a:rPr lang="es-CR" sz="2000" dirty="0"/>
                  <a:t>. La memoria del proceso es de un único período en la autocorrelación total. Veremos así que </a:t>
                </a:r>
                <a14:m>
                  <m:oMath xmlns:m="http://schemas.openxmlformats.org/officeDocument/2006/math">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𝜗</m:t>
                        </m:r>
                      </m:e>
                      <m:sub>
                        <m:r>
                          <a:rPr lang="es-CR" sz="2000" i="1">
                            <a:latin typeface="Cambria Math" panose="02040503050406030204" pitchFamily="18" charset="0"/>
                            <a:ea typeface="Cambria Math" panose="02040503050406030204" pitchFamily="18" charset="0"/>
                          </a:rPr>
                          <m:t>1</m:t>
                        </m:r>
                      </m:sub>
                    </m:sSub>
                  </m:oMath>
                </a14:m>
                <a:r>
                  <a:rPr lang="es-CR" sz="2000" dirty="0"/>
                  <a:t> y </a:t>
                </a:r>
                <a14:m>
                  <m:oMath xmlns:m="http://schemas.openxmlformats.org/officeDocument/2006/math">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𝜌</m:t>
                        </m:r>
                      </m:e>
                      <m:sub>
                        <m:r>
                          <a:rPr lang="es-CR" sz="2000" i="1">
                            <a:latin typeface="Cambria Math" panose="02040503050406030204" pitchFamily="18" charset="0"/>
                            <a:ea typeface="Cambria Math" panose="02040503050406030204" pitchFamily="18" charset="0"/>
                          </a:rPr>
                          <m:t>1</m:t>
                        </m:r>
                      </m:sub>
                    </m:sSub>
                  </m:oMath>
                </a14:m>
                <a:r>
                  <a:rPr lang="es-CR" sz="2000" dirty="0"/>
                  <a:t> son de signo opuesto.</a:t>
                </a:r>
              </a:p>
              <a:p>
                <a:pPr marL="0" indent="0">
                  <a:buNone/>
                </a:pPr>
                <a:endParaRPr lang="es-CR" sz="2000" dirty="0"/>
              </a:p>
            </p:txBody>
          </p:sp>
        </mc:Choice>
        <mc:Fallback xmlns="">
          <p:sp>
            <p:nvSpPr>
              <p:cNvPr id="5" name="Marcador de contenido 2"/>
              <p:cNvSpPr>
                <a:spLocks noGrp="1" noRot="1" noChangeAspect="1" noMove="1" noResize="1" noEditPoints="1" noAdjustHandles="1" noChangeArrowheads="1" noChangeShapeType="1" noTextEdit="1"/>
              </p:cNvSpPr>
              <p:nvPr>
                <p:ph idx="1"/>
              </p:nvPr>
            </p:nvSpPr>
            <p:spPr>
              <a:xfrm>
                <a:off x="0" y="963978"/>
                <a:ext cx="12192000" cy="5894021"/>
              </a:xfrm>
              <a:blipFill>
                <a:blip r:embed="rId2"/>
                <a:stretch>
                  <a:fillRect l="-300" t="-1034" b="-207"/>
                </a:stretch>
              </a:blipFill>
            </p:spPr>
            <p:txBody>
              <a:bodyPr/>
              <a:lstStyle/>
              <a:p>
                <a:r>
                  <a:rPr lang="es-CR">
                    <a:noFill/>
                  </a:rPr>
                  <a:t> </a:t>
                </a:r>
              </a:p>
            </p:txBody>
          </p:sp>
        </mc:Fallback>
      </mc:AlternateContent>
    </p:spTree>
    <p:extLst>
      <p:ext uri="{BB962C8B-B14F-4D97-AF65-F5344CB8AC3E}">
        <p14:creationId xmlns:p14="http://schemas.microsoft.com/office/powerpoint/2010/main" val="814540155"/>
      </p:ext>
    </p:extLst>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Marcador de contenido 2"/>
              <p:cNvSpPr>
                <a:spLocks noGrp="1"/>
              </p:cNvSpPr>
              <p:nvPr>
                <p:ph idx="1"/>
              </p:nvPr>
            </p:nvSpPr>
            <p:spPr>
              <a:xfrm>
                <a:off x="0" y="963978"/>
                <a:ext cx="12192000" cy="5894021"/>
              </a:xfrm>
            </p:spPr>
            <p:txBody>
              <a:bodyPr>
                <a:normAutofit/>
              </a:bodyPr>
              <a:lstStyle/>
              <a:p>
                <a:pPr marL="0" indent="0">
                  <a:buNone/>
                </a:pPr>
                <a:r>
                  <a:rPr lang="es-CR" sz="2000" b="1" dirty="0"/>
                  <a:t>La función de autocorrelación parcial de un proceso MA(1)</a:t>
                </a:r>
              </a:p>
              <a:p>
                <a:pPr marL="0" indent="0">
                  <a:buNone/>
                </a:pPr>
                <a:r>
                  <a:rPr lang="es-CR" sz="2000" dirty="0"/>
                  <a:t>Sabemos que solo </a:t>
                </a:r>
                <a14:m>
                  <m:oMath xmlns:m="http://schemas.openxmlformats.org/officeDocument/2006/math">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𝜌</m:t>
                        </m:r>
                      </m:e>
                      <m:sub>
                        <m:r>
                          <a:rPr lang="es-CR" sz="2000" i="1">
                            <a:latin typeface="Cambria Math" panose="02040503050406030204" pitchFamily="18" charset="0"/>
                            <a:ea typeface="Cambria Math" panose="02040503050406030204" pitchFamily="18" charset="0"/>
                          </a:rPr>
                          <m:t>0</m:t>
                        </m:r>
                      </m:sub>
                    </m:sSub>
                  </m:oMath>
                </a14:m>
                <a:r>
                  <a:rPr lang="es-CR" sz="2000" dirty="0"/>
                  <a:t> y </a:t>
                </a:r>
                <a14:m>
                  <m:oMath xmlns:m="http://schemas.openxmlformats.org/officeDocument/2006/math">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𝜌</m:t>
                        </m:r>
                      </m:e>
                      <m:sub>
                        <m:r>
                          <a:rPr lang="es-CR" sz="2000" i="1">
                            <a:latin typeface="Cambria Math" panose="02040503050406030204" pitchFamily="18" charset="0"/>
                            <a:ea typeface="Cambria Math" panose="02040503050406030204" pitchFamily="18" charset="0"/>
                          </a:rPr>
                          <m:t>1</m:t>
                        </m:r>
                      </m:sub>
                    </m:sSub>
                  </m:oMath>
                </a14:m>
                <a:r>
                  <a:rPr lang="es-CR" sz="2000" dirty="0"/>
                  <a:t> no son nulas (con </a:t>
                </a:r>
                <a14:m>
                  <m:oMath xmlns:m="http://schemas.openxmlformats.org/officeDocument/2006/math">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𝜌</m:t>
                        </m:r>
                      </m:e>
                      <m:sub>
                        <m:r>
                          <a:rPr lang="es-CR" sz="2000" i="1">
                            <a:latin typeface="Cambria Math" panose="02040503050406030204" pitchFamily="18" charset="0"/>
                            <a:ea typeface="Cambria Math" panose="02040503050406030204" pitchFamily="18" charset="0"/>
                          </a:rPr>
                          <m:t>0</m:t>
                        </m:r>
                      </m:sub>
                    </m:sSub>
                  </m:oMath>
                </a14:m>
                <a:r>
                  <a:rPr lang="es-CR" sz="2000" dirty="0"/>
                  <a:t> =1). Y entonces, si elegimos las ecuaciones de </a:t>
                </a:r>
                <a:r>
                  <a:rPr lang="es-CR" sz="2000" dirty="0" err="1"/>
                  <a:t>Yule</a:t>
                </a:r>
                <a:r>
                  <a:rPr lang="es-CR" sz="2000" dirty="0"/>
                  <a:t>-Walker tenemos que:</a:t>
                </a:r>
              </a:p>
              <a:p>
                <a:pPr marL="0" indent="0">
                  <a:buNone/>
                </a:pPr>
                <a:endParaRPr lang="es-CR" sz="2000" dirty="0"/>
              </a:p>
              <a:p>
                <a:pPr marL="0" indent="0">
                  <a:buNone/>
                </a:pPr>
                <a:endParaRPr lang="es-CR" sz="2000" dirty="0"/>
              </a:p>
              <a:p>
                <a:pPr marL="0" indent="0">
                  <a:buNone/>
                </a:pPr>
                <a:endParaRPr lang="es-CR" sz="2000" dirty="0"/>
              </a:p>
              <a:p>
                <a:pPr marL="0" indent="0">
                  <a:buNone/>
                </a:pPr>
                <a:endParaRPr lang="es-CR" sz="2000" dirty="0"/>
              </a:p>
              <a:p>
                <a:pPr marL="0" indent="0">
                  <a:buNone/>
                </a:pPr>
                <a:endParaRPr lang="es-CR" sz="2000" dirty="0"/>
              </a:p>
              <a:p>
                <a:pPr marL="0" indent="0">
                  <a:buNone/>
                </a:pPr>
                <a:r>
                  <a:rPr lang="es-CR" sz="2000" dirty="0"/>
                  <a:t>De donde obtenemos que: </a:t>
                </a:r>
              </a:p>
              <a:p>
                <a:pPr marL="0" indent="0">
                  <a:buNone/>
                </a:pPr>
                <a:endParaRPr lang="es-CR" sz="2000" dirty="0"/>
              </a:p>
            </p:txBody>
          </p:sp>
        </mc:Choice>
        <mc:Fallback xmlns="">
          <p:sp>
            <p:nvSpPr>
              <p:cNvPr id="4" name="Marcador de contenido 2"/>
              <p:cNvSpPr>
                <a:spLocks noGrp="1" noRot="1" noChangeAspect="1" noMove="1" noResize="1" noEditPoints="1" noAdjustHandles="1" noChangeArrowheads="1" noChangeShapeType="1" noTextEdit="1"/>
              </p:cNvSpPr>
              <p:nvPr>
                <p:ph idx="1"/>
              </p:nvPr>
            </p:nvSpPr>
            <p:spPr>
              <a:xfrm>
                <a:off x="0" y="963978"/>
                <a:ext cx="12192000" cy="5894021"/>
              </a:xfrm>
              <a:blipFill>
                <a:blip r:embed="rId2"/>
                <a:stretch>
                  <a:fillRect l="-500" t="-1034"/>
                </a:stretch>
              </a:blipFill>
            </p:spPr>
            <p:txBody>
              <a:bodyPr/>
              <a:lstStyle/>
              <a:p>
                <a:r>
                  <a:rPr lang="es-CR">
                    <a:noFill/>
                  </a:rPr>
                  <a:t> </a:t>
                </a:r>
              </a:p>
            </p:txBody>
          </p:sp>
        </mc:Fallback>
      </mc:AlternateContent>
      <p:sp>
        <p:nvSpPr>
          <p:cNvPr id="5" name="Título 1"/>
          <p:cNvSpPr>
            <a:spLocks noGrp="1"/>
          </p:cNvSpPr>
          <p:nvPr>
            <p:ph type="title"/>
          </p:nvPr>
        </p:nvSpPr>
        <p:spPr>
          <a:xfrm>
            <a:off x="134816" y="8793"/>
            <a:ext cx="11980984" cy="729762"/>
          </a:xfrm>
        </p:spPr>
        <p:txBody>
          <a:bodyPr/>
          <a:lstStyle/>
          <a:p>
            <a:pPr algn="ctr"/>
            <a:r>
              <a:rPr lang="es-CR" dirty="0"/>
              <a:t>Identificación : los procesos MA(q)</a:t>
            </a:r>
          </a:p>
        </p:txBody>
      </p:sp>
      <p:pic>
        <p:nvPicPr>
          <p:cNvPr id="6" name="Imagen 5">
            <a:extLst>
              <a:ext uri="{FF2B5EF4-FFF2-40B4-BE49-F238E27FC236}">
                <a16:creationId xmlns:a16="http://schemas.microsoft.com/office/drawing/2014/main" xmlns="" id="{55D8532E-E73E-4ED4-AB7A-48D6DE0A934E}"/>
              </a:ext>
            </a:extLst>
          </p:cNvPr>
          <p:cNvPicPr>
            <a:picLocks noChangeAspect="1"/>
          </p:cNvPicPr>
          <p:nvPr/>
        </p:nvPicPr>
        <p:blipFill>
          <a:blip r:embed="rId3" cstate="print"/>
          <a:stretch>
            <a:fillRect/>
          </a:stretch>
        </p:blipFill>
        <p:spPr>
          <a:xfrm>
            <a:off x="2883340" y="2093457"/>
            <a:ext cx="6436505" cy="1878407"/>
          </a:xfrm>
          <a:prstGeom prst="rect">
            <a:avLst/>
          </a:prstGeom>
        </p:spPr>
      </p:pic>
      <p:pic>
        <p:nvPicPr>
          <p:cNvPr id="8" name="Imagen 7">
            <a:extLst>
              <a:ext uri="{FF2B5EF4-FFF2-40B4-BE49-F238E27FC236}">
                <a16:creationId xmlns:a16="http://schemas.microsoft.com/office/drawing/2014/main" xmlns="" id="{D4C21C91-1841-4059-A740-7DE21B78B36C}"/>
              </a:ext>
            </a:extLst>
          </p:cNvPr>
          <p:cNvPicPr>
            <a:picLocks noChangeAspect="1"/>
          </p:cNvPicPr>
          <p:nvPr/>
        </p:nvPicPr>
        <p:blipFill>
          <a:blip r:embed="rId4" cstate="print"/>
          <a:stretch>
            <a:fillRect/>
          </a:stretch>
        </p:blipFill>
        <p:spPr>
          <a:xfrm>
            <a:off x="2748525" y="4713161"/>
            <a:ext cx="6685621" cy="1843904"/>
          </a:xfrm>
          <a:prstGeom prst="rect">
            <a:avLst/>
          </a:prstGeom>
        </p:spPr>
      </p:pic>
    </p:spTree>
    <p:extLst>
      <p:ext uri="{BB962C8B-B14F-4D97-AF65-F5344CB8AC3E}">
        <p14:creationId xmlns:p14="http://schemas.microsoft.com/office/powerpoint/2010/main" val="3228719396"/>
      </p:ext>
    </p:extLst>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34816" y="8793"/>
            <a:ext cx="11980984" cy="729762"/>
          </a:xfrm>
        </p:spPr>
        <p:txBody>
          <a:bodyPr/>
          <a:lstStyle/>
          <a:p>
            <a:pPr algn="ctr"/>
            <a:r>
              <a:rPr lang="es-CR" dirty="0"/>
              <a:t>Identificación : los procesos MA(q)</a:t>
            </a:r>
          </a:p>
        </p:txBody>
      </p:sp>
      <mc:AlternateContent xmlns:mc="http://schemas.openxmlformats.org/markup-compatibility/2006" xmlns:a14="http://schemas.microsoft.com/office/drawing/2010/main">
        <mc:Choice Requires="a14">
          <p:sp>
            <p:nvSpPr>
              <p:cNvPr id="5" name="Marcador de contenido 2"/>
              <p:cNvSpPr>
                <a:spLocks noGrp="1"/>
              </p:cNvSpPr>
              <p:nvPr>
                <p:ph idx="1"/>
              </p:nvPr>
            </p:nvSpPr>
            <p:spPr>
              <a:xfrm>
                <a:off x="0" y="963978"/>
                <a:ext cx="12192000" cy="5894021"/>
              </a:xfrm>
            </p:spPr>
            <p:txBody>
              <a:bodyPr>
                <a:normAutofit/>
              </a:bodyPr>
              <a:lstStyle/>
              <a:p>
                <a:pPr marL="0" indent="0">
                  <a:buNone/>
                </a:pPr>
                <a:r>
                  <a:rPr lang="es-CR" sz="2000" dirty="0"/>
                  <a:t>La solución del sistema para los valores sucesivos de k-expresiones de los coeficientes de las auto correlaciones parciales son </a:t>
                </a:r>
                <a14:m>
                  <m:oMath xmlns:m="http://schemas.openxmlformats.org/officeDocument/2006/math">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m:t>
                        </m:r>
                      </m:e>
                      <m:sub>
                        <m:r>
                          <a:rPr lang="es-CR" sz="2000" i="1">
                            <a:latin typeface="Cambria Math" panose="02040503050406030204" pitchFamily="18" charset="0"/>
                            <a:ea typeface="Cambria Math" panose="02040503050406030204" pitchFamily="18" charset="0"/>
                          </a:rPr>
                          <m:t>𝑘𝑘</m:t>
                        </m:r>
                      </m:sub>
                    </m:sSub>
                  </m:oMath>
                </a14:m>
                <a:r>
                  <a:rPr lang="es-CR" sz="2000" dirty="0"/>
                  <a:t>:</a:t>
                </a:r>
              </a:p>
              <a:p>
                <a:endParaRPr lang="es-CR" sz="2000" dirty="0"/>
              </a:p>
              <a:p>
                <a:endParaRPr lang="es-CR" sz="2000" dirty="0"/>
              </a:p>
              <a:p>
                <a:pPr marL="0" indent="0">
                  <a:buNone/>
                </a:pPr>
                <a:r>
                  <a:rPr lang="es-CR" sz="2000" dirty="0"/>
                  <a:t>                                                                                  o</a:t>
                </a:r>
              </a:p>
              <a:p>
                <a:endParaRPr lang="es-CR" sz="2000" dirty="0"/>
              </a:p>
              <a:p>
                <a:endParaRPr lang="es-CR" sz="2000" dirty="0"/>
              </a:p>
              <a:p>
                <a:endParaRPr lang="es-CR" sz="2000" dirty="0"/>
              </a:p>
              <a:p>
                <a:pPr marL="0" indent="0">
                  <a:buNone/>
                </a:pPr>
                <a:r>
                  <a:rPr lang="es-CR" sz="2000" dirty="0"/>
                  <a:t>Y de forma general:</a:t>
                </a:r>
              </a:p>
              <a:p>
                <a:pPr marL="0" indent="0">
                  <a:buNone/>
                </a:pPr>
                <a:endParaRPr lang="es-CR" sz="2000" dirty="0"/>
              </a:p>
              <a:p>
                <a:pPr marL="0" indent="0">
                  <a:buNone/>
                </a:pPr>
                <a:endParaRPr lang="es-CR" sz="2000" dirty="0"/>
              </a:p>
              <a:p>
                <a:pPr marL="0" indent="0">
                  <a:buNone/>
                </a:pPr>
                <a:endParaRPr lang="es-CR" sz="2000" dirty="0"/>
              </a:p>
              <a:p>
                <a:pPr marL="0" indent="0">
                  <a:buNone/>
                </a:pPr>
                <a:r>
                  <a:rPr lang="es-CR" sz="2000" dirty="0"/>
                  <a:t>Los coeficientes de autocorrelación parcial irán en decrecimiento en función de </a:t>
                </a:r>
                <a14:m>
                  <m:oMath xmlns:m="http://schemas.openxmlformats.org/officeDocument/2006/math">
                    <m:r>
                      <a:rPr lang="es-CR" sz="2000" i="1">
                        <a:latin typeface="Cambria Math" panose="02040503050406030204" pitchFamily="18" charset="0"/>
                      </a:rPr>
                      <m:t>𝑘</m:t>
                    </m:r>
                  </m:oMath>
                </a14:m>
                <a:r>
                  <a:rPr lang="es-CR" sz="2000" dirty="0"/>
                  <a:t>, y serán todos negativos si </a:t>
                </a:r>
                <a14:m>
                  <m:oMath xmlns:m="http://schemas.openxmlformats.org/officeDocument/2006/math">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𝜗</m:t>
                        </m:r>
                      </m:e>
                      <m:sub>
                        <m:r>
                          <a:rPr lang="es-CR" sz="2000" i="1">
                            <a:latin typeface="Cambria Math" panose="02040503050406030204" pitchFamily="18" charset="0"/>
                            <a:ea typeface="Cambria Math" panose="02040503050406030204" pitchFamily="18" charset="0"/>
                          </a:rPr>
                          <m:t>1</m:t>
                        </m:r>
                      </m:sub>
                    </m:sSub>
                    <m:r>
                      <a:rPr lang="es-CR" sz="2000">
                        <a:latin typeface="Cambria Math" panose="02040503050406030204" pitchFamily="18" charset="0"/>
                        <a:ea typeface="Cambria Math" panose="02040503050406030204" pitchFamily="18" charset="0"/>
                      </a:rPr>
                      <m:t>&gt;0</m:t>
                    </m:r>
                  </m:oMath>
                </a14:m>
                <a:r>
                  <a:rPr lang="es-CR" sz="2000" dirty="0"/>
                  <a:t>, o se alternarán si </a:t>
                </a:r>
                <a14:m>
                  <m:oMath xmlns:m="http://schemas.openxmlformats.org/officeDocument/2006/math">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𝜗</m:t>
                        </m:r>
                      </m:e>
                      <m:sub>
                        <m:r>
                          <a:rPr lang="es-CR" sz="2000" i="1">
                            <a:latin typeface="Cambria Math" panose="02040503050406030204" pitchFamily="18" charset="0"/>
                            <a:ea typeface="Cambria Math" panose="02040503050406030204" pitchFamily="18" charset="0"/>
                          </a:rPr>
                          <m:t>1</m:t>
                        </m:r>
                      </m:sub>
                    </m:sSub>
                    <m:r>
                      <a:rPr lang="es-CR" sz="2000">
                        <a:latin typeface="Cambria Math" panose="02040503050406030204" pitchFamily="18" charset="0"/>
                        <a:ea typeface="Cambria Math" panose="02040503050406030204" pitchFamily="18" charset="0"/>
                      </a:rPr>
                      <m:t>&lt;0</m:t>
                    </m:r>
                  </m:oMath>
                </a14:m>
                <a:r>
                  <a:rPr lang="es-CR" sz="2000" dirty="0"/>
                  <a:t>.Los dos ejemplos siguientes ilustran los rasgos característicos de las funciones de auto correlación total y parcial para un </a:t>
                </a:r>
                <a:r>
                  <a:rPr lang="es-CR" sz="2000" i="1" dirty="0"/>
                  <a:t>MA(1)</a:t>
                </a:r>
                <a:r>
                  <a:rPr lang="es-CR" sz="2000" dirty="0"/>
                  <a:t>. </a:t>
                </a:r>
              </a:p>
              <a:p>
                <a:pPr marL="0" indent="0">
                  <a:buNone/>
                </a:pPr>
                <a:endParaRPr lang="es-CR" sz="2000" dirty="0"/>
              </a:p>
            </p:txBody>
          </p:sp>
        </mc:Choice>
        <mc:Fallback xmlns="">
          <p:sp>
            <p:nvSpPr>
              <p:cNvPr id="5" name="Marcador de contenido 2"/>
              <p:cNvSpPr>
                <a:spLocks noGrp="1" noRot="1" noChangeAspect="1" noMove="1" noResize="1" noEditPoints="1" noAdjustHandles="1" noChangeArrowheads="1" noChangeShapeType="1" noTextEdit="1"/>
              </p:cNvSpPr>
              <p:nvPr>
                <p:ph idx="1"/>
              </p:nvPr>
            </p:nvSpPr>
            <p:spPr>
              <a:xfrm>
                <a:off x="0" y="963978"/>
                <a:ext cx="12192000" cy="5894021"/>
              </a:xfrm>
              <a:blipFill>
                <a:blip r:embed="rId2"/>
                <a:stretch>
                  <a:fillRect l="-500" t="-1034" r="-650"/>
                </a:stretch>
              </a:blipFill>
            </p:spPr>
            <p:txBody>
              <a:bodyPr/>
              <a:lstStyle/>
              <a:p>
                <a:r>
                  <a:rPr lang="es-CR">
                    <a:noFill/>
                  </a:rPr>
                  <a:t> </a:t>
                </a:r>
              </a:p>
            </p:txBody>
          </p:sp>
        </mc:Fallback>
      </mc:AlternateContent>
      <p:pic>
        <p:nvPicPr>
          <p:cNvPr id="6" name="Imagen 5">
            <a:extLst>
              <a:ext uri="{FF2B5EF4-FFF2-40B4-BE49-F238E27FC236}">
                <a16:creationId xmlns:a16="http://schemas.microsoft.com/office/drawing/2014/main" xmlns="" id="{D3EF4BD5-60EA-4E8C-8358-94287FDE7695}"/>
              </a:ext>
            </a:extLst>
          </p:cNvPr>
          <p:cNvPicPr>
            <a:picLocks noChangeAspect="1"/>
          </p:cNvPicPr>
          <p:nvPr/>
        </p:nvPicPr>
        <p:blipFill>
          <a:blip r:embed="rId3" cstate="print"/>
          <a:stretch>
            <a:fillRect/>
          </a:stretch>
        </p:blipFill>
        <p:spPr>
          <a:xfrm>
            <a:off x="2613648" y="1671428"/>
            <a:ext cx="1512168" cy="2232248"/>
          </a:xfrm>
          <a:prstGeom prst="rect">
            <a:avLst/>
          </a:prstGeom>
        </p:spPr>
      </p:pic>
      <p:pic>
        <p:nvPicPr>
          <p:cNvPr id="7" name="Imagen 6">
            <a:extLst>
              <a:ext uri="{FF2B5EF4-FFF2-40B4-BE49-F238E27FC236}">
                <a16:creationId xmlns:a16="http://schemas.microsoft.com/office/drawing/2014/main" xmlns="" id="{FF01990A-A755-4814-B8AE-C35586EBC88F}"/>
              </a:ext>
            </a:extLst>
          </p:cNvPr>
          <p:cNvPicPr>
            <a:picLocks noChangeAspect="1"/>
          </p:cNvPicPr>
          <p:nvPr/>
        </p:nvPicPr>
        <p:blipFill>
          <a:blip r:embed="rId4" cstate="print"/>
          <a:stretch>
            <a:fillRect/>
          </a:stretch>
        </p:blipFill>
        <p:spPr>
          <a:xfrm>
            <a:off x="5303790" y="1671428"/>
            <a:ext cx="2701217" cy="2232248"/>
          </a:xfrm>
          <a:prstGeom prst="rect">
            <a:avLst/>
          </a:prstGeom>
        </p:spPr>
      </p:pic>
      <p:pic>
        <p:nvPicPr>
          <p:cNvPr id="8" name="Imagen 7">
            <a:extLst>
              <a:ext uri="{FF2B5EF4-FFF2-40B4-BE49-F238E27FC236}">
                <a16:creationId xmlns:a16="http://schemas.microsoft.com/office/drawing/2014/main" xmlns="" id="{317D56AA-4BBD-42B7-AE53-ED62AC4C0E65}"/>
              </a:ext>
            </a:extLst>
          </p:cNvPr>
          <p:cNvPicPr>
            <a:picLocks noChangeAspect="1"/>
          </p:cNvPicPr>
          <p:nvPr/>
        </p:nvPicPr>
        <p:blipFill>
          <a:blip r:embed="rId5" cstate="print"/>
          <a:stretch>
            <a:fillRect/>
          </a:stretch>
        </p:blipFill>
        <p:spPr>
          <a:xfrm>
            <a:off x="2548535" y="4296152"/>
            <a:ext cx="1642393" cy="1234373"/>
          </a:xfrm>
          <a:prstGeom prst="rect">
            <a:avLst/>
          </a:prstGeom>
        </p:spPr>
      </p:pic>
    </p:spTree>
    <p:extLst>
      <p:ext uri="{BB962C8B-B14F-4D97-AF65-F5344CB8AC3E}">
        <p14:creationId xmlns:p14="http://schemas.microsoft.com/office/powerpoint/2010/main" val="3763343731"/>
      </p:ext>
    </p:extLst>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34816" y="8793"/>
            <a:ext cx="11980984" cy="729762"/>
          </a:xfrm>
        </p:spPr>
        <p:txBody>
          <a:bodyPr/>
          <a:lstStyle/>
          <a:p>
            <a:pPr algn="ctr"/>
            <a:r>
              <a:rPr lang="es-CR" dirty="0"/>
              <a:t>Identificación : los procesos MA(q)</a:t>
            </a:r>
          </a:p>
        </p:txBody>
      </p:sp>
      <mc:AlternateContent xmlns:mc="http://schemas.openxmlformats.org/markup-compatibility/2006" xmlns:a14="http://schemas.microsoft.com/office/drawing/2010/main">
        <mc:Choice Requires="a14">
          <p:sp>
            <p:nvSpPr>
              <p:cNvPr id="5" name="Marcador de contenido 2">
                <a:extLst>
                  <a:ext uri="{FF2B5EF4-FFF2-40B4-BE49-F238E27FC236}">
                    <a16:creationId xmlns:a16="http://schemas.microsoft.com/office/drawing/2014/main" xmlns="" id="{8F391796-2FCC-43E4-AB8B-114C37323F6C}"/>
                  </a:ext>
                </a:extLst>
              </p:cNvPr>
              <p:cNvSpPr>
                <a:spLocks noGrp="1"/>
              </p:cNvSpPr>
              <p:nvPr>
                <p:ph idx="1"/>
              </p:nvPr>
            </p:nvSpPr>
            <p:spPr>
              <a:xfrm>
                <a:off x="2010508" y="936766"/>
                <a:ext cx="8229600" cy="504056"/>
              </a:xfrm>
            </p:spPr>
            <p:txBody>
              <a:bodyPr>
                <a:normAutofit/>
              </a:bodyPr>
              <a:lstStyle/>
              <a:p>
                <a:pPr marL="0" indent="0" algn="ctr">
                  <a:buNone/>
                </a:pPr>
                <a:r>
                  <a:rPr lang="es-CR" sz="2400" dirty="0"/>
                  <a:t>   ¿  Cuál es </a:t>
                </a:r>
                <a14:m>
                  <m:oMath xmlns:m="http://schemas.openxmlformats.org/officeDocument/2006/math">
                    <m:sSub>
                      <m:sSubPr>
                        <m:ctrlPr>
                          <a:rPr lang="es-CR" sz="2400" i="1">
                            <a:latin typeface="Cambria Math"/>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𝜗</m:t>
                        </m:r>
                      </m:e>
                      <m:sub>
                        <m:r>
                          <a:rPr lang="es-CR" sz="2400" i="1">
                            <a:latin typeface="Cambria Math" panose="02040503050406030204" pitchFamily="18" charset="0"/>
                            <a:ea typeface="Cambria Math" panose="02040503050406030204" pitchFamily="18" charset="0"/>
                          </a:rPr>
                          <m:t>1</m:t>
                        </m:r>
                      </m:sub>
                    </m:sSub>
                    <m:r>
                      <a:rPr lang="es-CR" sz="2400">
                        <a:latin typeface="Cambria Math" panose="02040503050406030204" pitchFamily="18" charset="0"/>
                        <a:ea typeface="Cambria Math" panose="02040503050406030204" pitchFamily="18" charset="0"/>
                      </a:rPr>
                      <m:t>&gt;0</m:t>
                    </m:r>
                  </m:oMath>
                </a14:m>
                <a:r>
                  <a:rPr lang="es-CR" sz="2400" dirty="0"/>
                  <a:t>, y cuál  </a:t>
                </a:r>
                <a14:m>
                  <m:oMath xmlns:m="http://schemas.openxmlformats.org/officeDocument/2006/math">
                    <m:sSub>
                      <m:sSubPr>
                        <m:ctrlPr>
                          <a:rPr lang="es-CR" sz="2400" i="1">
                            <a:latin typeface="Cambria Math"/>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𝜗</m:t>
                        </m:r>
                      </m:e>
                      <m:sub>
                        <m:r>
                          <a:rPr lang="es-CR" sz="2400" i="1">
                            <a:latin typeface="Cambria Math" panose="02040503050406030204" pitchFamily="18" charset="0"/>
                            <a:ea typeface="Cambria Math" panose="02040503050406030204" pitchFamily="18" charset="0"/>
                          </a:rPr>
                          <m:t>1</m:t>
                        </m:r>
                      </m:sub>
                    </m:sSub>
                    <m:r>
                      <a:rPr lang="es-CR" sz="2400">
                        <a:latin typeface="Cambria Math" panose="02040503050406030204" pitchFamily="18" charset="0"/>
                        <a:ea typeface="Cambria Math" panose="02040503050406030204" pitchFamily="18" charset="0"/>
                      </a:rPr>
                      <m:t>&lt;0</m:t>
                    </m:r>
                  </m:oMath>
                </a14:m>
                <a:r>
                  <a:rPr lang="es-CR" sz="2400" dirty="0"/>
                  <a:t>?</a:t>
                </a:r>
              </a:p>
            </p:txBody>
          </p:sp>
        </mc:Choice>
        <mc:Fallback xmlns="">
          <p:sp>
            <p:nvSpPr>
              <p:cNvPr id="5" name="Marcador de contenido 2">
                <a:extLst>
                  <a:ext uri="{FF2B5EF4-FFF2-40B4-BE49-F238E27FC236}">
                    <a16:creationId xmlns:a16="http://schemas.microsoft.com/office/drawing/2014/main" id="{8F391796-2FCC-43E4-AB8B-114C37323F6C}"/>
                  </a:ext>
                </a:extLst>
              </p:cNvPr>
              <p:cNvSpPr>
                <a:spLocks noGrp="1" noRot="1" noChangeAspect="1" noMove="1" noResize="1" noEditPoints="1" noAdjustHandles="1" noChangeArrowheads="1" noChangeShapeType="1" noTextEdit="1"/>
              </p:cNvSpPr>
              <p:nvPr>
                <p:ph idx="1"/>
              </p:nvPr>
            </p:nvSpPr>
            <p:spPr>
              <a:xfrm>
                <a:off x="2010508" y="936766"/>
                <a:ext cx="8229600" cy="504056"/>
              </a:xfrm>
              <a:blipFill>
                <a:blip r:embed="rId2"/>
                <a:stretch>
                  <a:fillRect t="-17073" b="-12195"/>
                </a:stretch>
              </a:blipFill>
            </p:spPr>
            <p:txBody>
              <a:bodyPr/>
              <a:lstStyle/>
              <a:p>
                <a:r>
                  <a:rPr lang="es-CR">
                    <a:noFill/>
                  </a:rPr>
                  <a:t> </a:t>
                </a:r>
              </a:p>
            </p:txBody>
          </p:sp>
        </mc:Fallback>
      </mc:AlternateContent>
      <p:pic>
        <p:nvPicPr>
          <p:cNvPr id="6" name="Imagen 5">
            <a:extLst>
              <a:ext uri="{FF2B5EF4-FFF2-40B4-BE49-F238E27FC236}">
                <a16:creationId xmlns:a16="http://schemas.microsoft.com/office/drawing/2014/main" xmlns="" id="{E97E7AFB-37A5-4D90-B326-F63124FF284E}"/>
              </a:ext>
            </a:extLst>
          </p:cNvPr>
          <p:cNvPicPr>
            <a:picLocks noChangeAspect="1"/>
          </p:cNvPicPr>
          <p:nvPr/>
        </p:nvPicPr>
        <p:blipFill>
          <a:blip r:embed="rId3" cstate="print"/>
          <a:stretch>
            <a:fillRect/>
          </a:stretch>
        </p:blipFill>
        <p:spPr>
          <a:xfrm>
            <a:off x="1804828" y="1639033"/>
            <a:ext cx="8640960" cy="5040560"/>
          </a:xfrm>
          <a:prstGeom prst="rect">
            <a:avLst/>
          </a:prstGeom>
        </p:spPr>
      </p:pic>
    </p:spTree>
    <p:extLst>
      <p:ext uri="{BB962C8B-B14F-4D97-AF65-F5344CB8AC3E}">
        <p14:creationId xmlns:p14="http://schemas.microsoft.com/office/powerpoint/2010/main" val="3354821955"/>
      </p:ext>
    </p:extLst>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34816" y="8793"/>
            <a:ext cx="11980984" cy="729762"/>
          </a:xfrm>
        </p:spPr>
        <p:txBody>
          <a:bodyPr/>
          <a:lstStyle/>
          <a:p>
            <a:pPr algn="ctr"/>
            <a:r>
              <a:rPr lang="es-CR" dirty="0"/>
              <a:t>Identificación : los procesos MA(q)</a:t>
            </a:r>
          </a:p>
        </p:txBody>
      </p:sp>
      <mc:AlternateContent xmlns:mc="http://schemas.openxmlformats.org/markup-compatibility/2006" xmlns:a14="http://schemas.microsoft.com/office/drawing/2010/main">
        <mc:Choice Requires="a14">
          <p:sp>
            <p:nvSpPr>
              <p:cNvPr id="5" name="Marcador de contenido 2"/>
              <p:cNvSpPr>
                <a:spLocks noGrp="1"/>
              </p:cNvSpPr>
              <p:nvPr>
                <p:ph idx="1"/>
              </p:nvPr>
            </p:nvSpPr>
            <p:spPr>
              <a:xfrm>
                <a:off x="0" y="738556"/>
                <a:ext cx="12192000" cy="6119444"/>
              </a:xfrm>
            </p:spPr>
            <p:txBody>
              <a:bodyPr>
                <a:normAutofit fontScale="77500" lnSpcReduction="20000"/>
              </a:bodyPr>
              <a:lstStyle/>
              <a:p>
                <a:pPr marL="0" indent="0">
                  <a:buNone/>
                </a:pPr>
                <a:r>
                  <a:rPr lang="es-CR" sz="2000" b="1" dirty="0"/>
                  <a:t>El proceso MA(1)</a:t>
                </a:r>
              </a:p>
              <a:p>
                <a:pPr marL="0" indent="0">
                  <a:buNone/>
                </a:pPr>
                <a:r>
                  <a:rPr lang="es-CR" sz="2000" dirty="0"/>
                  <a:t>Su escritura está dada por la siguiente ecuación:   </a:t>
                </a: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r>
                      <a:rPr lang="es-CR" sz="2000" i="1">
                        <a:latin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𝑢</m:t>
                        </m:r>
                      </m:e>
                      <m:sub>
                        <m:r>
                          <a:rPr lang="es-CR" sz="2000" i="1">
                            <a:latin typeface="Cambria Math" panose="02040503050406030204" pitchFamily="18" charset="0"/>
                            <a:ea typeface="Cambria Math" panose="02040503050406030204" pitchFamily="18" charset="0"/>
                          </a:rPr>
                          <m:t>𝑡</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𝜗</m:t>
                        </m:r>
                      </m:e>
                      <m:sub>
                        <m:r>
                          <a:rPr lang="es-CR" sz="2000" i="1">
                            <a:latin typeface="Cambria Math" panose="02040503050406030204" pitchFamily="18" charset="0"/>
                            <a:ea typeface="Cambria Math" panose="02040503050406030204" pitchFamily="18" charset="0"/>
                          </a:rPr>
                          <m:t>1</m:t>
                        </m:r>
                      </m:sub>
                    </m:sSub>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𝑢</m:t>
                        </m:r>
                      </m:e>
                      <m:sub>
                        <m:r>
                          <a:rPr lang="es-CR" sz="2000" i="1">
                            <a:latin typeface="Cambria Math" panose="02040503050406030204" pitchFamily="18" charset="0"/>
                            <a:ea typeface="Cambria Math" panose="02040503050406030204" pitchFamily="18" charset="0"/>
                          </a:rPr>
                          <m:t>𝑡</m:t>
                        </m:r>
                        <m:r>
                          <a:rPr lang="es-CR" sz="2000" i="1">
                            <a:latin typeface="Cambria Math" panose="02040503050406030204" pitchFamily="18" charset="0"/>
                            <a:ea typeface="Cambria Math" panose="02040503050406030204" pitchFamily="18" charset="0"/>
                          </a:rPr>
                          <m:t>−1</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𝜗</m:t>
                        </m:r>
                      </m:e>
                      <m:sub>
                        <m:r>
                          <a:rPr lang="es-CR" sz="2000" b="0" i="1" smtClean="0">
                            <a:latin typeface="Cambria Math" panose="02040503050406030204" pitchFamily="18" charset="0"/>
                            <a:ea typeface="Cambria Math" panose="02040503050406030204" pitchFamily="18" charset="0"/>
                          </a:rPr>
                          <m:t>2</m:t>
                        </m:r>
                      </m:sub>
                    </m:sSub>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𝑢</m:t>
                        </m:r>
                      </m:e>
                      <m:sub>
                        <m:r>
                          <a:rPr lang="es-CR" sz="2000" i="1">
                            <a:latin typeface="Cambria Math" panose="02040503050406030204" pitchFamily="18" charset="0"/>
                            <a:ea typeface="Cambria Math" panose="02040503050406030204" pitchFamily="18" charset="0"/>
                          </a:rPr>
                          <m:t>𝑡</m:t>
                        </m:r>
                        <m:r>
                          <a:rPr lang="es-CR" sz="2000" i="1">
                            <a:latin typeface="Cambria Math" panose="02040503050406030204" pitchFamily="18" charset="0"/>
                            <a:ea typeface="Cambria Math" panose="02040503050406030204" pitchFamily="18" charset="0"/>
                          </a:rPr>
                          <m:t>−2</m:t>
                        </m:r>
                      </m:sub>
                    </m:sSub>
                    <m:r>
                      <a:rPr lang="es-CR" sz="2000" i="1">
                        <a:latin typeface="Cambria Math" panose="02040503050406030204" pitchFamily="18" charset="0"/>
                        <a:ea typeface="Cambria Math" panose="02040503050406030204" pitchFamily="18" charset="0"/>
                      </a:rPr>
                      <m:t>=</m:t>
                    </m:r>
                    <m:d>
                      <m:dPr>
                        <m:ctrlPr>
                          <a:rPr lang="es-CR" sz="2000" i="1">
                            <a:latin typeface="Cambria Math"/>
                            <a:ea typeface="Cambria Math" panose="02040503050406030204" pitchFamily="18" charset="0"/>
                          </a:rPr>
                        </m:ctrlPr>
                      </m:dPr>
                      <m:e>
                        <m:r>
                          <a:rPr lang="es-CR" sz="2000" i="1">
                            <a:latin typeface="Cambria Math" panose="02040503050406030204" pitchFamily="18" charset="0"/>
                            <a:ea typeface="Cambria Math" panose="02040503050406030204" pitchFamily="18" charset="0"/>
                          </a:rPr>
                          <m:t>1−</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𝜗</m:t>
                            </m:r>
                          </m:e>
                          <m:sub>
                            <m:r>
                              <a:rPr lang="es-CR" sz="2000" i="1">
                                <a:latin typeface="Cambria Math" panose="02040503050406030204" pitchFamily="18" charset="0"/>
                                <a:ea typeface="Cambria Math" panose="02040503050406030204" pitchFamily="18" charset="0"/>
                              </a:rPr>
                              <m:t>1</m:t>
                            </m:r>
                          </m:sub>
                        </m:sSub>
                        <m:r>
                          <a:rPr lang="es-CR" sz="2000" i="1">
                            <a:latin typeface="Cambria Math" panose="02040503050406030204" pitchFamily="18" charset="0"/>
                            <a:ea typeface="Cambria Math" panose="02040503050406030204" pitchFamily="18" charset="0"/>
                          </a:rPr>
                          <m:t>𝐵</m:t>
                        </m:r>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𝜗</m:t>
                            </m:r>
                          </m:e>
                          <m:sub>
                            <m:r>
                              <a:rPr lang="es-CR" sz="2000" b="0" i="1" smtClean="0">
                                <a:latin typeface="Cambria Math" panose="02040503050406030204" pitchFamily="18" charset="0"/>
                                <a:ea typeface="Cambria Math" panose="02040503050406030204" pitchFamily="18" charset="0"/>
                              </a:rPr>
                              <m:t>2</m:t>
                            </m:r>
                          </m:sub>
                        </m:sSub>
                        <m:sSup>
                          <m:sSupPr>
                            <m:ctrlPr>
                              <a:rPr lang="es-CR" sz="2000" i="1" smtClean="0">
                                <a:latin typeface="Cambria Math"/>
                                <a:ea typeface="Cambria Math" panose="02040503050406030204" pitchFamily="18" charset="0"/>
                              </a:rPr>
                            </m:ctrlPr>
                          </m:sSupPr>
                          <m:e>
                            <m:r>
                              <a:rPr lang="es-CR" sz="2000" i="1">
                                <a:latin typeface="Cambria Math" panose="02040503050406030204" pitchFamily="18" charset="0"/>
                                <a:ea typeface="Cambria Math" panose="02040503050406030204" pitchFamily="18" charset="0"/>
                              </a:rPr>
                              <m:t>𝐵</m:t>
                            </m:r>
                          </m:e>
                          <m:sup>
                            <m:r>
                              <a:rPr lang="es-CR" sz="2000" b="0" i="1" smtClean="0">
                                <a:latin typeface="Cambria Math" panose="02040503050406030204" pitchFamily="18" charset="0"/>
                                <a:ea typeface="Cambria Math" panose="02040503050406030204" pitchFamily="18" charset="0"/>
                              </a:rPr>
                              <m:t>2</m:t>
                            </m:r>
                          </m:sup>
                        </m:sSup>
                      </m:e>
                    </m:d>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𝑢</m:t>
                        </m:r>
                      </m:e>
                      <m:sub>
                        <m:r>
                          <a:rPr lang="es-CR" sz="2000" i="1">
                            <a:latin typeface="Cambria Math" panose="02040503050406030204" pitchFamily="18" charset="0"/>
                            <a:ea typeface="Cambria Math" panose="02040503050406030204" pitchFamily="18" charset="0"/>
                          </a:rPr>
                          <m:t>𝑡</m:t>
                        </m:r>
                      </m:sub>
                    </m:sSub>
                  </m:oMath>
                </a14:m>
                <a:endParaRPr lang="es-CR" sz="2000" dirty="0"/>
              </a:p>
              <a:p>
                <a:pPr marL="0" indent="0">
                  <a:buNone/>
                </a:pPr>
                <a:r>
                  <a:rPr lang="es-CR" sz="2000" dirty="0"/>
                  <a:t>El cálculo de los dos primeros momentos sería:</a:t>
                </a:r>
              </a:p>
              <a:p>
                <a:pPr marL="0" indent="0">
                  <a:buNone/>
                </a:pPr>
                <a14:m>
                  <m:oMath xmlns:m="http://schemas.openxmlformats.org/officeDocument/2006/math">
                    <m:r>
                      <a:rPr lang="es-CR" sz="2000" i="1">
                        <a:latin typeface="Cambria Math" panose="02040503050406030204" pitchFamily="18" charset="0"/>
                      </a:rPr>
                      <m:t>𝐸</m:t>
                    </m:r>
                    <m:d>
                      <m:dPr>
                        <m:begChr m:val="["/>
                        <m:endChr m:val="]"/>
                        <m:ctrlPr>
                          <a:rPr lang="es-CR" sz="2000" i="1">
                            <a:latin typeface="Cambria Math"/>
                          </a:rPr>
                        </m:ctrlPr>
                      </m:dPr>
                      <m:e>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e>
                    </m:d>
                    <m:r>
                      <a:rPr lang="es-CR" sz="2000" i="1">
                        <a:latin typeface="Cambria Math" panose="02040503050406030204" pitchFamily="18" charset="0"/>
                      </a:rPr>
                      <m:t>=0</m:t>
                    </m:r>
                  </m:oMath>
                </a14:m>
                <a:r>
                  <a:rPr lang="es-CR" sz="2000" dirty="0"/>
                  <a:t>  o también </a:t>
                </a:r>
                <a14:m>
                  <m:oMath xmlns:m="http://schemas.openxmlformats.org/officeDocument/2006/math">
                    <m:r>
                      <a:rPr lang="es-CR" sz="2000" i="1">
                        <a:latin typeface="Cambria Math" panose="02040503050406030204" pitchFamily="18" charset="0"/>
                      </a:rPr>
                      <m:t>𝐸</m:t>
                    </m:r>
                    <m:d>
                      <m:dPr>
                        <m:begChr m:val="["/>
                        <m:endChr m:val="]"/>
                        <m:ctrlPr>
                          <a:rPr lang="es-CR" sz="2000" i="1">
                            <a:latin typeface="Cambria Math"/>
                          </a:rPr>
                        </m:ctrlPr>
                      </m:dPr>
                      <m:e>
                        <m:sSub>
                          <m:sSubPr>
                            <m:ctrlPr>
                              <a:rPr lang="es-CR" sz="2000" i="1">
                                <a:latin typeface="Cambria Math"/>
                              </a:rPr>
                            </m:ctrlPr>
                          </m:sSubPr>
                          <m:e>
                            <m:r>
                              <a:rPr lang="es-CR" sz="2000" i="1">
                                <a:latin typeface="Cambria Math" panose="02040503050406030204" pitchFamily="18" charset="0"/>
                              </a:rPr>
                              <m:t>𝑋</m:t>
                            </m:r>
                          </m:e>
                          <m:sub>
                            <m:r>
                              <a:rPr lang="es-CR" sz="2000" i="1">
                                <a:latin typeface="Cambria Math" panose="02040503050406030204" pitchFamily="18" charset="0"/>
                              </a:rPr>
                              <m:t>𝑡</m:t>
                            </m:r>
                          </m:sub>
                        </m:sSub>
                      </m:e>
                    </m:d>
                    <m:r>
                      <a:rPr lang="es-CR" sz="2000" i="1">
                        <a:latin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𝜇</m:t>
                        </m:r>
                      </m:e>
                      <m:sub>
                        <m:r>
                          <a:rPr lang="es-CR" sz="2000" i="1">
                            <a:latin typeface="Cambria Math" panose="02040503050406030204" pitchFamily="18" charset="0"/>
                            <a:ea typeface="Cambria Math" panose="02040503050406030204" pitchFamily="18" charset="0"/>
                          </a:rPr>
                          <m:t>𝑋</m:t>
                        </m:r>
                      </m:sub>
                    </m:sSub>
                  </m:oMath>
                </a14:m>
                <a:endParaRPr lang="es-CR" sz="2000" dirty="0"/>
              </a:p>
              <a:p>
                <a:pPr marL="0" indent="0">
                  <a:buNone/>
                </a:pPr>
                <a:endParaRPr lang="es-CR" sz="200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s-CR" sz="2000" i="1">
                          <a:latin typeface="Cambria Math" panose="02040503050406030204" pitchFamily="18" charset="0"/>
                        </a:rPr>
                        <m:t>𝑉𝑎𝑟</m:t>
                      </m:r>
                      <m:d>
                        <m:dPr>
                          <m:begChr m:val="["/>
                          <m:endChr m:val="]"/>
                          <m:ctrlPr>
                            <a:rPr lang="es-CR" sz="2000" i="1">
                              <a:latin typeface="Cambria Math"/>
                            </a:rPr>
                          </m:ctrlPr>
                        </m:dPr>
                        <m:e>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e>
                      </m:d>
                      <m:r>
                        <a:rPr lang="es-CR" sz="2000" i="1">
                          <a:latin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𝛾</m:t>
                          </m:r>
                        </m:e>
                        <m:sub>
                          <m:r>
                            <a:rPr lang="es-CR" sz="2000" i="1">
                              <a:latin typeface="Cambria Math" panose="02040503050406030204" pitchFamily="18" charset="0"/>
                              <a:ea typeface="Cambria Math" panose="02040503050406030204" pitchFamily="18" charset="0"/>
                            </a:rPr>
                            <m:t>0</m:t>
                          </m:r>
                        </m:sub>
                      </m:sSub>
                      <m:r>
                        <a:rPr lang="es-CR" sz="2000" i="1">
                          <a:latin typeface="Cambria Math" panose="02040503050406030204" pitchFamily="18" charset="0"/>
                        </a:rPr>
                        <m:t>=</m:t>
                      </m:r>
                      <m:d>
                        <m:dPr>
                          <m:ctrlPr>
                            <a:rPr lang="es-CR" sz="2000" i="1">
                              <a:latin typeface="Cambria Math"/>
                            </a:rPr>
                          </m:ctrlPr>
                        </m:dPr>
                        <m:e>
                          <m:r>
                            <a:rPr lang="es-CR" sz="2000" i="1">
                              <a:latin typeface="Cambria Math" panose="02040503050406030204" pitchFamily="18" charset="0"/>
                            </a:rPr>
                            <m:t>1+</m:t>
                          </m:r>
                          <m:sSubSup>
                            <m:sSubSupPr>
                              <m:ctrlPr>
                                <a:rPr lang="es-CR" sz="2000" i="1">
                                  <a:latin typeface="Cambria Math"/>
                                  <a:ea typeface="Cambria Math" panose="02040503050406030204" pitchFamily="18" charset="0"/>
                                </a:rPr>
                              </m:ctrlPr>
                            </m:sSubSupPr>
                            <m:e>
                              <m:r>
                                <a:rPr lang="es-CR" sz="2000" i="1">
                                  <a:latin typeface="Cambria Math" panose="02040503050406030204" pitchFamily="18" charset="0"/>
                                  <a:ea typeface="Cambria Math" panose="02040503050406030204" pitchFamily="18" charset="0"/>
                                </a:rPr>
                                <m:t>𝜗</m:t>
                              </m:r>
                            </m:e>
                            <m:sub>
                              <m:r>
                                <a:rPr lang="es-CR" sz="2000" i="1">
                                  <a:latin typeface="Cambria Math" panose="02040503050406030204" pitchFamily="18" charset="0"/>
                                  <a:ea typeface="Cambria Math" panose="02040503050406030204" pitchFamily="18" charset="0"/>
                                </a:rPr>
                                <m:t>1</m:t>
                              </m:r>
                            </m:sub>
                            <m:sup>
                              <m:r>
                                <a:rPr lang="es-CR" sz="2000" i="1">
                                  <a:latin typeface="Cambria Math" panose="02040503050406030204" pitchFamily="18" charset="0"/>
                                  <a:ea typeface="Cambria Math" panose="02040503050406030204" pitchFamily="18" charset="0"/>
                                </a:rPr>
                                <m:t>2</m:t>
                              </m:r>
                            </m:sup>
                          </m:sSubSup>
                          <m:r>
                            <a:rPr lang="es-CR" sz="2000" i="1">
                              <a:latin typeface="Cambria Math" panose="02040503050406030204" pitchFamily="18" charset="0"/>
                            </a:rPr>
                            <m:t>+</m:t>
                          </m:r>
                          <m:sSubSup>
                            <m:sSubSupPr>
                              <m:ctrlPr>
                                <a:rPr lang="es-CR" sz="2000" i="1">
                                  <a:latin typeface="Cambria Math"/>
                                  <a:ea typeface="Cambria Math" panose="02040503050406030204" pitchFamily="18" charset="0"/>
                                </a:rPr>
                              </m:ctrlPr>
                            </m:sSubSupPr>
                            <m:e>
                              <m:r>
                                <a:rPr lang="es-CR" sz="2000" i="1">
                                  <a:latin typeface="Cambria Math" panose="02040503050406030204" pitchFamily="18" charset="0"/>
                                  <a:ea typeface="Cambria Math" panose="02040503050406030204" pitchFamily="18" charset="0"/>
                                </a:rPr>
                                <m:t>𝜗</m:t>
                              </m:r>
                            </m:e>
                            <m:sub>
                              <m:r>
                                <a:rPr lang="es-CR" sz="2000" b="0" i="1" smtClean="0">
                                  <a:latin typeface="Cambria Math" panose="02040503050406030204" pitchFamily="18" charset="0"/>
                                  <a:ea typeface="Cambria Math" panose="02040503050406030204" pitchFamily="18" charset="0"/>
                                </a:rPr>
                                <m:t>2</m:t>
                              </m:r>
                            </m:sub>
                            <m:sup>
                              <m:r>
                                <a:rPr lang="es-CR" sz="2000" i="1">
                                  <a:latin typeface="Cambria Math" panose="02040503050406030204" pitchFamily="18" charset="0"/>
                                  <a:ea typeface="Cambria Math" panose="02040503050406030204" pitchFamily="18" charset="0"/>
                                </a:rPr>
                                <m:t>2</m:t>
                              </m:r>
                            </m:sup>
                          </m:sSubSup>
                        </m:e>
                      </m:d>
                      <m:sSubSup>
                        <m:sSubSupPr>
                          <m:ctrlPr>
                            <a:rPr lang="es-CR" sz="2000" i="1">
                              <a:latin typeface="Cambria Math"/>
                              <a:ea typeface="Cambria Math" panose="02040503050406030204" pitchFamily="18" charset="0"/>
                            </a:rPr>
                          </m:ctrlPr>
                        </m:sSubSupPr>
                        <m:e>
                          <m:r>
                            <a:rPr lang="es-CR" sz="2000" i="1">
                              <a:latin typeface="Cambria Math" panose="02040503050406030204" pitchFamily="18" charset="0"/>
                              <a:ea typeface="Cambria Math" panose="02040503050406030204" pitchFamily="18" charset="0"/>
                            </a:rPr>
                            <m:t>𝜎</m:t>
                          </m:r>
                        </m:e>
                        <m:sub>
                          <m:r>
                            <a:rPr lang="es-CR" sz="2000" i="1">
                              <a:latin typeface="Cambria Math" panose="02040503050406030204" pitchFamily="18" charset="0"/>
                              <a:ea typeface="Cambria Math" panose="02040503050406030204" pitchFamily="18" charset="0"/>
                            </a:rPr>
                            <m:t>𝑢</m:t>
                          </m:r>
                        </m:sub>
                        <m:sup>
                          <m:r>
                            <a:rPr lang="es-CR" sz="2000" i="1">
                              <a:latin typeface="Cambria Math" panose="02040503050406030204" pitchFamily="18" charset="0"/>
                              <a:ea typeface="Cambria Math" panose="02040503050406030204" pitchFamily="18" charset="0"/>
                            </a:rPr>
                            <m:t>2</m:t>
                          </m:r>
                        </m:sup>
                      </m:sSubSup>
                    </m:oMath>
                  </m:oMathPara>
                </a14:m>
                <a:endParaRPr lang="es-CR" sz="2000" dirty="0"/>
              </a:p>
              <a:p>
                <a:pPr marL="0" indent="0">
                  <a:buNone/>
                </a:pPr>
                <a:endParaRPr lang="es-CR" sz="2000" dirty="0"/>
              </a:p>
              <a:p>
                <a:pPr marL="0" indent="0">
                  <a:buNone/>
                </a:pPr>
                <a14:m>
                  <m:oMathPara xmlns:m="http://schemas.openxmlformats.org/officeDocument/2006/math">
                    <m:oMathParaPr>
                      <m:jc m:val="left"/>
                    </m:oMathParaPr>
                    <m:oMath xmlns:m="http://schemas.openxmlformats.org/officeDocument/2006/math">
                      <m:r>
                        <a:rPr lang="es-CR" sz="2000" b="0" i="1" smtClean="0">
                          <a:latin typeface="Cambria Math" panose="02040503050406030204" pitchFamily="18" charset="0"/>
                        </a:rPr>
                        <m:t>𝐶𝑜𝑣</m:t>
                      </m:r>
                      <m:d>
                        <m:dPr>
                          <m:ctrlPr>
                            <a:rPr lang="es-CR" sz="2000" b="0" i="1" smtClean="0">
                              <a:latin typeface="Cambria Math"/>
                            </a:rPr>
                          </m:ctrlPr>
                        </m:dPr>
                        <m:e>
                          <m:sSub>
                            <m:sSubPr>
                              <m:ctrlPr>
                                <a:rPr lang="es-CR" sz="2000" b="0" i="1" smtClean="0">
                                  <a:latin typeface="Cambria Math"/>
                                </a:rPr>
                              </m:ctrlPr>
                            </m:sSubPr>
                            <m:e>
                              <m:r>
                                <a:rPr lang="es-CR" sz="2000" b="0" i="1" smtClean="0">
                                  <a:latin typeface="Cambria Math" panose="02040503050406030204" pitchFamily="18" charset="0"/>
                                </a:rPr>
                                <m:t>𝑥</m:t>
                              </m:r>
                            </m:e>
                            <m:sub>
                              <m:r>
                                <a:rPr lang="es-CR" sz="2000" b="0" i="1" smtClean="0">
                                  <a:latin typeface="Cambria Math" panose="02040503050406030204" pitchFamily="18" charset="0"/>
                                </a:rPr>
                                <m:t>𝑡</m:t>
                              </m:r>
                            </m:sub>
                          </m:sSub>
                          <m:r>
                            <a:rPr lang="es-CR" sz="2000" b="0" i="1" smtClean="0">
                              <a:latin typeface="Cambria Math" panose="02040503050406030204" pitchFamily="18" charset="0"/>
                            </a:rPr>
                            <m:t>,</m:t>
                          </m:r>
                          <m:sSub>
                            <m:sSubPr>
                              <m:ctrlPr>
                                <a:rPr lang="es-CR" sz="2000" b="0" i="1" smtClean="0">
                                  <a:latin typeface="Cambria Math"/>
                                </a:rPr>
                              </m:ctrlPr>
                            </m:sSubPr>
                            <m:e>
                              <m:r>
                                <a:rPr lang="es-CR" sz="2000" b="0" i="1" smtClean="0">
                                  <a:latin typeface="Cambria Math" panose="02040503050406030204" pitchFamily="18" charset="0"/>
                                </a:rPr>
                                <m:t>𝑥</m:t>
                              </m:r>
                            </m:e>
                            <m:sub>
                              <m:r>
                                <a:rPr lang="es-CR" sz="2000" b="0" i="1" smtClean="0">
                                  <a:latin typeface="Cambria Math" panose="02040503050406030204" pitchFamily="18" charset="0"/>
                                </a:rPr>
                                <m:t>𝑡</m:t>
                              </m:r>
                              <m:r>
                                <a:rPr lang="es-CR" sz="2000" b="0" i="1" smtClean="0">
                                  <a:latin typeface="Cambria Math" panose="02040503050406030204" pitchFamily="18" charset="0"/>
                                </a:rPr>
                                <m:t>−1</m:t>
                              </m:r>
                            </m:sub>
                          </m:sSub>
                        </m:e>
                      </m:d>
                      <m:r>
                        <a:rPr lang="es-CR" sz="2000" b="0" i="1" smtClean="0">
                          <a:latin typeface="Cambria Math" panose="02040503050406030204" pitchFamily="18" charset="0"/>
                        </a:rPr>
                        <m:t>=</m:t>
                      </m:r>
                      <m:sSub>
                        <m:sSubPr>
                          <m:ctrlPr>
                            <a:rPr lang="es-CR" sz="2000" b="0" i="1" smtClean="0">
                              <a:latin typeface="Cambria Math"/>
                              <a:ea typeface="Cambria Math" panose="02040503050406030204" pitchFamily="18" charset="0"/>
                            </a:rPr>
                          </m:ctrlPr>
                        </m:sSubPr>
                        <m:e>
                          <m:r>
                            <a:rPr lang="es-CR" sz="2000" b="0" i="1" smtClean="0">
                              <a:latin typeface="Cambria Math" panose="02040503050406030204" pitchFamily="18" charset="0"/>
                              <a:ea typeface="Cambria Math" panose="02040503050406030204" pitchFamily="18" charset="0"/>
                            </a:rPr>
                            <m:t>𝛾</m:t>
                          </m:r>
                        </m:e>
                        <m:sub>
                          <m:r>
                            <a:rPr lang="es-CR" sz="2000" b="0" i="1" smtClean="0">
                              <a:latin typeface="Cambria Math" panose="02040503050406030204" pitchFamily="18" charset="0"/>
                              <a:ea typeface="Cambria Math" panose="02040503050406030204" pitchFamily="18" charset="0"/>
                            </a:rPr>
                            <m:t>1</m:t>
                          </m:r>
                        </m:sub>
                      </m:sSub>
                      <m:r>
                        <a:rPr lang="es-CR" sz="2000" b="0" i="1" smtClean="0">
                          <a:latin typeface="Cambria Math" panose="02040503050406030204" pitchFamily="18" charset="0"/>
                        </a:rPr>
                        <m:t>=</m:t>
                      </m:r>
                      <m:r>
                        <a:rPr lang="es-CR" sz="2000" b="0" i="1" smtClean="0">
                          <a:latin typeface="Cambria Math" panose="02040503050406030204" pitchFamily="18" charset="0"/>
                        </a:rPr>
                        <m:t>𝐸</m:t>
                      </m:r>
                      <m:d>
                        <m:dPr>
                          <m:begChr m:val="["/>
                          <m:endChr m:val="]"/>
                          <m:ctrlPr>
                            <a:rPr lang="es-CR" sz="2000" b="0" i="1" smtClean="0">
                              <a:latin typeface="Cambria Math"/>
                            </a:rPr>
                          </m:ctrlPr>
                        </m:dPr>
                        <m:e>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r>
                            <a:rPr lang="es-CR" sz="2000" i="1">
                              <a:latin typeface="Cambria Math" panose="02040503050406030204" pitchFamily="18" charset="0"/>
                            </a:rPr>
                            <m:t>,</m:t>
                          </m:r>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r>
                                <a:rPr lang="es-CR" sz="2000" i="1">
                                  <a:latin typeface="Cambria Math" panose="02040503050406030204" pitchFamily="18" charset="0"/>
                                </a:rPr>
                                <m:t>−1</m:t>
                              </m:r>
                            </m:sub>
                          </m:sSub>
                        </m:e>
                      </m:d>
                      <m:r>
                        <a:rPr lang="es-CR" sz="2000" b="0" i="1" smtClean="0">
                          <a:latin typeface="Cambria Math" panose="02040503050406030204" pitchFamily="18" charset="0"/>
                        </a:rPr>
                        <m:t>=</m:t>
                      </m:r>
                      <m:r>
                        <a:rPr lang="es-CR" sz="2000" i="1">
                          <a:latin typeface="Cambria Math" panose="02040503050406030204" pitchFamily="18" charset="0"/>
                        </a:rPr>
                        <m:t>𝐸</m:t>
                      </m:r>
                      <m:d>
                        <m:dPr>
                          <m:begChr m:val="["/>
                          <m:endChr m:val="]"/>
                          <m:ctrlPr>
                            <a:rPr lang="es-CR" sz="2000" i="1">
                              <a:latin typeface="Cambria Math"/>
                            </a:rPr>
                          </m:ctrlPr>
                        </m:dPr>
                        <m:e>
                          <m:r>
                            <a:rPr lang="es-CR" sz="2000" b="0" i="1" smtClean="0">
                              <a:latin typeface="Cambria Math" panose="02040503050406030204" pitchFamily="18" charset="0"/>
                            </a:rPr>
                            <m:t>(</m:t>
                          </m:r>
                          <m:sSub>
                            <m:sSubPr>
                              <m:ctrlPr>
                                <a:rPr lang="es-CR" sz="2000" b="0" i="1" smtClean="0">
                                  <a:latin typeface="Cambria Math"/>
                                </a:rPr>
                              </m:ctrlPr>
                            </m:sSubPr>
                            <m:e>
                              <m:r>
                                <a:rPr lang="es-CR" sz="2000" b="0" i="1" smtClean="0">
                                  <a:latin typeface="Cambria Math" panose="02040503050406030204" pitchFamily="18" charset="0"/>
                                </a:rPr>
                                <m:t>𝑢</m:t>
                              </m:r>
                            </m:e>
                            <m:sub>
                              <m:r>
                                <a:rPr lang="es-CR" sz="2000" b="0" i="1" smtClean="0">
                                  <a:latin typeface="Cambria Math" panose="02040503050406030204" pitchFamily="18" charset="0"/>
                                </a:rPr>
                                <m:t>𝑡</m:t>
                              </m:r>
                            </m:sub>
                          </m:sSub>
                          <m:r>
                            <a:rPr lang="es-CR" sz="2000" b="0" i="1" smtClean="0">
                              <a:latin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𝜗</m:t>
                              </m:r>
                            </m:e>
                            <m:sub>
                              <m:r>
                                <a:rPr lang="es-CR" sz="2000" i="1">
                                  <a:latin typeface="Cambria Math" panose="02040503050406030204" pitchFamily="18" charset="0"/>
                                  <a:ea typeface="Cambria Math" panose="02040503050406030204" pitchFamily="18" charset="0"/>
                                </a:rPr>
                                <m:t>1</m:t>
                              </m:r>
                            </m:sub>
                          </m:sSub>
                          <m:sSub>
                            <m:sSubPr>
                              <m:ctrlPr>
                                <a:rPr lang="es-CR" sz="2000" i="1">
                                  <a:latin typeface="Cambria Math"/>
                                </a:rPr>
                              </m:ctrlPr>
                            </m:sSubPr>
                            <m:e>
                              <m:r>
                                <a:rPr lang="es-CR" sz="2000" i="1">
                                  <a:latin typeface="Cambria Math" panose="02040503050406030204" pitchFamily="18" charset="0"/>
                                </a:rPr>
                                <m:t>𝑢</m:t>
                              </m:r>
                            </m:e>
                            <m:sub>
                              <m:r>
                                <a:rPr lang="es-CR" sz="2000" i="1">
                                  <a:latin typeface="Cambria Math" panose="02040503050406030204" pitchFamily="18" charset="0"/>
                                </a:rPr>
                                <m:t>𝑡</m:t>
                              </m:r>
                              <m:r>
                                <a:rPr lang="es-CR" sz="2000" b="0" i="1" smtClean="0">
                                  <a:latin typeface="Cambria Math" panose="02040503050406030204" pitchFamily="18" charset="0"/>
                                </a:rPr>
                                <m:t>−1</m:t>
                              </m:r>
                            </m:sub>
                          </m:sSub>
                          <m:r>
                            <a:rPr lang="es-CR" sz="2000" i="1">
                              <a:latin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𝜗</m:t>
                              </m:r>
                            </m:e>
                            <m:sub>
                              <m:r>
                                <a:rPr lang="es-CR" sz="2000" b="0" i="1" smtClean="0">
                                  <a:latin typeface="Cambria Math" panose="02040503050406030204" pitchFamily="18" charset="0"/>
                                  <a:ea typeface="Cambria Math" panose="02040503050406030204" pitchFamily="18" charset="0"/>
                                </a:rPr>
                                <m:t>2</m:t>
                              </m:r>
                            </m:sub>
                          </m:sSub>
                          <m:sSub>
                            <m:sSubPr>
                              <m:ctrlPr>
                                <a:rPr lang="es-CR" sz="2000" i="1">
                                  <a:latin typeface="Cambria Math"/>
                                </a:rPr>
                              </m:ctrlPr>
                            </m:sSubPr>
                            <m:e>
                              <m:r>
                                <a:rPr lang="es-CR" sz="2000" i="1">
                                  <a:latin typeface="Cambria Math" panose="02040503050406030204" pitchFamily="18" charset="0"/>
                                </a:rPr>
                                <m:t>𝑢</m:t>
                              </m:r>
                            </m:e>
                            <m:sub>
                              <m:r>
                                <a:rPr lang="es-CR" sz="2000" i="1">
                                  <a:latin typeface="Cambria Math" panose="02040503050406030204" pitchFamily="18" charset="0"/>
                                </a:rPr>
                                <m:t>𝑡</m:t>
                              </m:r>
                              <m:r>
                                <a:rPr lang="es-CR" sz="2000" i="1">
                                  <a:latin typeface="Cambria Math" panose="02040503050406030204" pitchFamily="18" charset="0"/>
                                </a:rPr>
                                <m:t>−2</m:t>
                              </m:r>
                            </m:sub>
                          </m:sSub>
                          <m:r>
                            <a:rPr lang="es-CR" sz="2000" b="0" i="1" smtClean="0">
                              <a:latin typeface="Cambria Math" panose="02040503050406030204" pitchFamily="18" charset="0"/>
                            </a:rPr>
                            <m:t>)(</m:t>
                          </m:r>
                          <m:sSub>
                            <m:sSubPr>
                              <m:ctrlPr>
                                <a:rPr lang="es-CR" sz="2000" i="1">
                                  <a:latin typeface="Cambria Math"/>
                                </a:rPr>
                              </m:ctrlPr>
                            </m:sSubPr>
                            <m:e>
                              <m:r>
                                <a:rPr lang="es-CR" sz="2000" i="1">
                                  <a:latin typeface="Cambria Math" panose="02040503050406030204" pitchFamily="18" charset="0"/>
                                </a:rPr>
                                <m:t>𝑢</m:t>
                              </m:r>
                            </m:e>
                            <m:sub>
                              <m:r>
                                <a:rPr lang="es-CR" sz="2000" i="1">
                                  <a:latin typeface="Cambria Math" panose="02040503050406030204" pitchFamily="18" charset="0"/>
                                </a:rPr>
                                <m:t>𝑡</m:t>
                              </m:r>
                              <m:r>
                                <a:rPr lang="es-CR" sz="2000" b="0" i="1" smtClean="0">
                                  <a:latin typeface="Cambria Math" panose="02040503050406030204" pitchFamily="18" charset="0"/>
                                </a:rPr>
                                <m:t>−1</m:t>
                              </m:r>
                            </m:sub>
                          </m:sSub>
                          <m:r>
                            <a:rPr lang="es-CR" sz="2000" i="1">
                              <a:latin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𝜗</m:t>
                              </m:r>
                            </m:e>
                            <m:sub>
                              <m:r>
                                <a:rPr lang="es-CR" sz="2000" i="1">
                                  <a:latin typeface="Cambria Math" panose="02040503050406030204" pitchFamily="18" charset="0"/>
                                  <a:ea typeface="Cambria Math" panose="02040503050406030204" pitchFamily="18" charset="0"/>
                                </a:rPr>
                                <m:t>1</m:t>
                              </m:r>
                            </m:sub>
                          </m:sSub>
                          <m:sSub>
                            <m:sSubPr>
                              <m:ctrlPr>
                                <a:rPr lang="es-CR" sz="2000" i="1">
                                  <a:latin typeface="Cambria Math"/>
                                </a:rPr>
                              </m:ctrlPr>
                            </m:sSubPr>
                            <m:e>
                              <m:r>
                                <a:rPr lang="es-CR" sz="2000" i="1">
                                  <a:latin typeface="Cambria Math" panose="02040503050406030204" pitchFamily="18" charset="0"/>
                                </a:rPr>
                                <m:t>𝑢</m:t>
                              </m:r>
                            </m:e>
                            <m:sub>
                              <m:r>
                                <a:rPr lang="es-CR" sz="2000" i="1">
                                  <a:latin typeface="Cambria Math" panose="02040503050406030204" pitchFamily="18" charset="0"/>
                                </a:rPr>
                                <m:t>𝑡</m:t>
                              </m:r>
                              <m:r>
                                <a:rPr lang="es-CR" sz="2000" i="1">
                                  <a:latin typeface="Cambria Math" panose="02040503050406030204" pitchFamily="18" charset="0"/>
                                </a:rPr>
                                <m:t>−2</m:t>
                              </m:r>
                            </m:sub>
                          </m:sSub>
                          <m:r>
                            <a:rPr lang="es-CR" sz="2000" i="1">
                              <a:latin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𝜗</m:t>
                              </m:r>
                            </m:e>
                            <m:sub>
                              <m:r>
                                <a:rPr lang="es-CR" sz="2000" b="0" i="1" smtClean="0">
                                  <a:latin typeface="Cambria Math" panose="02040503050406030204" pitchFamily="18" charset="0"/>
                                  <a:ea typeface="Cambria Math" panose="02040503050406030204" pitchFamily="18" charset="0"/>
                                </a:rPr>
                                <m:t>2</m:t>
                              </m:r>
                            </m:sub>
                          </m:sSub>
                          <m:sSub>
                            <m:sSubPr>
                              <m:ctrlPr>
                                <a:rPr lang="es-CR" sz="2000" i="1">
                                  <a:latin typeface="Cambria Math"/>
                                </a:rPr>
                              </m:ctrlPr>
                            </m:sSubPr>
                            <m:e>
                              <m:r>
                                <a:rPr lang="es-CR" sz="2000" i="1">
                                  <a:latin typeface="Cambria Math" panose="02040503050406030204" pitchFamily="18" charset="0"/>
                                </a:rPr>
                                <m:t>𝑢</m:t>
                              </m:r>
                            </m:e>
                            <m:sub>
                              <m:r>
                                <a:rPr lang="es-CR" sz="2000" i="1">
                                  <a:latin typeface="Cambria Math" panose="02040503050406030204" pitchFamily="18" charset="0"/>
                                </a:rPr>
                                <m:t>𝑡</m:t>
                              </m:r>
                              <m:r>
                                <a:rPr lang="es-CR" sz="2000" i="1">
                                  <a:latin typeface="Cambria Math" panose="02040503050406030204" pitchFamily="18" charset="0"/>
                                </a:rPr>
                                <m:t>−3</m:t>
                              </m:r>
                            </m:sub>
                          </m:sSub>
                          <m:r>
                            <a:rPr lang="es-CR" sz="2000" b="0" i="1" smtClean="0">
                              <a:latin typeface="Cambria Math" panose="02040503050406030204" pitchFamily="18" charset="0"/>
                            </a:rPr>
                            <m:t>)</m:t>
                          </m:r>
                          <m:r>
                            <a:rPr lang="es-CR" sz="2000" i="1" smtClean="0">
                              <a:latin typeface="Cambria Math" panose="02040503050406030204" pitchFamily="18" charset="0"/>
                            </a:rPr>
                            <m:t> </m:t>
                          </m:r>
                        </m:e>
                      </m:d>
                      <m:r>
                        <a:rPr lang="es-CR" sz="2000" b="0" i="1" smtClean="0">
                          <a:latin typeface="Cambria Math" panose="02040503050406030204" pitchFamily="18" charset="0"/>
                        </a:rPr>
                        <m:t>=</m:t>
                      </m:r>
                      <m:r>
                        <a:rPr lang="es-CR" sz="2000" i="1">
                          <a:latin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𝜗</m:t>
                          </m:r>
                        </m:e>
                        <m:sub>
                          <m:r>
                            <a:rPr lang="es-CR" sz="2000" i="1">
                              <a:latin typeface="Cambria Math" panose="02040503050406030204" pitchFamily="18" charset="0"/>
                              <a:ea typeface="Cambria Math" panose="02040503050406030204" pitchFamily="18" charset="0"/>
                            </a:rPr>
                            <m:t>1</m:t>
                          </m:r>
                        </m:sub>
                      </m:sSub>
                      <m:r>
                        <a:rPr lang="es-CR" sz="2000" b="0" i="1" smtClean="0">
                          <a:latin typeface="Cambria Math" panose="02040503050406030204" pitchFamily="18" charset="0"/>
                          <a:ea typeface="Cambria Math" panose="02040503050406030204" pitchFamily="18" charset="0"/>
                        </a:rPr>
                        <m:t>(1−</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𝜗</m:t>
                          </m:r>
                        </m:e>
                        <m:sub>
                          <m:r>
                            <a:rPr lang="es-CR" sz="2000" b="0" i="1" smtClean="0">
                              <a:latin typeface="Cambria Math" panose="02040503050406030204" pitchFamily="18" charset="0"/>
                              <a:ea typeface="Cambria Math" panose="02040503050406030204" pitchFamily="18" charset="0"/>
                            </a:rPr>
                            <m:t>2</m:t>
                          </m:r>
                        </m:sub>
                      </m:sSub>
                      <m:r>
                        <a:rPr lang="es-CR" sz="2000" b="0" i="1" smtClean="0">
                          <a:latin typeface="Cambria Math" panose="02040503050406030204" pitchFamily="18" charset="0"/>
                          <a:ea typeface="Cambria Math" panose="02040503050406030204" pitchFamily="18" charset="0"/>
                        </a:rPr>
                        <m:t>)</m:t>
                      </m:r>
                      <m:sSubSup>
                        <m:sSubSupPr>
                          <m:ctrlPr>
                            <a:rPr lang="es-CR" sz="2000" i="1" smtClean="0">
                              <a:latin typeface="Cambria Math"/>
                              <a:ea typeface="Cambria Math" panose="02040503050406030204" pitchFamily="18" charset="0"/>
                            </a:rPr>
                          </m:ctrlPr>
                        </m:sSubSupPr>
                        <m:e>
                          <m:r>
                            <a:rPr lang="es-CR" sz="2000" i="1" smtClean="0">
                              <a:latin typeface="Cambria Math" panose="02040503050406030204" pitchFamily="18" charset="0"/>
                              <a:ea typeface="Cambria Math" panose="02040503050406030204" pitchFamily="18" charset="0"/>
                            </a:rPr>
                            <m:t>𝜎</m:t>
                          </m:r>
                        </m:e>
                        <m:sub>
                          <m:r>
                            <a:rPr lang="es-CR" sz="2000" b="0" i="1" smtClean="0">
                              <a:latin typeface="Cambria Math" panose="02040503050406030204" pitchFamily="18" charset="0"/>
                              <a:ea typeface="Cambria Math" panose="02040503050406030204" pitchFamily="18" charset="0"/>
                            </a:rPr>
                            <m:t>𝑢</m:t>
                          </m:r>
                        </m:sub>
                        <m:sup>
                          <m:r>
                            <a:rPr lang="es-CR" sz="2000" b="0" i="1" smtClean="0">
                              <a:latin typeface="Cambria Math" panose="02040503050406030204" pitchFamily="18" charset="0"/>
                              <a:ea typeface="Cambria Math" panose="02040503050406030204" pitchFamily="18" charset="0"/>
                            </a:rPr>
                            <m:t>2</m:t>
                          </m:r>
                        </m:sup>
                      </m:sSubSup>
                    </m:oMath>
                  </m:oMathPara>
                </a14:m>
                <a:endParaRPr lang="es-CR" sz="2000" dirty="0"/>
              </a:p>
              <a:p>
                <a:pPr marL="0" indent="0">
                  <a:buNone/>
                </a:pPr>
                <a14:m>
                  <m:oMathPara xmlns:m="http://schemas.openxmlformats.org/officeDocument/2006/math">
                    <m:oMathParaPr>
                      <m:jc m:val="left"/>
                    </m:oMathParaPr>
                    <m:oMath xmlns:m="http://schemas.openxmlformats.org/officeDocument/2006/math">
                      <m:r>
                        <a:rPr lang="es-CR" sz="2000" i="1">
                          <a:latin typeface="Cambria Math" panose="02040503050406030204" pitchFamily="18" charset="0"/>
                        </a:rPr>
                        <m:t>𝐶𝑜𝑣</m:t>
                      </m:r>
                      <m:d>
                        <m:dPr>
                          <m:ctrlPr>
                            <a:rPr lang="es-CR" sz="2000" i="1">
                              <a:latin typeface="Cambria Math"/>
                            </a:rPr>
                          </m:ctrlPr>
                        </m:dPr>
                        <m:e>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r>
                            <a:rPr lang="es-CR" sz="2000" i="1">
                              <a:latin typeface="Cambria Math" panose="02040503050406030204" pitchFamily="18" charset="0"/>
                            </a:rPr>
                            <m:t>,</m:t>
                          </m:r>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r>
                                <a:rPr lang="es-CR" sz="2000" i="1">
                                  <a:latin typeface="Cambria Math" panose="02040503050406030204" pitchFamily="18" charset="0"/>
                                </a:rPr>
                                <m:t>−2</m:t>
                              </m:r>
                            </m:sub>
                          </m:sSub>
                        </m:e>
                      </m:d>
                      <m:r>
                        <a:rPr lang="es-CR" sz="2000" i="1">
                          <a:latin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𝛾</m:t>
                          </m:r>
                        </m:e>
                        <m:sub>
                          <m:r>
                            <a:rPr lang="es-CR" sz="2000" b="0" i="1" smtClean="0">
                              <a:latin typeface="Cambria Math" panose="02040503050406030204" pitchFamily="18" charset="0"/>
                              <a:ea typeface="Cambria Math" panose="02040503050406030204" pitchFamily="18" charset="0"/>
                            </a:rPr>
                            <m:t>2</m:t>
                          </m:r>
                        </m:sub>
                      </m:sSub>
                      <m:r>
                        <a:rPr lang="es-CR" sz="2000" i="1">
                          <a:latin typeface="Cambria Math" panose="02040503050406030204" pitchFamily="18" charset="0"/>
                        </a:rPr>
                        <m:t>=</m:t>
                      </m:r>
                      <m:r>
                        <a:rPr lang="es-CR" sz="2000" i="1">
                          <a:latin typeface="Cambria Math" panose="02040503050406030204" pitchFamily="18" charset="0"/>
                        </a:rPr>
                        <m:t>𝐸</m:t>
                      </m:r>
                      <m:d>
                        <m:dPr>
                          <m:begChr m:val="["/>
                          <m:endChr m:val="]"/>
                          <m:ctrlPr>
                            <a:rPr lang="es-CR" sz="2000" i="1">
                              <a:latin typeface="Cambria Math"/>
                            </a:rPr>
                          </m:ctrlPr>
                        </m:dPr>
                        <m:e>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r>
                            <a:rPr lang="es-CR" sz="2000" i="1">
                              <a:latin typeface="Cambria Math" panose="02040503050406030204" pitchFamily="18" charset="0"/>
                            </a:rPr>
                            <m:t>,</m:t>
                          </m:r>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r>
                                <a:rPr lang="es-CR" sz="2000" i="1">
                                  <a:latin typeface="Cambria Math" panose="02040503050406030204" pitchFamily="18" charset="0"/>
                                </a:rPr>
                                <m:t>−2</m:t>
                              </m:r>
                            </m:sub>
                          </m:sSub>
                        </m:e>
                      </m:d>
                      <m:r>
                        <a:rPr lang="es-CR" sz="2000" i="1">
                          <a:latin typeface="Cambria Math" panose="02040503050406030204" pitchFamily="18" charset="0"/>
                        </a:rPr>
                        <m:t>=</m:t>
                      </m:r>
                      <m:r>
                        <a:rPr lang="es-CR" sz="2000" i="1">
                          <a:latin typeface="Cambria Math" panose="02040503050406030204" pitchFamily="18" charset="0"/>
                        </a:rPr>
                        <m:t>𝐸</m:t>
                      </m:r>
                      <m:d>
                        <m:dPr>
                          <m:begChr m:val="["/>
                          <m:endChr m:val="]"/>
                          <m:ctrlPr>
                            <a:rPr lang="es-CR" sz="2000" i="1">
                              <a:latin typeface="Cambria Math"/>
                            </a:rPr>
                          </m:ctrlPr>
                        </m:dPr>
                        <m:e>
                          <m:r>
                            <a:rPr lang="es-CR" sz="2000" i="1">
                              <a:latin typeface="Cambria Math" panose="02040503050406030204" pitchFamily="18" charset="0"/>
                            </a:rPr>
                            <m:t>(</m:t>
                          </m:r>
                          <m:sSub>
                            <m:sSubPr>
                              <m:ctrlPr>
                                <a:rPr lang="es-CR" sz="2000" i="1">
                                  <a:latin typeface="Cambria Math"/>
                                </a:rPr>
                              </m:ctrlPr>
                            </m:sSubPr>
                            <m:e>
                              <m:r>
                                <a:rPr lang="es-CR" sz="2000" i="1">
                                  <a:latin typeface="Cambria Math" panose="02040503050406030204" pitchFamily="18" charset="0"/>
                                </a:rPr>
                                <m:t>𝑢</m:t>
                              </m:r>
                            </m:e>
                            <m:sub>
                              <m:r>
                                <a:rPr lang="es-CR" sz="2000" i="1">
                                  <a:latin typeface="Cambria Math" panose="02040503050406030204" pitchFamily="18" charset="0"/>
                                </a:rPr>
                                <m:t>𝑡</m:t>
                              </m:r>
                            </m:sub>
                          </m:sSub>
                          <m:r>
                            <a:rPr lang="es-CR" sz="2000" i="1">
                              <a:latin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𝜗</m:t>
                              </m:r>
                            </m:e>
                            <m:sub>
                              <m:r>
                                <a:rPr lang="es-CR" sz="2000" i="1">
                                  <a:latin typeface="Cambria Math" panose="02040503050406030204" pitchFamily="18" charset="0"/>
                                  <a:ea typeface="Cambria Math" panose="02040503050406030204" pitchFamily="18" charset="0"/>
                                </a:rPr>
                                <m:t>1</m:t>
                              </m:r>
                            </m:sub>
                          </m:sSub>
                          <m:sSub>
                            <m:sSubPr>
                              <m:ctrlPr>
                                <a:rPr lang="es-CR" sz="2000" i="1">
                                  <a:latin typeface="Cambria Math"/>
                                </a:rPr>
                              </m:ctrlPr>
                            </m:sSubPr>
                            <m:e>
                              <m:r>
                                <a:rPr lang="es-CR" sz="2000" i="1">
                                  <a:latin typeface="Cambria Math" panose="02040503050406030204" pitchFamily="18" charset="0"/>
                                </a:rPr>
                                <m:t>𝑢</m:t>
                              </m:r>
                            </m:e>
                            <m:sub>
                              <m:r>
                                <a:rPr lang="es-CR" sz="2000" i="1">
                                  <a:latin typeface="Cambria Math" panose="02040503050406030204" pitchFamily="18" charset="0"/>
                                </a:rPr>
                                <m:t>𝑡</m:t>
                              </m:r>
                              <m:r>
                                <a:rPr lang="es-CR" sz="2000" i="1">
                                  <a:latin typeface="Cambria Math" panose="02040503050406030204" pitchFamily="18" charset="0"/>
                                </a:rPr>
                                <m:t>−1</m:t>
                              </m:r>
                            </m:sub>
                          </m:sSub>
                          <m:r>
                            <a:rPr lang="es-CR" sz="2000" i="1">
                              <a:latin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𝜗</m:t>
                              </m:r>
                            </m:e>
                            <m:sub>
                              <m:r>
                                <a:rPr lang="es-CR" sz="2000" i="1">
                                  <a:latin typeface="Cambria Math" panose="02040503050406030204" pitchFamily="18" charset="0"/>
                                  <a:ea typeface="Cambria Math" panose="02040503050406030204" pitchFamily="18" charset="0"/>
                                </a:rPr>
                                <m:t>2</m:t>
                              </m:r>
                            </m:sub>
                          </m:sSub>
                          <m:sSub>
                            <m:sSubPr>
                              <m:ctrlPr>
                                <a:rPr lang="es-CR" sz="2000" i="1">
                                  <a:latin typeface="Cambria Math"/>
                                </a:rPr>
                              </m:ctrlPr>
                            </m:sSubPr>
                            <m:e>
                              <m:r>
                                <a:rPr lang="es-CR" sz="2000" i="1">
                                  <a:latin typeface="Cambria Math" panose="02040503050406030204" pitchFamily="18" charset="0"/>
                                </a:rPr>
                                <m:t>𝑢</m:t>
                              </m:r>
                            </m:e>
                            <m:sub>
                              <m:r>
                                <a:rPr lang="es-CR" sz="2000" i="1">
                                  <a:latin typeface="Cambria Math" panose="02040503050406030204" pitchFamily="18" charset="0"/>
                                </a:rPr>
                                <m:t>𝑡</m:t>
                              </m:r>
                              <m:r>
                                <a:rPr lang="es-CR" sz="2000" i="1">
                                  <a:latin typeface="Cambria Math" panose="02040503050406030204" pitchFamily="18" charset="0"/>
                                </a:rPr>
                                <m:t>−2</m:t>
                              </m:r>
                            </m:sub>
                          </m:sSub>
                          <m:r>
                            <a:rPr lang="es-CR" sz="2000" i="1">
                              <a:latin typeface="Cambria Math" panose="02040503050406030204" pitchFamily="18" charset="0"/>
                            </a:rPr>
                            <m:t>)(</m:t>
                          </m:r>
                          <m:sSub>
                            <m:sSubPr>
                              <m:ctrlPr>
                                <a:rPr lang="es-CR" sz="2000" i="1">
                                  <a:latin typeface="Cambria Math"/>
                                </a:rPr>
                              </m:ctrlPr>
                            </m:sSubPr>
                            <m:e>
                              <m:r>
                                <a:rPr lang="es-CR" sz="2000" i="1">
                                  <a:latin typeface="Cambria Math" panose="02040503050406030204" pitchFamily="18" charset="0"/>
                                </a:rPr>
                                <m:t>𝑢</m:t>
                              </m:r>
                            </m:e>
                            <m:sub>
                              <m:r>
                                <a:rPr lang="es-CR" sz="2000" i="1">
                                  <a:latin typeface="Cambria Math" panose="02040503050406030204" pitchFamily="18" charset="0"/>
                                </a:rPr>
                                <m:t>𝑡</m:t>
                              </m:r>
                              <m:r>
                                <a:rPr lang="es-CR" sz="2000" i="1">
                                  <a:latin typeface="Cambria Math" panose="02040503050406030204" pitchFamily="18" charset="0"/>
                                </a:rPr>
                                <m:t>−2</m:t>
                              </m:r>
                            </m:sub>
                          </m:sSub>
                          <m:r>
                            <a:rPr lang="es-CR" sz="2000" i="1">
                              <a:latin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𝜗</m:t>
                              </m:r>
                            </m:e>
                            <m:sub>
                              <m:r>
                                <a:rPr lang="es-CR" sz="2000" i="1">
                                  <a:latin typeface="Cambria Math" panose="02040503050406030204" pitchFamily="18" charset="0"/>
                                  <a:ea typeface="Cambria Math" panose="02040503050406030204" pitchFamily="18" charset="0"/>
                                </a:rPr>
                                <m:t>1</m:t>
                              </m:r>
                            </m:sub>
                          </m:sSub>
                          <m:sSub>
                            <m:sSubPr>
                              <m:ctrlPr>
                                <a:rPr lang="es-CR" sz="2000" i="1">
                                  <a:latin typeface="Cambria Math"/>
                                </a:rPr>
                              </m:ctrlPr>
                            </m:sSubPr>
                            <m:e>
                              <m:r>
                                <a:rPr lang="es-CR" sz="2000" i="1">
                                  <a:latin typeface="Cambria Math" panose="02040503050406030204" pitchFamily="18" charset="0"/>
                                </a:rPr>
                                <m:t>𝑢</m:t>
                              </m:r>
                            </m:e>
                            <m:sub>
                              <m:r>
                                <a:rPr lang="es-CR" sz="2000" i="1">
                                  <a:latin typeface="Cambria Math" panose="02040503050406030204" pitchFamily="18" charset="0"/>
                                </a:rPr>
                                <m:t>𝑡</m:t>
                              </m:r>
                              <m:r>
                                <a:rPr lang="es-CR" sz="2000" i="1">
                                  <a:latin typeface="Cambria Math" panose="02040503050406030204" pitchFamily="18" charset="0"/>
                                </a:rPr>
                                <m:t>−3</m:t>
                              </m:r>
                            </m:sub>
                          </m:sSub>
                          <m:r>
                            <a:rPr lang="es-CR" sz="2000" i="1">
                              <a:latin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𝜗</m:t>
                              </m:r>
                            </m:e>
                            <m:sub>
                              <m:r>
                                <a:rPr lang="es-CR" sz="2000" i="1">
                                  <a:latin typeface="Cambria Math" panose="02040503050406030204" pitchFamily="18" charset="0"/>
                                  <a:ea typeface="Cambria Math" panose="02040503050406030204" pitchFamily="18" charset="0"/>
                                </a:rPr>
                                <m:t>2</m:t>
                              </m:r>
                            </m:sub>
                          </m:sSub>
                          <m:sSub>
                            <m:sSubPr>
                              <m:ctrlPr>
                                <a:rPr lang="es-CR" sz="2000" i="1">
                                  <a:latin typeface="Cambria Math"/>
                                </a:rPr>
                              </m:ctrlPr>
                            </m:sSubPr>
                            <m:e>
                              <m:r>
                                <a:rPr lang="es-CR" sz="2000" i="1">
                                  <a:latin typeface="Cambria Math" panose="02040503050406030204" pitchFamily="18" charset="0"/>
                                </a:rPr>
                                <m:t>𝑢</m:t>
                              </m:r>
                            </m:e>
                            <m:sub>
                              <m:r>
                                <a:rPr lang="es-CR" sz="2000" i="1">
                                  <a:latin typeface="Cambria Math" panose="02040503050406030204" pitchFamily="18" charset="0"/>
                                </a:rPr>
                                <m:t>𝑡</m:t>
                              </m:r>
                              <m:r>
                                <a:rPr lang="es-CR" sz="2000" i="1">
                                  <a:latin typeface="Cambria Math" panose="02040503050406030204" pitchFamily="18" charset="0"/>
                                </a:rPr>
                                <m:t>−4</m:t>
                              </m:r>
                            </m:sub>
                          </m:sSub>
                          <m:r>
                            <a:rPr lang="es-CR" sz="2000" i="1">
                              <a:latin typeface="Cambria Math" panose="02040503050406030204" pitchFamily="18" charset="0"/>
                            </a:rPr>
                            <m:t>) </m:t>
                          </m:r>
                        </m:e>
                      </m:d>
                      <m:r>
                        <a:rPr lang="es-CR" sz="2000" i="1">
                          <a:latin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𝜗</m:t>
                          </m:r>
                        </m:e>
                        <m:sub>
                          <m:r>
                            <a:rPr lang="es-CR" sz="2000" i="1">
                              <a:latin typeface="Cambria Math" panose="02040503050406030204" pitchFamily="18" charset="0"/>
                              <a:ea typeface="Cambria Math" panose="02040503050406030204" pitchFamily="18" charset="0"/>
                            </a:rPr>
                            <m:t>1</m:t>
                          </m:r>
                        </m:sub>
                      </m:sSub>
                      <m:sSubSup>
                        <m:sSubSupPr>
                          <m:ctrlPr>
                            <a:rPr lang="es-CR" sz="2000" i="1">
                              <a:latin typeface="Cambria Math"/>
                              <a:ea typeface="Cambria Math" panose="02040503050406030204" pitchFamily="18" charset="0"/>
                            </a:rPr>
                          </m:ctrlPr>
                        </m:sSubSupPr>
                        <m:e>
                          <m:r>
                            <a:rPr lang="es-CR" sz="2000" i="1">
                              <a:latin typeface="Cambria Math" panose="02040503050406030204" pitchFamily="18" charset="0"/>
                              <a:ea typeface="Cambria Math" panose="02040503050406030204" pitchFamily="18" charset="0"/>
                            </a:rPr>
                            <m:t>𝜎</m:t>
                          </m:r>
                        </m:e>
                        <m:sub>
                          <m:r>
                            <a:rPr lang="es-CR" sz="2000" i="1">
                              <a:latin typeface="Cambria Math" panose="02040503050406030204" pitchFamily="18" charset="0"/>
                              <a:ea typeface="Cambria Math" panose="02040503050406030204" pitchFamily="18" charset="0"/>
                            </a:rPr>
                            <m:t>𝑢</m:t>
                          </m:r>
                        </m:sub>
                        <m:sup>
                          <m:r>
                            <a:rPr lang="es-CR" sz="2000" i="1">
                              <a:latin typeface="Cambria Math" panose="02040503050406030204" pitchFamily="18" charset="0"/>
                              <a:ea typeface="Cambria Math" panose="02040503050406030204" pitchFamily="18" charset="0"/>
                            </a:rPr>
                            <m:t>2</m:t>
                          </m:r>
                        </m:sup>
                      </m:sSubSup>
                    </m:oMath>
                  </m:oMathPara>
                </a14:m>
                <a:endParaRPr lang="es-CR" sz="2000" dirty="0"/>
              </a:p>
              <a:p>
                <a:pPr marL="0" indent="0">
                  <a:buNone/>
                </a:pPr>
                <a14:m>
                  <m:oMathPara xmlns:m="http://schemas.openxmlformats.org/officeDocument/2006/math">
                    <m:oMathParaPr>
                      <m:jc m:val="left"/>
                    </m:oMathParaPr>
                    <m:oMath xmlns:m="http://schemas.openxmlformats.org/officeDocument/2006/math">
                      <m:r>
                        <a:rPr lang="es-CR" sz="2000" i="1">
                          <a:latin typeface="Cambria Math" panose="02040503050406030204" pitchFamily="18" charset="0"/>
                        </a:rPr>
                        <m:t>𝐶𝑜𝑣</m:t>
                      </m:r>
                      <m:d>
                        <m:dPr>
                          <m:ctrlPr>
                            <a:rPr lang="es-CR" sz="2000" i="1">
                              <a:latin typeface="Cambria Math"/>
                            </a:rPr>
                          </m:ctrlPr>
                        </m:dPr>
                        <m:e>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r>
                            <a:rPr lang="es-CR" sz="2000" i="1">
                              <a:latin typeface="Cambria Math" panose="02040503050406030204" pitchFamily="18" charset="0"/>
                            </a:rPr>
                            <m:t>,</m:t>
                          </m:r>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r>
                                <a:rPr lang="es-CR" sz="2000" i="1">
                                  <a:latin typeface="Cambria Math" panose="02040503050406030204" pitchFamily="18" charset="0"/>
                                </a:rPr>
                                <m:t>−</m:t>
                              </m:r>
                              <m:r>
                                <a:rPr lang="es-CR" sz="2000" i="1">
                                  <a:latin typeface="Cambria Math" panose="02040503050406030204" pitchFamily="18" charset="0"/>
                                </a:rPr>
                                <m:t>𝑘</m:t>
                              </m:r>
                            </m:sub>
                          </m:sSub>
                        </m:e>
                      </m:d>
                      <m:r>
                        <a:rPr lang="es-CR" sz="2000" i="1">
                          <a:latin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𝛾</m:t>
                          </m:r>
                        </m:e>
                        <m:sub>
                          <m:r>
                            <a:rPr lang="es-CR" sz="2000" i="1">
                              <a:latin typeface="Cambria Math" panose="02040503050406030204" pitchFamily="18" charset="0"/>
                              <a:ea typeface="Cambria Math" panose="02040503050406030204" pitchFamily="18" charset="0"/>
                            </a:rPr>
                            <m:t>𝑘</m:t>
                          </m:r>
                        </m:sub>
                      </m:sSub>
                      <m:r>
                        <a:rPr lang="es-CR" sz="2000" i="1">
                          <a:latin typeface="Cambria Math" panose="02040503050406030204" pitchFamily="18" charset="0"/>
                        </a:rPr>
                        <m:t>=</m:t>
                      </m:r>
                      <m:r>
                        <a:rPr lang="es-CR" sz="2000" i="1">
                          <a:latin typeface="Cambria Math" panose="02040503050406030204" pitchFamily="18" charset="0"/>
                        </a:rPr>
                        <m:t>𝐸</m:t>
                      </m:r>
                      <m:d>
                        <m:dPr>
                          <m:begChr m:val="["/>
                          <m:endChr m:val="]"/>
                          <m:ctrlPr>
                            <a:rPr lang="es-CR" sz="2000" i="1">
                              <a:latin typeface="Cambria Math"/>
                            </a:rPr>
                          </m:ctrlPr>
                        </m:dPr>
                        <m:e>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r>
                            <a:rPr lang="es-CR" sz="2000" i="1">
                              <a:latin typeface="Cambria Math" panose="02040503050406030204" pitchFamily="18" charset="0"/>
                            </a:rPr>
                            <m:t>,</m:t>
                          </m:r>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r>
                                <a:rPr lang="es-CR" sz="2000" i="1">
                                  <a:latin typeface="Cambria Math" panose="02040503050406030204" pitchFamily="18" charset="0"/>
                                </a:rPr>
                                <m:t>−</m:t>
                              </m:r>
                              <m:r>
                                <a:rPr lang="es-CR" sz="2000" i="1">
                                  <a:latin typeface="Cambria Math" panose="02040503050406030204" pitchFamily="18" charset="0"/>
                                </a:rPr>
                                <m:t>𝑘</m:t>
                              </m:r>
                            </m:sub>
                          </m:sSub>
                        </m:e>
                      </m:d>
                      <m:r>
                        <a:rPr lang="es-CR" sz="2000" i="1">
                          <a:latin typeface="Cambria Math" panose="02040503050406030204" pitchFamily="18" charset="0"/>
                        </a:rPr>
                        <m:t>=0                </m:t>
                      </m:r>
                      <m:r>
                        <a:rPr lang="es-CR" sz="2000" i="1">
                          <a:latin typeface="Cambria Math" panose="02040503050406030204" pitchFamily="18" charset="0"/>
                        </a:rPr>
                        <m:t>𝑘</m:t>
                      </m:r>
                      <m:r>
                        <a:rPr lang="es-CR" sz="2000" i="1">
                          <a:latin typeface="Cambria Math" panose="02040503050406030204" pitchFamily="18" charset="0"/>
                        </a:rPr>
                        <m:t>&gt;2</m:t>
                      </m:r>
                    </m:oMath>
                  </m:oMathPara>
                </a14:m>
                <a:endParaRPr lang="es-CR" sz="2000" dirty="0"/>
              </a:p>
              <a:p>
                <a:pPr marL="0" indent="0">
                  <a:buNone/>
                </a:pPr>
                <a:endParaRPr lang="es-CR" sz="2000" dirty="0"/>
              </a:p>
              <a:p>
                <a:pPr marL="0" indent="0">
                  <a:buNone/>
                </a:pPr>
                <a:r>
                  <a:rPr lang="es-CR" sz="2000" b="1" dirty="0"/>
                  <a:t>Función de autocorrelación de un </a:t>
                </a:r>
                <a14:m>
                  <m:oMath xmlns:m="http://schemas.openxmlformats.org/officeDocument/2006/math">
                    <m:r>
                      <a:rPr lang="es-CR" sz="2000" b="1" i="1" dirty="0">
                        <a:latin typeface="Cambria Math" panose="02040503050406030204" pitchFamily="18" charset="0"/>
                      </a:rPr>
                      <m:t>𝑴𝑨</m:t>
                    </m:r>
                    <m:r>
                      <a:rPr lang="es-CR" sz="2000" b="1" i="1" dirty="0">
                        <a:latin typeface="Cambria Math" panose="02040503050406030204" pitchFamily="18" charset="0"/>
                      </a:rPr>
                      <m:t>(</m:t>
                    </m:r>
                    <m:r>
                      <a:rPr lang="es-CR" sz="2000" b="1" i="1" dirty="0" smtClean="0">
                        <a:latin typeface="Cambria Math" panose="02040503050406030204" pitchFamily="18" charset="0"/>
                      </a:rPr>
                      <m:t>𝟐</m:t>
                    </m:r>
                    <m:r>
                      <a:rPr lang="es-CR" sz="2000" b="1" i="1" dirty="0">
                        <a:latin typeface="Cambria Math" panose="02040503050406030204" pitchFamily="18" charset="0"/>
                      </a:rPr>
                      <m:t>)</m:t>
                    </m:r>
                  </m:oMath>
                </a14:m>
                <a:endParaRPr lang="es-CR" sz="2000" b="1" dirty="0"/>
              </a:p>
              <a:p>
                <a:pPr marL="0" indent="0">
                  <a:buNone/>
                </a:pPr>
                <a:r>
                  <a:rPr lang="es-CR" sz="2000" dirty="0"/>
                  <a:t>Está dada por las siguientes ecuaciones:</a:t>
                </a:r>
              </a:p>
              <a:p>
                <a:pPr marL="0" indent="0">
                  <a:buNone/>
                </a:pPr>
                <a14:m>
                  <m:oMathPara xmlns:m="http://schemas.openxmlformats.org/officeDocument/2006/math">
                    <m:oMathParaPr>
                      <m:jc m:val="centerGroup"/>
                    </m:oMathParaPr>
                    <m:oMath xmlns:m="http://schemas.openxmlformats.org/officeDocument/2006/math">
                      <m:r>
                        <a:rPr lang="es-CR" sz="2000" b="0" i="1" smtClean="0">
                          <a:latin typeface="Cambria Math" panose="02040503050406030204" pitchFamily="18" charset="0"/>
                        </a:rPr>
                        <m:t>𝐶𝑜𝑟</m:t>
                      </m:r>
                      <m:d>
                        <m:dPr>
                          <m:ctrlPr>
                            <a:rPr lang="es-CR" sz="2000" b="0" i="1" smtClean="0">
                              <a:latin typeface="Cambria Math"/>
                            </a:rPr>
                          </m:ctrlPr>
                        </m:dPr>
                        <m:e>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r>
                            <a:rPr lang="es-CR" sz="2000" i="1">
                              <a:latin typeface="Cambria Math" panose="02040503050406030204" pitchFamily="18" charset="0"/>
                            </a:rPr>
                            <m:t>,</m:t>
                          </m:r>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r>
                                <a:rPr lang="es-CR" sz="2000" i="1">
                                  <a:latin typeface="Cambria Math" panose="02040503050406030204" pitchFamily="18" charset="0"/>
                                </a:rPr>
                                <m:t>−1</m:t>
                              </m:r>
                            </m:sub>
                          </m:sSub>
                        </m:e>
                      </m:d>
                      <m:r>
                        <a:rPr lang="es-CR" sz="2000" b="0" i="1" smtClean="0">
                          <a:latin typeface="Cambria Math" panose="02040503050406030204" pitchFamily="18" charset="0"/>
                        </a:rPr>
                        <m:t>=</m:t>
                      </m:r>
                      <m:sSub>
                        <m:sSubPr>
                          <m:ctrlPr>
                            <a:rPr lang="es-CR" sz="2000" b="0" i="1" smtClean="0">
                              <a:latin typeface="Cambria Math"/>
                              <a:ea typeface="Cambria Math" panose="02040503050406030204" pitchFamily="18" charset="0"/>
                            </a:rPr>
                          </m:ctrlPr>
                        </m:sSubPr>
                        <m:e>
                          <m:r>
                            <a:rPr lang="es-CR" sz="2000" b="0" i="1" smtClean="0">
                              <a:latin typeface="Cambria Math" panose="02040503050406030204" pitchFamily="18" charset="0"/>
                              <a:ea typeface="Cambria Math" panose="02040503050406030204" pitchFamily="18" charset="0"/>
                            </a:rPr>
                            <m:t>𝜌</m:t>
                          </m:r>
                        </m:e>
                        <m:sub>
                          <m:r>
                            <a:rPr lang="es-CR" sz="2000" b="0" i="1" smtClean="0">
                              <a:latin typeface="Cambria Math" panose="02040503050406030204" pitchFamily="18" charset="0"/>
                              <a:ea typeface="Cambria Math" panose="02040503050406030204" pitchFamily="18" charset="0"/>
                            </a:rPr>
                            <m:t>1</m:t>
                          </m:r>
                        </m:sub>
                      </m:sSub>
                      <m:r>
                        <a:rPr lang="es-CR" sz="2000" b="0" i="1" smtClean="0">
                          <a:latin typeface="Cambria Math" panose="02040503050406030204" pitchFamily="18" charset="0"/>
                          <a:ea typeface="Cambria Math" panose="02040503050406030204" pitchFamily="18" charset="0"/>
                        </a:rPr>
                        <m:t>≡</m:t>
                      </m:r>
                      <m:f>
                        <m:fPr>
                          <m:ctrlPr>
                            <a:rPr lang="es-CR" sz="2000" b="0" i="1" smtClean="0">
                              <a:latin typeface="Cambria Math"/>
                              <a:ea typeface="Cambria Math" panose="02040503050406030204" pitchFamily="18" charset="0"/>
                            </a:rPr>
                          </m:ctrlPr>
                        </m:fPr>
                        <m:num>
                          <m:sSub>
                            <m:sSubPr>
                              <m:ctrlPr>
                                <a:rPr lang="es-CR" sz="2000" b="0" i="1" smtClean="0">
                                  <a:latin typeface="Cambria Math"/>
                                  <a:ea typeface="Cambria Math" panose="02040503050406030204" pitchFamily="18" charset="0"/>
                                </a:rPr>
                              </m:ctrlPr>
                            </m:sSubPr>
                            <m:e>
                              <m:r>
                                <a:rPr lang="es-CR" sz="2000" b="0" i="1" smtClean="0">
                                  <a:latin typeface="Cambria Math" panose="02040503050406030204" pitchFamily="18" charset="0"/>
                                  <a:ea typeface="Cambria Math" panose="02040503050406030204" pitchFamily="18" charset="0"/>
                                </a:rPr>
                                <m:t>𝛾</m:t>
                              </m:r>
                            </m:e>
                            <m:sub>
                              <m:r>
                                <a:rPr lang="es-CR" sz="2000" b="0" i="1" smtClean="0">
                                  <a:latin typeface="Cambria Math" panose="02040503050406030204" pitchFamily="18" charset="0"/>
                                  <a:ea typeface="Cambria Math" panose="02040503050406030204" pitchFamily="18" charset="0"/>
                                </a:rPr>
                                <m:t>1</m:t>
                              </m:r>
                            </m:sub>
                          </m:sSub>
                        </m:num>
                        <m:den>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𝛾</m:t>
                              </m:r>
                            </m:e>
                            <m:sub>
                              <m:r>
                                <a:rPr lang="es-CR" sz="2000" b="0" i="1" smtClean="0">
                                  <a:latin typeface="Cambria Math" panose="02040503050406030204" pitchFamily="18" charset="0"/>
                                  <a:ea typeface="Cambria Math" panose="02040503050406030204" pitchFamily="18" charset="0"/>
                                </a:rPr>
                                <m:t>0</m:t>
                              </m:r>
                            </m:sub>
                          </m:sSub>
                        </m:den>
                      </m:f>
                      <m:r>
                        <a:rPr lang="es-CR" sz="2000" b="0" i="1" smtClean="0">
                          <a:latin typeface="Cambria Math" panose="02040503050406030204" pitchFamily="18" charset="0"/>
                          <a:ea typeface="Cambria Math" panose="02040503050406030204" pitchFamily="18" charset="0"/>
                        </a:rPr>
                        <m:t>=−</m:t>
                      </m:r>
                      <m:f>
                        <m:fPr>
                          <m:ctrlPr>
                            <a:rPr lang="es-CR" sz="2000" b="0" i="1" smtClean="0">
                              <a:latin typeface="Cambria Math"/>
                              <a:ea typeface="Cambria Math" panose="02040503050406030204" pitchFamily="18" charset="0"/>
                            </a:rPr>
                          </m:ctrlPr>
                        </m:fPr>
                        <m:num>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𝜗</m:t>
                              </m:r>
                            </m:e>
                            <m:sub>
                              <m:r>
                                <a:rPr lang="es-CR" sz="2000" i="1">
                                  <a:latin typeface="Cambria Math" panose="02040503050406030204" pitchFamily="18" charset="0"/>
                                  <a:ea typeface="Cambria Math" panose="02040503050406030204" pitchFamily="18" charset="0"/>
                                </a:rPr>
                                <m:t>1</m:t>
                              </m:r>
                            </m:sub>
                          </m:sSub>
                          <m:r>
                            <a:rPr lang="es-CR" sz="2000" i="1">
                              <a:latin typeface="Cambria Math" panose="02040503050406030204" pitchFamily="18" charset="0"/>
                              <a:ea typeface="Cambria Math" panose="02040503050406030204" pitchFamily="18" charset="0"/>
                            </a:rPr>
                            <m:t>(1−</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𝜗</m:t>
                              </m:r>
                            </m:e>
                            <m:sub>
                              <m:r>
                                <a:rPr lang="es-CR" sz="2000" i="1">
                                  <a:latin typeface="Cambria Math" panose="02040503050406030204" pitchFamily="18" charset="0"/>
                                  <a:ea typeface="Cambria Math" panose="02040503050406030204" pitchFamily="18" charset="0"/>
                                </a:rPr>
                                <m:t>2</m:t>
                              </m:r>
                            </m:sub>
                          </m:sSub>
                          <m:r>
                            <a:rPr lang="es-CR" sz="2000" i="1">
                              <a:latin typeface="Cambria Math" panose="02040503050406030204" pitchFamily="18" charset="0"/>
                              <a:ea typeface="Cambria Math" panose="02040503050406030204" pitchFamily="18" charset="0"/>
                            </a:rPr>
                            <m:t>)</m:t>
                          </m:r>
                        </m:num>
                        <m:den>
                          <m:r>
                            <a:rPr lang="es-CR" sz="2000" b="0" i="1" smtClean="0">
                              <a:latin typeface="Cambria Math" panose="02040503050406030204" pitchFamily="18" charset="0"/>
                              <a:ea typeface="Cambria Math" panose="02040503050406030204" pitchFamily="18" charset="0"/>
                            </a:rPr>
                            <m:t>(1+</m:t>
                          </m:r>
                          <m:sSubSup>
                            <m:sSubSupPr>
                              <m:ctrlPr>
                                <a:rPr lang="es-CR" sz="2000" b="0" i="1" smtClean="0">
                                  <a:latin typeface="Cambria Math"/>
                                  <a:ea typeface="Cambria Math" panose="02040503050406030204" pitchFamily="18" charset="0"/>
                                </a:rPr>
                              </m:ctrlPr>
                            </m:sSubSupPr>
                            <m:e>
                              <m:r>
                                <a:rPr lang="es-CR" sz="2000" i="1">
                                  <a:latin typeface="Cambria Math" panose="02040503050406030204" pitchFamily="18" charset="0"/>
                                  <a:ea typeface="Cambria Math" panose="02040503050406030204" pitchFamily="18" charset="0"/>
                                </a:rPr>
                                <m:t>𝜗</m:t>
                              </m:r>
                            </m:e>
                            <m:sub>
                              <m:r>
                                <a:rPr lang="es-CR" sz="2000" b="0" i="1" smtClean="0">
                                  <a:latin typeface="Cambria Math" panose="02040503050406030204" pitchFamily="18" charset="0"/>
                                  <a:ea typeface="Cambria Math" panose="02040503050406030204" pitchFamily="18" charset="0"/>
                                </a:rPr>
                                <m:t>1</m:t>
                              </m:r>
                            </m:sub>
                            <m:sup>
                              <m:r>
                                <a:rPr lang="es-CR" sz="2000" b="0" i="1" smtClean="0">
                                  <a:latin typeface="Cambria Math" panose="02040503050406030204" pitchFamily="18" charset="0"/>
                                  <a:ea typeface="Cambria Math" panose="02040503050406030204" pitchFamily="18" charset="0"/>
                                </a:rPr>
                                <m:t>2</m:t>
                              </m:r>
                            </m:sup>
                          </m:sSubSup>
                          <m:r>
                            <a:rPr lang="es-CR" sz="2000" b="0" i="1" smtClean="0">
                              <a:latin typeface="Cambria Math" panose="02040503050406030204" pitchFamily="18" charset="0"/>
                              <a:ea typeface="Cambria Math" panose="02040503050406030204" pitchFamily="18" charset="0"/>
                            </a:rPr>
                            <m:t>+</m:t>
                          </m:r>
                          <m:sSubSup>
                            <m:sSubSupPr>
                              <m:ctrlPr>
                                <a:rPr lang="es-CR" sz="2000" i="1">
                                  <a:latin typeface="Cambria Math"/>
                                  <a:ea typeface="Cambria Math" panose="02040503050406030204" pitchFamily="18" charset="0"/>
                                </a:rPr>
                              </m:ctrlPr>
                            </m:sSubSupPr>
                            <m:e>
                              <m:r>
                                <a:rPr lang="es-CR" sz="2000" i="1">
                                  <a:latin typeface="Cambria Math" panose="02040503050406030204" pitchFamily="18" charset="0"/>
                                  <a:ea typeface="Cambria Math" panose="02040503050406030204" pitchFamily="18" charset="0"/>
                                </a:rPr>
                                <m:t>𝜗</m:t>
                              </m:r>
                            </m:e>
                            <m:sub>
                              <m:r>
                                <a:rPr lang="es-CR" sz="2000" b="0" i="1" smtClean="0">
                                  <a:latin typeface="Cambria Math" panose="02040503050406030204" pitchFamily="18" charset="0"/>
                                  <a:ea typeface="Cambria Math" panose="02040503050406030204" pitchFamily="18" charset="0"/>
                                </a:rPr>
                                <m:t>2</m:t>
                              </m:r>
                            </m:sub>
                            <m:sup>
                              <m:r>
                                <a:rPr lang="es-CR" sz="2000" i="1">
                                  <a:latin typeface="Cambria Math" panose="02040503050406030204" pitchFamily="18" charset="0"/>
                                  <a:ea typeface="Cambria Math" panose="02040503050406030204" pitchFamily="18" charset="0"/>
                                </a:rPr>
                                <m:t>2</m:t>
                              </m:r>
                            </m:sup>
                          </m:sSubSup>
                          <m:r>
                            <a:rPr lang="es-CR" sz="2000" b="0" i="1" smtClean="0">
                              <a:latin typeface="Cambria Math" panose="02040503050406030204" pitchFamily="18" charset="0"/>
                              <a:ea typeface="Cambria Math" panose="02040503050406030204" pitchFamily="18" charset="0"/>
                            </a:rPr>
                            <m:t>)</m:t>
                          </m:r>
                        </m:den>
                      </m:f>
                    </m:oMath>
                  </m:oMathPara>
                </a14:m>
                <a:endParaRPr lang="es-CR" sz="2000" dirty="0"/>
              </a:p>
              <a:p>
                <a:pPr marL="0" indent="0">
                  <a:buNone/>
                </a:pPr>
                <a:endParaRPr lang="es-CR" sz="2000" dirty="0"/>
              </a:p>
              <a:p>
                <a:pPr marL="0" indent="0">
                  <a:buNone/>
                </a:pPr>
                <a14:m>
                  <m:oMathPara xmlns:m="http://schemas.openxmlformats.org/officeDocument/2006/math">
                    <m:oMathParaPr>
                      <m:jc m:val="centerGroup"/>
                    </m:oMathParaPr>
                    <m:oMath xmlns:m="http://schemas.openxmlformats.org/officeDocument/2006/math">
                      <m:r>
                        <a:rPr lang="es-CR" sz="2000" i="1" smtClean="0">
                          <a:latin typeface="Cambria Math" panose="02040503050406030204" pitchFamily="18" charset="0"/>
                        </a:rPr>
                        <m:t>𝐶𝑜𝑟</m:t>
                      </m:r>
                      <m:d>
                        <m:dPr>
                          <m:ctrlPr>
                            <a:rPr lang="es-CR" sz="2000" i="1">
                              <a:latin typeface="Cambria Math"/>
                            </a:rPr>
                          </m:ctrlPr>
                        </m:dPr>
                        <m:e>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r>
                            <a:rPr lang="es-CR" sz="2000" i="1">
                              <a:latin typeface="Cambria Math" panose="02040503050406030204" pitchFamily="18" charset="0"/>
                            </a:rPr>
                            <m:t>,</m:t>
                          </m:r>
                          <m:sSub>
                            <m:sSubPr>
                              <m:ctrlPr>
                                <a:rPr lang="es-CR" sz="2000" i="1" smtClean="0">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r>
                                <a:rPr lang="es-CR" sz="2000" i="1">
                                  <a:latin typeface="Cambria Math" panose="02040503050406030204" pitchFamily="18" charset="0"/>
                                </a:rPr>
                                <m:t>−2</m:t>
                              </m:r>
                            </m:sub>
                          </m:sSub>
                        </m:e>
                      </m:d>
                      <m:r>
                        <a:rPr lang="es-CR" sz="2000" i="1">
                          <a:latin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𝜌</m:t>
                          </m:r>
                        </m:e>
                        <m:sub>
                          <m:r>
                            <a:rPr lang="es-CR" sz="2000" b="0" i="1" smtClean="0">
                              <a:latin typeface="Cambria Math" panose="02040503050406030204" pitchFamily="18" charset="0"/>
                              <a:ea typeface="Cambria Math" panose="02040503050406030204" pitchFamily="18" charset="0"/>
                            </a:rPr>
                            <m:t>𝑘</m:t>
                          </m:r>
                        </m:sub>
                      </m:sSub>
                      <m:r>
                        <a:rPr lang="es-CR" sz="2000" i="1">
                          <a:latin typeface="Cambria Math" panose="02040503050406030204" pitchFamily="18" charset="0"/>
                          <a:ea typeface="Cambria Math" panose="02040503050406030204" pitchFamily="18" charset="0"/>
                        </a:rPr>
                        <m:t>≡</m:t>
                      </m:r>
                      <m:f>
                        <m:fPr>
                          <m:ctrlPr>
                            <a:rPr lang="es-CR" sz="2000" i="1">
                              <a:latin typeface="Cambria Math"/>
                              <a:ea typeface="Cambria Math" panose="02040503050406030204" pitchFamily="18" charset="0"/>
                            </a:rPr>
                          </m:ctrlPr>
                        </m:fPr>
                        <m:num>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𝛾</m:t>
                              </m:r>
                            </m:e>
                            <m:sub>
                              <m:r>
                                <a:rPr lang="es-CR" sz="2000" b="0" i="1" smtClean="0">
                                  <a:latin typeface="Cambria Math" panose="02040503050406030204" pitchFamily="18" charset="0"/>
                                  <a:ea typeface="Cambria Math" panose="02040503050406030204" pitchFamily="18" charset="0"/>
                                </a:rPr>
                                <m:t>2</m:t>
                              </m:r>
                            </m:sub>
                          </m:sSub>
                        </m:num>
                        <m:den>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𝛾</m:t>
                              </m:r>
                            </m:e>
                            <m:sub>
                              <m:r>
                                <a:rPr lang="es-CR" sz="2000" b="0" i="1" smtClean="0">
                                  <a:latin typeface="Cambria Math" panose="02040503050406030204" pitchFamily="18" charset="0"/>
                                  <a:ea typeface="Cambria Math" panose="02040503050406030204" pitchFamily="18" charset="0"/>
                                </a:rPr>
                                <m:t>0</m:t>
                              </m:r>
                            </m:sub>
                          </m:sSub>
                        </m:den>
                      </m:f>
                      <m:r>
                        <a:rPr lang="es-CR" sz="2000" i="1">
                          <a:latin typeface="Cambria Math" panose="02040503050406030204" pitchFamily="18" charset="0"/>
                          <a:ea typeface="Cambria Math" panose="02040503050406030204" pitchFamily="18" charset="0"/>
                        </a:rPr>
                        <m:t>=−</m:t>
                      </m:r>
                      <m:f>
                        <m:fPr>
                          <m:ctrlPr>
                            <a:rPr lang="es-CR" sz="2000" i="1">
                              <a:latin typeface="Cambria Math"/>
                              <a:ea typeface="Cambria Math" panose="02040503050406030204" pitchFamily="18" charset="0"/>
                            </a:rPr>
                          </m:ctrlPr>
                        </m:fPr>
                        <m:num>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𝜗</m:t>
                              </m:r>
                            </m:e>
                            <m:sub>
                              <m:r>
                                <a:rPr lang="es-CR" sz="2000" i="1">
                                  <a:latin typeface="Cambria Math" panose="02040503050406030204" pitchFamily="18" charset="0"/>
                                  <a:ea typeface="Cambria Math" panose="02040503050406030204" pitchFamily="18" charset="0"/>
                                </a:rPr>
                                <m:t>2</m:t>
                              </m:r>
                            </m:sub>
                          </m:sSub>
                        </m:num>
                        <m:den>
                          <m:d>
                            <m:dPr>
                              <m:ctrlPr>
                                <a:rPr lang="es-CR" sz="2000" i="1">
                                  <a:latin typeface="Cambria Math"/>
                                  <a:ea typeface="Cambria Math" panose="02040503050406030204" pitchFamily="18" charset="0"/>
                                </a:rPr>
                              </m:ctrlPr>
                            </m:dPr>
                            <m:e>
                              <m:r>
                                <a:rPr lang="es-CR" sz="2000" i="1">
                                  <a:latin typeface="Cambria Math" panose="02040503050406030204" pitchFamily="18" charset="0"/>
                                  <a:ea typeface="Cambria Math" panose="02040503050406030204" pitchFamily="18" charset="0"/>
                                </a:rPr>
                                <m:t>1+</m:t>
                              </m:r>
                              <m:sSubSup>
                                <m:sSubSupPr>
                                  <m:ctrlPr>
                                    <a:rPr lang="es-CR" sz="2000" i="1">
                                      <a:latin typeface="Cambria Math"/>
                                      <a:ea typeface="Cambria Math" panose="02040503050406030204" pitchFamily="18" charset="0"/>
                                    </a:rPr>
                                  </m:ctrlPr>
                                </m:sSubSupPr>
                                <m:e>
                                  <m:r>
                                    <a:rPr lang="es-CR" sz="2000" i="1">
                                      <a:latin typeface="Cambria Math" panose="02040503050406030204" pitchFamily="18" charset="0"/>
                                      <a:ea typeface="Cambria Math" panose="02040503050406030204" pitchFamily="18" charset="0"/>
                                    </a:rPr>
                                    <m:t>𝜗</m:t>
                                  </m:r>
                                </m:e>
                                <m:sub>
                                  <m:r>
                                    <a:rPr lang="es-CR" sz="2000" i="1">
                                      <a:latin typeface="Cambria Math" panose="02040503050406030204" pitchFamily="18" charset="0"/>
                                      <a:ea typeface="Cambria Math" panose="02040503050406030204" pitchFamily="18" charset="0"/>
                                    </a:rPr>
                                    <m:t>1</m:t>
                                  </m:r>
                                </m:sub>
                                <m:sup>
                                  <m:r>
                                    <a:rPr lang="es-CR" sz="2000" i="1">
                                      <a:latin typeface="Cambria Math" panose="02040503050406030204" pitchFamily="18" charset="0"/>
                                      <a:ea typeface="Cambria Math" panose="02040503050406030204" pitchFamily="18" charset="0"/>
                                    </a:rPr>
                                    <m:t>2</m:t>
                                  </m:r>
                                </m:sup>
                              </m:sSubSup>
                              <m:r>
                                <a:rPr lang="es-CR" sz="2000" i="1">
                                  <a:latin typeface="Cambria Math" panose="02040503050406030204" pitchFamily="18" charset="0"/>
                                  <a:ea typeface="Cambria Math" panose="02040503050406030204" pitchFamily="18" charset="0"/>
                                </a:rPr>
                                <m:t>+</m:t>
                              </m:r>
                              <m:sSubSup>
                                <m:sSubSupPr>
                                  <m:ctrlPr>
                                    <a:rPr lang="es-CR" sz="2000" i="1">
                                      <a:latin typeface="Cambria Math"/>
                                      <a:ea typeface="Cambria Math" panose="02040503050406030204" pitchFamily="18" charset="0"/>
                                    </a:rPr>
                                  </m:ctrlPr>
                                </m:sSubSupPr>
                                <m:e>
                                  <m:r>
                                    <a:rPr lang="es-CR" sz="2000" i="1">
                                      <a:latin typeface="Cambria Math" panose="02040503050406030204" pitchFamily="18" charset="0"/>
                                      <a:ea typeface="Cambria Math" panose="02040503050406030204" pitchFamily="18" charset="0"/>
                                    </a:rPr>
                                    <m:t>𝜗</m:t>
                                  </m:r>
                                </m:e>
                                <m:sub>
                                  <m:r>
                                    <a:rPr lang="es-CR" sz="2000" i="1">
                                      <a:latin typeface="Cambria Math" panose="02040503050406030204" pitchFamily="18" charset="0"/>
                                      <a:ea typeface="Cambria Math" panose="02040503050406030204" pitchFamily="18" charset="0"/>
                                    </a:rPr>
                                    <m:t>2</m:t>
                                  </m:r>
                                </m:sub>
                                <m:sup>
                                  <m:r>
                                    <a:rPr lang="es-CR" sz="2000" i="1">
                                      <a:latin typeface="Cambria Math" panose="02040503050406030204" pitchFamily="18" charset="0"/>
                                      <a:ea typeface="Cambria Math" panose="02040503050406030204" pitchFamily="18" charset="0"/>
                                    </a:rPr>
                                    <m:t>2</m:t>
                                  </m:r>
                                </m:sup>
                              </m:sSubSup>
                            </m:e>
                          </m:d>
                        </m:den>
                      </m:f>
                    </m:oMath>
                  </m:oMathPara>
                </a14:m>
                <a:r>
                  <a:rPr lang="es-CR" sz="2000" dirty="0"/>
                  <a:t/>
                </a:r>
                <a:br>
                  <a:rPr lang="es-CR" sz="2000" dirty="0"/>
                </a:br>
                <a:endParaRPr lang="es-CR" sz="2000" dirty="0"/>
              </a:p>
              <a:p>
                <a:pPr marL="0" indent="0">
                  <a:buNone/>
                </a:pPr>
                <a:r>
                  <a:rPr lang="es-CR" sz="2000" i="1" dirty="0">
                    <a:latin typeface="Cambria Math" panose="02040503050406030204" pitchFamily="18" charset="0"/>
                  </a:rPr>
                  <a:t/>
                </a:r>
                <a:br>
                  <a:rPr lang="es-CR" sz="200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s-CR" sz="2000" i="1">
                          <a:latin typeface="Cambria Math" panose="02040503050406030204" pitchFamily="18" charset="0"/>
                        </a:rPr>
                        <m:t>𝐶𝑜𝑟</m:t>
                      </m:r>
                      <m:d>
                        <m:dPr>
                          <m:ctrlPr>
                            <a:rPr lang="es-CR" sz="2000" i="1">
                              <a:latin typeface="Cambria Math"/>
                            </a:rPr>
                          </m:ctrlPr>
                        </m:dPr>
                        <m:e>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r>
                            <a:rPr lang="es-CR" sz="2000" i="1">
                              <a:latin typeface="Cambria Math" panose="02040503050406030204" pitchFamily="18" charset="0"/>
                            </a:rPr>
                            <m:t>,</m:t>
                          </m:r>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r>
                                <a:rPr lang="es-CR" sz="2000" i="1">
                                  <a:latin typeface="Cambria Math" panose="02040503050406030204" pitchFamily="18" charset="0"/>
                                </a:rPr>
                                <m:t>−</m:t>
                              </m:r>
                              <m:r>
                                <a:rPr lang="es-CR" sz="2000" b="0" i="1" smtClean="0">
                                  <a:latin typeface="Cambria Math" panose="02040503050406030204" pitchFamily="18" charset="0"/>
                                </a:rPr>
                                <m:t>𝑘</m:t>
                              </m:r>
                            </m:sub>
                          </m:sSub>
                        </m:e>
                      </m:d>
                      <m:r>
                        <a:rPr lang="es-CR" sz="2000" i="1">
                          <a:latin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𝜌</m:t>
                          </m:r>
                        </m:e>
                        <m:sub>
                          <m:r>
                            <a:rPr lang="es-CR" sz="2000" i="1">
                              <a:latin typeface="Cambria Math" panose="02040503050406030204" pitchFamily="18" charset="0"/>
                              <a:ea typeface="Cambria Math" panose="02040503050406030204" pitchFamily="18" charset="0"/>
                            </a:rPr>
                            <m:t>𝑘</m:t>
                          </m:r>
                        </m:sub>
                      </m:sSub>
                      <m:r>
                        <a:rPr lang="es-CR" sz="2000" i="1">
                          <a:latin typeface="Cambria Math" panose="02040503050406030204" pitchFamily="18" charset="0"/>
                          <a:ea typeface="Cambria Math" panose="02040503050406030204" pitchFamily="18" charset="0"/>
                        </a:rPr>
                        <m:t>≡</m:t>
                      </m:r>
                      <m:f>
                        <m:fPr>
                          <m:ctrlPr>
                            <a:rPr lang="es-CR" sz="2000" i="1">
                              <a:latin typeface="Cambria Math"/>
                              <a:ea typeface="Cambria Math" panose="02040503050406030204" pitchFamily="18" charset="0"/>
                            </a:rPr>
                          </m:ctrlPr>
                        </m:fPr>
                        <m:num>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𝛾</m:t>
                              </m:r>
                            </m:e>
                            <m:sub>
                              <m:r>
                                <a:rPr lang="es-CR" sz="2000" b="0" i="1" smtClean="0">
                                  <a:latin typeface="Cambria Math" panose="02040503050406030204" pitchFamily="18" charset="0"/>
                                  <a:ea typeface="Cambria Math" panose="02040503050406030204" pitchFamily="18" charset="0"/>
                                </a:rPr>
                                <m:t>𝑘</m:t>
                              </m:r>
                            </m:sub>
                          </m:sSub>
                        </m:num>
                        <m:den>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𝛾</m:t>
                              </m:r>
                            </m:e>
                            <m:sub>
                              <m:r>
                                <a:rPr lang="es-CR" sz="2000" i="1">
                                  <a:latin typeface="Cambria Math" panose="02040503050406030204" pitchFamily="18" charset="0"/>
                                  <a:ea typeface="Cambria Math" panose="02040503050406030204" pitchFamily="18" charset="0"/>
                                </a:rPr>
                                <m:t>0</m:t>
                              </m:r>
                            </m:sub>
                          </m:sSub>
                        </m:den>
                      </m:f>
                      <m:r>
                        <a:rPr lang="es-CR" sz="2000" i="1">
                          <a:latin typeface="Cambria Math" panose="02040503050406030204" pitchFamily="18" charset="0"/>
                          <a:ea typeface="Cambria Math" panose="02040503050406030204" pitchFamily="18" charset="0"/>
                        </a:rPr>
                        <m:t>=</m:t>
                      </m:r>
                      <m:r>
                        <a:rPr lang="es-CR" sz="2000" b="0" i="1" smtClean="0">
                          <a:latin typeface="Cambria Math" panose="02040503050406030204" pitchFamily="18" charset="0"/>
                          <a:ea typeface="Cambria Math" panose="02040503050406030204" pitchFamily="18" charset="0"/>
                        </a:rPr>
                        <m:t>0                 </m:t>
                      </m:r>
                      <m:r>
                        <a:rPr lang="es-CR" sz="2000" b="0" i="1" smtClean="0">
                          <a:latin typeface="Cambria Math" panose="02040503050406030204" pitchFamily="18" charset="0"/>
                          <a:ea typeface="Cambria Math" panose="02040503050406030204" pitchFamily="18" charset="0"/>
                        </a:rPr>
                        <m:t>𝑘</m:t>
                      </m:r>
                      <m:r>
                        <a:rPr lang="es-CR" sz="2000" b="0" i="1" smtClean="0">
                          <a:latin typeface="Cambria Math" panose="02040503050406030204" pitchFamily="18" charset="0"/>
                          <a:ea typeface="Cambria Math" panose="02040503050406030204" pitchFamily="18" charset="0"/>
                        </a:rPr>
                        <m:t>&gt;2</m:t>
                      </m:r>
                    </m:oMath>
                  </m:oMathPara>
                </a14:m>
                <a:endParaRPr lang="es-CR" sz="2000" dirty="0"/>
              </a:p>
              <a:p>
                <a:pPr marL="0" indent="0">
                  <a:buNone/>
                </a:pPr>
                <a:endParaRPr lang="es-CR" sz="2000" dirty="0"/>
              </a:p>
              <a:p>
                <a:pPr marL="0" indent="0">
                  <a:buNone/>
                </a:pPr>
                <a:r>
                  <a:rPr lang="es-CR" sz="2000" dirty="0"/>
                  <a:t>La única autocorrelación no nula son para </a:t>
                </a:r>
                <a14:m>
                  <m:oMath xmlns:m="http://schemas.openxmlformats.org/officeDocument/2006/math">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𝜌</m:t>
                        </m:r>
                      </m:e>
                      <m:sub>
                        <m:r>
                          <a:rPr lang="es-CR" sz="2000" b="0" i="1" smtClean="0">
                            <a:latin typeface="Cambria Math" panose="02040503050406030204" pitchFamily="18" charset="0"/>
                            <a:ea typeface="Cambria Math" panose="02040503050406030204" pitchFamily="18" charset="0"/>
                          </a:rPr>
                          <m:t>0</m:t>
                        </m:r>
                      </m:sub>
                    </m:sSub>
                    <m:r>
                      <a:rPr lang="es-CR" sz="2000" b="0" i="1" smtClean="0">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𝜌</m:t>
                        </m:r>
                      </m:e>
                      <m:sub>
                        <m:r>
                          <a:rPr lang="es-CR" sz="2000" b="0" i="1" smtClean="0">
                            <a:latin typeface="Cambria Math" panose="02040503050406030204" pitchFamily="18" charset="0"/>
                            <a:ea typeface="Cambria Math" panose="02040503050406030204" pitchFamily="18" charset="0"/>
                          </a:rPr>
                          <m:t>1</m:t>
                        </m:r>
                      </m:sub>
                    </m:sSub>
                    <m:r>
                      <a:rPr lang="es-CR" sz="2000" b="0" i="1" smtClean="0">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𝜌</m:t>
                        </m:r>
                      </m:e>
                      <m:sub>
                        <m:r>
                          <a:rPr lang="es-CR" sz="2000" b="0" i="1" smtClean="0">
                            <a:latin typeface="Cambria Math" panose="02040503050406030204" pitchFamily="18" charset="0"/>
                            <a:ea typeface="Cambria Math" panose="02040503050406030204" pitchFamily="18" charset="0"/>
                          </a:rPr>
                          <m:t>2</m:t>
                        </m:r>
                      </m:sub>
                    </m:sSub>
                  </m:oMath>
                </a14:m>
                <a:r>
                  <a:rPr lang="es-CR" sz="2000" dirty="0"/>
                  <a:t>. La memoria del proceso es de dos períodos. </a:t>
                </a:r>
              </a:p>
            </p:txBody>
          </p:sp>
        </mc:Choice>
        <mc:Fallback xmlns="">
          <p:sp>
            <p:nvSpPr>
              <p:cNvPr id="5" name="Marcador de contenido 2"/>
              <p:cNvSpPr>
                <a:spLocks noGrp="1" noRot="1" noChangeAspect="1" noMove="1" noResize="1" noEditPoints="1" noAdjustHandles="1" noChangeArrowheads="1" noChangeShapeType="1" noTextEdit="1"/>
              </p:cNvSpPr>
              <p:nvPr>
                <p:ph idx="1"/>
              </p:nvPr>
            </p:nvSpPr>
            <p:spPr>
              <a:xfrm>
                <a:off x="0" y="738556"/>
                <a:ext cx="12192000" cy="6119444"/>
              </a:xfrm>
              <a:blipFill>
                <a:blip r:embed="rId2"/>
                <a:stretch>
                  <a:fillRect l="-250" t="-1295"/>
                </a:stretch>
              </a:blipFill>
            </p:spPr>
            <p:txBody>
              <a:bodyPr/>
              <a:lstStyle/>
              <a:p>
                <a:r>
                  <a:rPr lang="es-CR">
                    <a:noFill/>
                  </a:rPr>
                  <a:t> </a:t>
                </a:r>
              </a:p>
            </p:txBody>
          </p:sp>
        </mc:Fallback>
      </mc:AlternateContent>
    </p:spTree>
    <p:extLst>
      <p:ext uri="{BB962C8B-B14F-4D97-AF65-F5344CB8AC3E}">
        <p14:creationId xmlns:p14="http://schemas.microsoft.com/office/powerpoint/2010/main" val="839267848"/>
      </p:ext>
    </p:extLst>
  </p:cSld>
  <p:clrMapOvr>
    <a:masterClrMapping/>
  </p:clrMapOvr>
  <p:transition spd="slow">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73268" y="963978"/>
                <a:ext cx="12042531" cy="6069867"/>
              </a:xfrm>
            </p:spPr>
            <p:txBody>
              <a:bodyPr>
                <a:normAutofit/>
              </a:bodyPr>
              <a:lstStyle/>
              <a:p>
                <a:r>
                  <a:rPr lang="es-CR" sz="2000" dirty="0"/>
                  <a:t>Si consideramos las ecuaciones de </a:t>
                </a:r>
                <a:r>
                  <a:rPr lang="es-CR" sz="2000" dirty="0" err="1"/>
                  <a:t>Yule</a:t>
                </a:r>
                <a:r>
                  <a:rPr lang="es-CR" sz="2000" dirty="0"/>
                  <a:t>-Walker, los coeficientes de la función de autocorrelación parcial se obtienen resolviendo el siguiente sistema:</a:t>
                </a:r>
              </a:p>
              <a:p>
                <a:endParaRPr lang="es-CR" sz="2000" dirty="0"/>
              </a:p>
              <a:p>
                <a:endParaRPr lang="es-CR" sz="2000" dirty="0"/>
              </a:p>
              <a:p>
                <a:endParaRPr lang="es-CR" sz="2000" dirty="0"/>
              </a:p>
              <a:p>
                <a:endParaRPr lang="es-CR" sz="2000" dirty="0"/>
              </a:p>
              <a:p>
                <a:endParaRPr lang="es-CR" sz="2000" dirty="0"/>
              </a:p>
              <a:p>
                <a:endParaRPr lang="es-CR" sz="2000" dirty="0"/>
              </a:p>
              <a:p>
                <a:endParaRPr lang="es-CR" sz="2000" dirty="0"/>
              </a:p>
              <a:p>
                <a:endParaRPr lang="es-CR" sz="2000" dirty="0"/>
              </a:p>
              <a:p>
                <a:endParaRPr lang="es-CR" sz="2000" dirty="0"/>
              </a:p>
              <a:p>
                <a:pPr marL="0" indent="0">
                  <a:buNone/>
                </a:pPr>
                <a:r>
                  <a:rPr lang="es-CR" sz="2000" dirty="0"/>
                  <a:t>Las expresiones son complejas. Nos damos cuenta que como para el </a:t>
                </a:r>
                <a14:m>
                  <m:oMath xmlns:m="http://schemas.openxmlformats.org/officeDocument/2006/math">
                    <m:r>
                      <a:rPr lang="es-CR" sz="2000" i="1" dirty="0">
                        <a:latin typeface="Cambria Math" panose="02040503050406030204" pitchFamily="18" charset="0"/>
                      </a:rPr>
                      <m:t>𝑀𝐴</m:t>
                    </m:r>
                    <m:r>
                      <a:rPr lang="es-CR" sz="2000" i="1" dirty="0">
                        <a:latin typeface="Cambria Math" panose="02040503050406030204" pitchFamily="18" charset="0"/>
                      </a:rPr>
                      <m:t>(1)</m:t>
                    </m:r>
                  </m:oMath>
                </a14:m>
                <a:r>
                  <a:rPr lang="es-CR" sz="2000" dirty="0"/>
                  <a:t>, la función de autocorrelación parcial no se anulan más allá de un orden </a:t>
                </a:r>
                <a:r>
                  <a:rPr lang="es-CR" sz="2000" i="1" dirty="0"/>
                  <a:t>k</a:t>
                </a:r>
                <a:r>
                  <a:rPr lang="es-CR" sz="2000" dirty="0"/>
                  <a:t>.</a:t>
                </a:r>
              </a:p>
              <a:p>
                <a:pPr marL="0" indent="0">
                  <a:buNone/>
                </a:pPr>
                <a:endParaRPr lang="es-CR" sz="20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73268" y="963978"/>
                <a:ext cx="12042531" cy="6069867"/>
              </a:xfrm>
              <a:blipFill>
                <a:blip r:embed="rId2"/>
                <a:stretch>
                  <a:fillRect l="-506" t="-1004"/>
                </a:stretch>
              </a:blipFill>
            </p:spPr>
            <p:txBody>
              <a:bodyPr/>
              <a:lstStyle/>
              <a:p>
                <a:r>
                  <a:rPr lang="es-CR">
                    <a:noFill/>
                  </a:rPr>
                  <a:t> </a:t>
                </a:r>
              </a:p>
            </p:txBody>
          </p:sp>
        </mc:Fallback>
      </mc:AlternateContent>
      <p:sp>
        <p:nvSpPr>
          <p:cNvPr id="4" name="Título 1"/>
          <p:cNvSpPr>
            <a:spLocks noGrp="1"/>
          </p:cNvSpPr>
          <p:nvPr>
            <p:ph type="title"/>
          </p:nvPr>
        </p:nvSpPr>
        <p:spPr>
          <a:xfrm>
            <a:off x="134816" y="8793"/>
            <a:ext cx="11980984" cy="729762"/>
          </a:xfrm>
        </p:spPr>
        <p:txBody>
          <a:bodyPr/>
          <a:lstStyle/>
          <a:p>
            <a:pPr algn="ctr"/>
            <a:r>
              <a:rPr lang="es-CR" dirty="0"/>
              <a:t>Identificación : los procesos MA(q)</a:t>
            </a:r>
          </a:p>
        </p:txBody>
      </p:sp>
      <p:pic>
        <p:nvPicPr>
          <p:cNvPr id="5" name="Imagen 4">
            <a:extLst>
              <a:ext uri="{FF2B5EF4-FFF2-40B4-BE49-F238E27FC236}">
                <a16:creationId xmlns:a16="http://schemas.microsoft.com/office/drawing/2014/main" xmlns="" id="{C182C509-F3B4-4D6C-BEE0-1ECA8FFD741A}"/>
              </a:ext>
            </a:extLst>
          </p:cNvPr>
          <p:cNvPicPr>
            <a:picLocks noChangeAspect="1"/>
          </p:cNvPicPr>
          <p:nvPr/>
        </p:nvPicPr>
        <p:blipFill>
          <a:blip r:embed="rId3" cstate="print"/>
          <a:stretch>
            <a:fillRect/>
          </a:stretch>
        </p:blipFill>
        <p:spPr>
          <a:xfrm>
            <a:off x="2523502" y="2036138"/>
            <a:ext cx="7203611" cy="2880320"/>
          </a:xfrm>
          <a:prstGeom prst="rect">
            <a:avLst/>
          </a:prstGeom>
        </p:spPr>
      </p:pic>
    </p:spTree>
    <p:extLst>
      <p:ext uri="{BB962C8B-B14F-4D97-AF65-F5344CB8AC3E}">
        <p14:creationId xmlns:p14="http://schemas.microsoft.com/office/powerpoint/2010/main" val="854418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767858" y="31018"/>
            <a:ext cx="10515600" cy="936137"/>
          </a:xfrm>
        </p:spPr>
        <p:txBody>
          <a:bodyPr/>
          <a:lstStyle/>
          <a:p>
            <a:pPr algn="ctr"/>
            <a:r>
              <a:rPr lang="es-CR" dirty="0"/>
              <a:t>Índice</a:t>
            </a:r>
          </a:p>
        </p:txBody>
      </p:sp>
      <p:sp>
        <p:nvSpPr>
          <p:cNvPr id="5" name="Elipse 4"/>
          <p:cNvSpPr/>
          <p:nvPr/>
        </p:nvSpPr>
        <p:spPr>
          <a:xfrm>
            <a:off x="483578" y="1283678"/>
            <a:ext cx="852854" cy="84406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Rectángulo redondeado 5"/>
          <p:cNvSpPr/>
          <p:nvPr/>
        </p:nvSpPr>
        <p:spPr>
          <a:xfrm>
            <a:off x="1855178" y="1222131"/>
            <a:ext cx="2681653" cy="967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Fundamentos del método Box-Jenkins</a:t>
            </a:r>
          </a:p>
        </p:txBody>
      </p:sp>
    </p:spTree>
    <p:extLst>
      <p:ext uri="{BB962C8B-B14F-4D97-AF65-F5344CB8AC3E}">
        <p14:creationId xmlns:p14="http://schemas.microsoft.com/office/powerpoint/2010/main" val="1409767321"/>
      </p:ext>
    </p:extLst>
  </p:cSld>
  <p:clrMapOvr>
    <a:masterClrMapping/>
  </p:clrMapOvr>
  <p:transition spd="slow">
    <p:wip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34462" y="1157409"/>
            <a:ext cx="11781692" cy="4351338"/>
          </a:xfrm>
        </p:spPr>
        <p:txBody>
          <a:bodyPr/>
          <a:lstStyle/>
          <a:p>
            <a:pPr marL="0" indent="0">
              <a:buNone/>
            </a:pPr>
            <a:r>
              <a:rPr lang="es-CR" sz="2000" dirty="0"/>
              <a:t>Los </a:t>
            </a:r>
            <a:r>
              <a:rPr lang="es-CR" sz="2000" dirty="0" err="1"/>
              <a:t>correlogramas</a:t>
            </a:r>
            <a:r>
              <a:rPr lang="es-CR" sz="2000" dirty="0"/>
              <a:t> de abajo presentan diferentes procesos para un MA(2)</a:t>
            </a:r>
          </a:p>
          <a:p>
            <a:pPr marL="0" indent="0">
              <a:buNone/>
            </a:pPr>
            <a:endParaRPr lang="es-CR" dirty="0"/>
          </a:p>
        </p:txBody>
      </p:sp>
      <p:sp>
        <p:nvSpPr>
          <p:cNvPr id="4" name="Título 1"/>
          <p:cNvSpPr>
            <a:spLocks noGrp="1"/>
          </p:cNvSpPr>
          <p:nvPr>
            <p:ph type="title"/>
          </p:nvPr>
        </p:nvSpPr>
        <p:spPr>
          <a:xfrm>
            <a:off x="134816" y="8793"/>
            <a:ext cx="11980984" cy="729762"/>
          </a:xfrm>
        </p:spPr>
        <p:txBody>
          <a:bodyPr/>
          <a:lstStyle/>
          <a:p>
            <a:pPr algn="ctr"/>
            <a:r>
              <a:rPr lang="es-CR" dirty="0"/>
              <a:t>Identificación : los procesos MA(q)</a:t>
            </a:r>
          </a:p>
        </p:txBody>
      </p:sp>
      <p:pic>
        <p:nvPicPr>
          <p:cNvPr id="5" name="Imagen 4">
            <a:extLst>
              <a:ext uri="{FF2B5EF4-FFF2-40B4-BE49-F238E27FC236}">
                <a16:creationId xmlns:a16="http://schemas.microsoft.com/office/drawing/2014/main" xmlns="" id="{497232EF-9B48-468C-AD50-EF3CA013F7C9}"/>
              </a:ext>
            </a:extLst>
          </p:cNvPr>
          <p:cNvPicPr>
            <a:picLocks noChangeAspect="1"/>
          </p:cNvPicPr>
          <p:nvPr/>
        </p:nvPicPr>
        <p:blipFill>
          <a:blip r:embed="rId2" cstate="print"/>
          <a:stretch>
            <a:fillRect/>
          </a:stretch>
        </p:blipFill>
        <p:spPr>
          <a:xfrm>
            <a:off x="2668924" y="1702477"/>
            <a:ext cx="6912768" cy="4807846"/>
          </a:xfrm>
          <a:prstGeom prst="rect">
            <a:avLst/>
          </a:prstGeom>
        </p:spPr>
      </p:pic>
    </p:spTree>
    <p:extLst>
      <p:ext uri="{BB962C8B-B14F-4D97-AF65-F5344CB8AC3E}">
        <p14:creationId xmlns:p14="http://schemas.microsoft.com/office/powerpoint/2010/main" val="19155759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0" y="1104656"/>
                <a:ext cx="12192000" cy="5753344"/>
              </a:xfrm>
            </p:spPr>
            <p:txBody>
              <a:bodyPr>
                <a:normAutofit/>
              </a:bodyPr>
              <a:lstStyle/>
              <a:p>
                <a:pPr marL="0" indent="0">
                  <a:buNone/>
                </a:pPr>
                <a:r>
                  <a:rPr lang="es-CR" sz="2000" b="1" dirty="0"/>
                  <a:t>El proceso </a:t>
                </a:r>
                <a14:m>
                  <m:oMath xmlns:m="http://schemas.openxmlformats.org/officeDocument/2006/math">
                    <m:r>
                      <a:rPr lang="es-CR" sz="2000" b="1" i="1" dirty="0">
                        <a:latin typeface="Cambria Math" panose="02040503050406030204" pitchFamily="18" charset="0"/>
                      </a:rPr>
                      <m:t>𝑴𝑨</m:t>
                    </m:r>
                    <m:r>
                      <a:rPr lang="es-CR" sz="2000" b="1" i="1" dirty="0">
                        <a:latin typeface="Cambria Math" panose="02040503050406030204" pitchFamily="18" charset="0"/>
                      </a:rPr>
                      <m:t>(</m:t>
                    </m:r>
                    <m:r>
                      <a:rPr lang="es-CR" sz="2000" b="1" i="1" dirty="0">
                        <a:latin typeface="Cambria Math" panose="02040503050406030204" pitchFamily="18" charset="0"/>
                      </a:rPr>
                      <m:t>𝒒</m:t>
                    </m:r>
                    <m:r>
                      <a:rPr lang="es-CR" sz="2000" b="1" i="1" dirty="0">
                        <a:latin typeface="Cambria Math" panose="02040503050406030204" pitchFamily="18" charset="0"/>
                      </a:rPr>
                      <m:t>)</m:t>
                    </m:r>
                  </m:oMath>
                </a14:m>
                <a:endParaRPr lang="es-CR" sz="2000" b="1" dirty="0"/>
              </a:p>
              <a:p>
                <a:pPr marL="0" indent="0">
                  <a:buNone/>
                </a:pPr>
                <a:r>
                  <a:rPr lang="es-CR" sz="2000" dirty="0"/>
                  <a:t>Partiendo de la expresión</a:t>
                </a:r>
              </a:p>
              <a:p>
                <a:pPr marL="0" indent="0" algn="ctr">
                  <a:buNone/>
                </a:pPr>
                <a:r>
                  <a:rPr lang="es-CR" sz="2000" dirty="0"/>
                  <a:t> </a:t>
                </a: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r>
                      <a:rPr lang="es-CR" sz="2000" i="1">
                        <a:latin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𝑢</m:t>
                        </m:r>
                      </m:e>
                      <m:sub>
                        <m:r>
                          <a:rPr lang="es-CR" sz="2000" i="1">
                            <a:latin typeface="Cambria Math" panose="02040503050406030204" pitchFamily="18" charset="0"/>
                            <a:ea typeface="Cambria Math" panose="02040503050406030204" pitchFamily="18" charset="0"/>
                          </a:rPr>
                          <m:t>𝑡</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𝜗</m:t>
                        </m:r>
                      </m:e>
                      <m:sub>
                        <m:r>
                          <a:rPr lang="es-CR" sz="2000" i="1">
                            <a:latin typeface="Cambria Math" panose="02040503050406030204" pitchFamily="18" charset="0"/>
                            <a:ea typeface="Cambria Math" panose="02040503050406030204" pitchFamily="18" charset="0"/>
                          </a:rPr>
                          <m:t>1</m:t>
                        </m:r>
                      </m:sub>
                    </m:sSub>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𝑢</m:t>
                        </m:r>
                      </m:e>
                      <m:sub>
                        <m:r>
                          <a:rPr lang="es-CR" sz="2000" i="1">
                            <a:latin typeface="Cambria Math" panose="02040503050406030204" pitchFamily="18" charset="0"/>
                            <a:ea typeface="Cambria Math" panose="02040503050406030204" pitchFamily="18" charset="0"/>
                          </a:rPr>
                          <m:t>𝑡</m:t>
                        </m:r>
                        <m:r>
                          <a:rPr lang="es-CR" sz="2000" i="1">
                            <a:latin typeface="Cambria Math" panose="02040503050406030204" pitchFamily="18" charset="0"/>
                            <a:ea typeface="Cambria Math" panose="02040503050406030204" pitchFamily="18" charset="0"/>
                          </a:rPr>
                          <m:t>−1</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𝜗</m:t>
                        </m:r>
                      </m:e>
                      <m:sub>
                        <m:r>
                          <a:rPr lang="es-CR" sz="2000" i="1">
                            <a:latin typeface="Cambria Math" panose="02040503050406030204" pitchFamily="18" charset="0"/>
                            <a:ea typeface="Cambria Math" panose="02040503050406030204" pitchFamily="18" charset="0"/>
                          </a:rPr>
                          <m:t>2</m:t>
                        </m:r>
                      </m:sub>
                    </m:sSub>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𝑢</m:t>
                        </m:r>
                      </m:e>
                      <m:sub>
                        <m:r>
                          <a:rPr lang="es-CR" sz="2000" i="1">
                            <a:latin typeface="Cambria Math" panose="02040503050406030204" pitchFamily="18" charset="0"/>
                            <a:ea typeface="Cambria Math" panose="02040503050406030204" pitchFamily="18" charset="0"/>
                          </a:rPr>
                          <m:t>𝑡</m:t>
                        </m:r>
                        <m:r>
                          <a:rPr lang="es-CR" sz="2000" i="1">
                            <a:latin typeface="Cambria Math" panose="02040503050406030204" pitchFamily="18" charset="0"/>
                            <a:ea typeface="Cambria Math" panose="02040503050406030204" pitchFamily="18" charset="0"/>
                          </a:rPr>
                          <m:t>−2</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𝜗</m:t>
                        </m:r>
                      </m:e>
                      <m:sub>
                        <m:r>
                          <a:rPr lang="es-CR" sz="2000" i="1">
                            <a:latin typeface="Cambria Math" panose="02040503050406030204" pitchFamily="18" charset="0"/>
                            <a:ea typeface="Cambria Math" panose="02040503050406030204" pitchFamily="18" charset="0"/>
                          </a:rPr>
                          <m:t>𝑞</m:t>
                        </m:r>
                      </m:sub>
                    </m:sSub>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𝑢</m:t>
                        </m:r>
                      </m:e>
                      <m:sub>
                        <m:r>
                          <a:rPr lang="es-CR" sz="2000" i="1">
                            <a:latin typeface="Cambria Math" panose="02040503050406030204" pitchFamily="18" charset="0"/>
                            <a:ea typeface="Cambria Math" panose="02040503050406030204" pitchFamily="18" charset="0"/>
                          </a:rPr>
                          <m:t>𝑡</m:t>
                        </m:r>
                        <m:r>
                          <a:rPr lang="es-CR" sz="2000" i="1">
                            <a:latin typeface="Cambria Math" panose="02040503050406030204" pitchFamily="18" charset="0"/>
                            <a:ea typeface="Cambria Math" panose="02040503050406030204" pitchFamily="18" charset="0"/>
                          </a:rPr>
                          <m:t>−</m:t>
                        </m:r>
                        <m:r>
                          <a:rPr lang="es-CR" sz="2000" i="1">
                            <a:latin typeface="Cambria Math" panose="02040503050406030204" pitchFamily="18" charset="0"/>
                            <a:ea typeface="Cambria Math" panose="02040503050406030204" pitchFamily="18" charset="0"/>
                          </a:rPr>
                          <m:t>𝑞</m:t>
                        </m:r>
                      </m:sub>
                    </m:sSub>
                  </m:oMath>
                </a14:m>
                <a:r>
                  <a:rPr lang="es-CR" sz="2000" dirty="0"/>
                  <a:t> </a:t>
                </a:r>
                <a:br>
                  <a:rPr lang="es-CR" sz="2000" dirty="0"/>
                </a:br>
                <a:endParaRPr lang="es-CR" sz="2000" dirty="0"/>
              </a:p>
              <a:p>
                <a:pPr marL="0" indent="0">
                  <a:buNone/>
                </a:pPr>
                <a:r>
                  <a:rPr lang="es-CR" sz="2000" dirty="0"/>
                  <a:t>¿Qué tendríamos como valores de primer y segundo orden?</a:t>
                </a:r>
              </a:p>
              <a:p>
                <a:pPr marL="0" indent="0">
                  <a:buNone/>
                </a:pPr>
                <a:endParaRPr lang="es-CR" sz="2000" dirty="0"/>
              </a:p>
              <a:p>
                <a:pPr marL="0" indent="0">
                  <a:buNone/>
                </a:pPr>
                <a:r>
                  <a:rPr lang="es-CR" sz="2000" dirty="0"/>
                  <a:t>La función de autocovariancia estaría dado por lo siguiente:</a:t>
                </a:r>
              </a:p>
              <a:p>
                <a:pPr marL="0" indent="0">
                  <a:buNone/>
                </a:pPr>
                <a:endParaRPr lang="es-CR" sz="2000" dirty="0"/>
              </a:p>
              <a:p>
                <a:pPr marL="0" indent="0" algn="just">
                  <a:buNone/>
                </a:pPr>
                <a:r>
                  <a:rPr lang="es-CR" sz="2000" dirty="0"/>
                  <a:t>La función de autocorrelación de un </a:t>
                </a:r>
                <a14:m>
                  <m:oMath xmlns:m="http://schemas.openxmlformats.org/officeDocument/2006/math">
                    <m:r>
                      <a:rPr lang="es-CR" sz="2000" i="1" dirty="0">
                        <a:latin typeface="Cambria Math" panose="02040503050406030204" pitchFamily="18" charset="0"/>
                      </a:rPr>
                      <m:t>𝑀𝐴</m:t>
                    </m:r>
                    <m:r>
                      <a:rPr lang="es-CR" sz="2000" i="1" dirty="0">
                        <a:latin typeface="Cambria Math" panose="02040503050406030204" pitchFamily="18" charset="0"/>
                      </a:rPr>
                      <m:t>(</m:t>
                    </m:r>
                    <m:r>
                      <a:rPr lang="es-CR" sz="2000" i="1" dirty="0">
                        <a:latin typeface="Cambria Math" panose="02040503050406030204" pitchFamily="18" charset="0"/>
                      </a:rPr>
                      <m:t>𝑞</m:t>
                    </m:r>
                    <m:r>
                      <a:rPr lang="es-CR" sz="2000" i="1" dirty="0">
                        <a:latin typeface="Cambria Math" panose="02040503050406030204" pitchFamily="18" charset="0"/>
                      </a:rPr>
                      <m:t>)</m:t>
                    </m:r>
                  </m:oMath>
                </a14:m>
                <a:r>
                  <a:rPr lang="es-CR" sz="2000" dirty="0"/>
                  <a:t> se deduce de forma inmediata de la función de autocovariancia, y posee una memoria de </a:t>
                </a:r>
                <a14:m>
                  <m:oMath xmlns:m="http://schemas.openxmlformats.org/officeDocument/2006/math">
                    <m:r>
                      <a:rPr lang="es-CR" sz="2000" i="1" dirty="0">
                        <a:latin typeface="Cambria Math" panose="02040503050406030204" pitchFamily="18" charset="0"/>
                      </a:rPr>
                      <m:t>𝑞</m:t>
                    </m:r>
                  </m:oMath>
                </a14:m>
                <a:r>
                  <a:rPr lang="es-CR" sz="2000" dirty="0"/>
                  <a:t> periodos:</a:t>
                </a:r>
              </a:p>
              <a:p>
                <a:pPr marL="0" indent="0" algn="just">
                  <a:buNone/>
                </a:pPr>
                <a:endParaRPr lang="es-CR" sz="2000" dirty="0"/>
              </a:p>
              <a:p>
                <a:pPr algn="just"/>
                <a:endParaRPr lang="es-CR" sz="2000" dirty="0"/>
              </a:p>
              <a:p>
                <a:pPr marL="0" indent="0" algn="just">
                  <a:buNone/>
                </a:pPr>
                <a:endParaRPr lang="es-CR" sz="2000" dirty="0"/>
              </a:p>
              <a:p>
                <a:pPr marL="0" indent="0" algn="just">
                  <a:buNone/>
                </a:pPr>
                <a:r>
                  <a:rPr lang="es-CR" sz="2000" dirty="0"/>
                  <a:t>La función de autocorrelación parcial de un MA(</a:t>
                </a:r>
                <a:r>
                  <a:rPr lang="es-CR" sz="2000" i="1" dirty="0"/>
                  <a:t>q</a:t>
                </a:r>
                <a:r>
                  <a:rPr lang="es-CR" sz="2000" dirty="0"/>
                  <a:t>), para las expresiones de los elementos </a:t>
                </a:r>
                <a14:m>
                  <m:oMath xmlns:m="http://schemas.openxmlformats.org/officeDocument/2006/math">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m:t>
                        </m:r>
                      </m:e>
                      <m:sub>
                        <m:r>
                          <a:rPr lang="es-CR" sz="2000" i="1">
                            <a:latin typeface="Cambria Math" panose="02040503050406030204" pitchFamily="18" charset="0"/>
                            <a:ea typeface="Cambria Math" panose="02040503050406030204" pitchFamily="18" charset="0"/>
                          </a:rPr>
                          <m:t>𝑘𝑘</m:t>
                        </m:r>
                      </m:sub>
                    </m:sSub>
                  </m:oMath>
                </a14:m>
                <a:r>
                  <a:rPr lang="es-CR" sz="2000" dirty="0"/>
                  <a:t> pueden obtener a partir de las ecuaciones de </a:t>
                </a:r>
                <a:r>
                  <a:rPr lang="es-CR" sz="2000" dirty="0" err="1"/>
                  <a:t>Yule</a:t>
                </a:r>
                <a:r>
                  <a:rPr lang="es-CR" sz="2000" dirty="0"/>
                  <a:t>-Walker, pero son bastantes complejas. </a:t>
                </a:r>
              </a:p>
              <a:p>
                <a:pPr marL="0" indent="0">
                  <a:buNone/>
                </a:pPr>
                <a:endParaRPr lang="es-CR" sz="2000" dirty="0"/>
              </a:p>
              <a:p>
                <a:endParaRPr lang="es-CR" sz="20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0" y="1104656"/>
                <a:ext cx="12192000" cy="5753344"/>
              </a:xfrm>
              <a:blipFill>
                <a:blip r:embed="rId3"/>
                <a:stretch>
                  <a:fillRect l="-500" t="-1059" r="-500"/>
                </a:stretch>
              </a:blipFill>
            </p:spPr>
            <p:txBody>
              <a:bodyPr/>
              <a:lstStyle/>
              <a:p>
                <a:r>
                  <a:rPr lang="es-CR">
                    <a:noFill/>
                  </a:rPr>
                  <a:t> </a:t>
                </a:r>
              </a:p>
            </p:txBody>
          </p:sp>
        </mc:Fallback>
      </mc:AlternateContent>
      <p:sp>
        <p:nvSpPr>
          <p:cNvPr id="4" name="Título 1"/>
          <p:cNvSpPr>
            <a:spLocks noGrp="1"/>
          </p:cNvSpPr>
          <p:nvPr>
            <p:ph type="title"/>
          </p:nvPr>
        </p:nvSpPr>
        <p:spPr>
          <a:xfrm>
            <a:off x="134816" y="8793"/>
            <a:ext cx="11980984" cy="729762"/>
          </a:xfrm>
        </p:spPr>
        <p:txBody>
          <a:bodyPr/>
          <a:lstStyle/>
          <a:p>
            <a:pPr algn="ctr"/>
            <a:r>
              <a:rPr lang="es-CR" dirty="0"/>
              <a:t>Identificación : los procesos MA(q)</a:t>
            </a:r>
          </a:p>
        </p:txBody>
      </p:sp>
      <p:pic>
        <p:nvPicPr>
          <p:cNvPr id="5" name="Imagen 4">
            <a:extLst>
              <a:ext uri="{FF2B5EF4-FFF2-40B4-BE49-F238E27FC236}">
                <a16:creationId xmlns:a16="http://schemas.microsoft.com/office/drawing/2014/main" xmlns="" id="{9FAF6ED7-8F2B-4EB2-A56B-1E0DEB0EC6E4}"/>
              </a:ext>
            </a:extLst>
          </p:cNvPr>
          <p:cNvPicPr>
            <a:picLocks noChangeAspect="1"/>
          </p:cNvPicPr>
          <p:nvPr/>
        </p:nvPicPr>
        <p:blipFill>
          <a:blip r:embed="rId4" cstate="print"/>
          <a:stretch>
            <a:fillRect/>
          </a:stretch>
        </p:blipFill>
        <p:spPr>
          <a:xfrm>
            <a:off x="6757338" y="3204857"/>
            <a:ext cx="4944194" cy="734098"/>
          </a:xfrm>
          <a:prstGeom prst="rect">
            <a:avLst/>
          </a:prstGeom>
        </p:spPr>
      </p:pic>
      <p:pic>
        <p:nvPicPr>
          <p:cNvPr id="6" name="Imagen 5">
            <a:extLst>
              <a:ext uri="{FF2B5EF4-FFF2-40B4-BE49-F238E27FC236}">
                <a16:creationId xmlns:a16="http://schemas.microsoft.com/office/drawing/2014/main" xmlns="" id="{5B2ADC13-26A7-417D-BA97-A632307695BD}"/>
              </a:ext>
            </a:extLst>
          </p:cNvPr>
          <p:cNvPicPr>
            <a:picLocks noChangeAspect="1"/>
          </p:cNvPicPr>
          <p:nvPr/>
        </p:nvPicPr>
        <p:blipFill>
          <a:blip r:embed="rId5" cstate="print"/>
          <a:stretch>
            <a:fillRect/>
          </a:stretch>
        </p:blipFill>
        <p:spPr>
          <a:xfrm>
            <a:off x="3257999" y="5031763"/>
            <a:ext cx="4866093" cy="909579"/>
          </a:xfrm>
          <a:prstGeom prst="rect">
            <a:avLst/>
          </a:prstGeom>
        </p:spPr>
      </p:pic>
    </p:spTree>
    <p:extLst>
      <p:ext uri="{BB962C8B-B14F-4D97-AF65-F5344CB8AC3E}">
        <p14:creationId xmlns:p14="http://schemas.microsoft.com/office/powerpoint/2010/main" val="32851367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4816" y="35169"/>
            <a:ext cx="11980984" cy="729762"/>
          </a:xfrm>
        </p:spPr>
        <p:txBody>
          <a:bodyPr/>
          <a:lstStyle/>
          <a:p>
            <a:pPr algn="ctr"/>
            <a:r>
              <a:rPr lang="es-CR" dirty="0"/>
              <a:t>Identificación : los procesos MA(q)</a:t>
            </a:r>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34816" y="1254125"/>
                <a:ext cx="8789376" cy="5392860"/>
              </a:xfrm>
            </p:spPr>
            <p:txBody>
              <a:bodyPr/>
              <a:lstStyle/>
              <a:p>
                <a:r>
                  <a:rPr lang="es-CR" sz="2400" dirty="0"/>
                  <a:t>Hay 3 cosas que son importantes notar:</a:t>
                </a:r>
              </a:p>
              <a:p>
                <a:endParaRPr lang="es-CR" sz="2400" dirty="0"/>
              </a:p>
              <a:p>
                <a:pPr marL="457200" indent="-457200">
                  <a:buFont typeface="+mj-lt"/>
                  <a:buAutoNum type="arabicPeriod"/>
                </a:pPr>
                <a:r>
                  <a:rPr lang="es-CR" sz="2400" dirty="0"/>
                  <a:t>Las autocorrelaciones parciales son infinitas. La razón es dado que el proceso </a:t>
                </a:r>
                <a14:m>
                  <m:oMath xmlns:m="http://schemas.openxmlformats.org/officeDocument/2006/math">
                    <m:r>
                      <a:rPr lang="es-CR" sz="2400" i="1" dirty="0">
                        <a:latin typeface="Cambria Math" panose="02040503050406030204" pitchFamily="18" charset="0"/>
                      </a:rPr>
                      <m:t>𝑀𝐴</m:t>
                    </m:r>
                    <m:r>
                      <a:rPr lang="es-CR" sz="2400" i="1" dirty="0">
                        <a:latin typeface="Cambria Math" panose="02040503050406030204" pitchFamily="18" charset="0"/>
                      </a:rPr>
                      <m:t>(</m:t>
                    </m:r>
                    <m:r>
                      <a:rPr lang="es-CR" sz="2400" i="1" dirty="0">
                        <a:latin typeface="Cambria Math" panose="02040503050406030204" pitchFamily="18" charset="0"/>
                      </a:rPr>
                      <m:t>𝑞</m:t>
                    </m:r>
                    <m:r>
                      <a:rPr lang="es-CR" sz="2400" i="1" dirty="0">
                        <a:latin typeface="Cambria Math" panose="02040503050406030204" pitchFamily="18" charset="0"/>
                      </a:rPr>
                      <m:t>)</m:t>
                    </m:r>
                  </m:oMath>
                </a14:m>
                <a:r>
                  <a:rPr lang="es-CR" sz="2400" dirty="0"/>
                  <a:t> bajo la hipótesis de inversibilidad así lo genera. </a:t>
                </a:r>
              </a:p>
              <a:p>
                <a:pPr marL="457200" indent="-457200">
                  <a:buFont typeface="+mj-lt"/>
                  <a:buAutoNum type="arabicPeriod"/>
                </a:pPr>
                <a:endParaRPr lang="es-CR" sz="2400" dirty="0"/>
              </a:p>
              <a:p>
                <a:pPr marL="457200" indent="-457200">
                  <a:buFont typeface="+mj-lt"/>
                  <a:buAutoNum type="arabicPeriod"/>
                </a:pPr>
                <a:r>
                  <a:rPr lang="es-CR" sz="2400" dirty="0"/>
                  <a:t>La serie de coeficientes </a:t>
                </a:r>
                <a14:m>
                  <m:oMath xmlns:m="http://schemas.openxmlformats.org/officeDocument/2006/math">
                    <m:sSub>
                      <m:sSubPr>
                        <m:ctrlPr>
                          <a:rPr lang="es-CR" sz="2400" i="1">
                            <a:latin typeface="Cambria Math"/>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m:t>
                        </m:r>
                      </m:e>
                      <m:sub>
                        <m:r>
                          <a:rPr lang="es-CR" sz="2400" i="1">
                            <a:latin typeface="Cambria Math" panose="02040503050406030204" pitchFamily="18" charset="0"/>
                            <a:ea typeface="Cambria Math" panose="02040503050406030204" pitchFamily="18" charset="0"/>
                          </a:rPr>
                          <m:t>𝑘𝑘</m:t>
                        </m:r>
                      </m:sub>
                    </m:sSub>
                  </m:oMath>
                </a14:m>
                <a:r>
                  <a:rPr lang="es-CR" sz="2400" dirty="0"/>
                  <a:t> converge a “0”. Esto es una consecuencia de la hipótesis de </a:t>
                </a:r>
                <a:r>
                  <a:rPr lang="es-CR" sz="2400" dirty="0" err="1"/>
                  <a:t>invesibilidad</a:t>
                </a:r>
                <a:r>
                  <a:rPr lang="es-CR" sz="2400" dirty="0"/>
                  <a:t>.</a:t>
                </a:r>
              </a:p>
              <a:p>
                <a:pPr marL="457200" indent="-457200">
                  <a:buFont typeface="+mj-lt"/>
                  <a:buAutoNum type="arabicPeriod"/>
                </a:pPr>
                <a:endParaRPr lang="es-CR" sz="2400" dirty="0"/>
              </a:p>
              <a:p>
                <a:pPr marL="457200" indent="-457200">
                  <a:buFont typeface="+mj-lt"/>
                  <a:buAutoNum type="arabicPeriod"/>
                </a:pPr>
                <a:r>
                  <a:rPr lang="es-CR" sz="2400" dirty="0"/>
                  <a:t>La convergencia es de tipo </a:t>
                </a:r>
                <a:r>
                  <a:rPr lang="es-CR" sz="2400" dirty="0" err="1"/>
                  <a:t>senoidal</a:t>
                </a:r>
                <a:r>
                  <a:rPr lang="es-CR" sz="2400" dirty="0"/>
                  <a:t>.</a:t>
                </a:r>
              </a:p>
              <a:p>
                <a:pPr marL="457200" indent="-457200">
                  <a:buFont typeface="+mj-lt"/>
                  <a:buAutoNum type="arabicPeriod"/>
                </a:pPr>
                <a:endParaRPr lang="es-CR" dirty="0"/>
              </a:p>
              <a:p>
                <a:pPr marL="457200" indent="-457200">
                  <a:buFont typeface="+mj-lt"/>
                  <a:buAutoNum type="arabicPeriod"/>
                </a:pPr>
                <a:r>
                  <a:rPr lang="es-CR" sz="2400" dirty="0"/>
                  <a:t>¿Algo más?</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34816" y="1254125"/>
                <a:ext cx="8789376" cy="5392860"/>
              </a:xfrm>
              <a:blipFill>
                <a:blip r:embed="rId2"/>
                <a:stretch>
                  <a:fillRect l="-1110" t="-1584"/>
                </a:stretch>
              </a:blipFill>
            </p:spPr>
            <p:txBody>
              <a:bodyPr/>
              <a:lstStyle/>
              <a:p>
                <a:r>
                  <a:rPr lang="es-CR">
                    <a:noFill/>
                  </a:rPr>
                  <a:t> </a:t>
                </a:r>
              </a:p>
            </p:txBody>
          </p:sp>
        </mc:Fallback>
      </mc:AlternateContent>
    </p:spTree>
    <p:extLst>
      <p:ext uri="{BB962C8B-B14F-4D97-AF65-F5344CB8AC3E}">
        <p14:creationId xmlns:p14="http://schemas.microsoft.com/office/powerpoint/2010/main" val="904557107"/>
      </p:ext>
    </p:extLst>
  </p:cSld>
  <p:clrMapOvr>
    <a:masterClrMapping/>
  </p:clrMapOvr>
  <p:transition spd="slow">
    <p:wip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767858" y="31018"/>
            <a:ext cx="10515600" cy="936137"/>
          </a:xfrm>
        </p:spPr>
        <p:txBody>
          <a:bodyPr/>
          <a:lstStyle/>
          <a:p>
            <a:pPr algn="ctr"/>
            <a:r>
              <a:rPr lang="es-CR" dirty="0"/>
              <a:t>Índice</a:t>
            </a:r>
          </a:p>
        </p:txBody>
      </p:sp>
      <p:sp>
        <p:nvSpPr>
          <p:cNvPr id="9" name="Elipse 8"/>
          <p:cNvSpPr/>
          <p:nvPr/>
        </p:nvSpPr>
        <p:spPr>
          <a:xfrm>
            <a:off x="483578" y="1028702"/>
            <a:ext cx="852854" cy="84406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10" name="Rectángulo redondeado 9"/>
          <p:cNvSpPr/>
          <p:nvPr/>
        </p:nvSpPr>
        <p:spPr>
          <a:xfrm>
            <a:off x="1855178" y="967155"/>
            <a:ext cx="2681653" cy="967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Identificación y estimación de un proceso ARIMA</a:t>
            </a:r>
          </a:p>
        </p:txBody>
      </p:sp>
      <p:sp>
        <p:nvSpPr>
          <p:cNvPr id="2" name="Rectángulo redondeado 1"/>
          <p:cNvSpPr/>
          <p:nvPr/>
        </p:nvSpPr>
        <p:spPr>
          <a:xfrm>
            <a:off x="5055577" y="1503485"/>
            <a:ext cx="2365131" cy="6682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MA(q)</a:t>
            </a:r>
          </a:p>
        </p:txBody>
      </p:sp>
      <p:sp>
        <p:nvSpPr>
          <p:cNvPr id="11" name="Rectángulo redondeado 10"/>
          <p:cNvSpPr/>
          <p:nvPr/>
        </p:nvSpPr>
        <p:spPr>
          <a:xfrm>
            <a:off x="5055576" y="2303585"/>
            <a:ext cx="2365131" cy="6682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AR(p)</a:t>
            </a:r>
          </a:p>
        </p:txBody>
      </p:sp>
    </p:spTree>
    <p:extLst>
      <p:ext uri="{BB962C8B-B14F-4D97-AF65-F5344CB8AC3E}">
        <p14:creationId xmlns:p14="http://schemas.microsoft.com/office/powerpoint/2010/main" val="1716237517"/>
      </p:ext>
    </p:extLst>
  </p:cSld>
  <p:clrMapOvr>
    <a:masterClrMapping/>
  </p:clrMapOvr>
  <p:transition spd="slow">
    <p:wip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0" y="867262"/>
                <a:ext cx="12115800" cy="5990738"/>
              </a:xfrm>
            </p:spPr>
            <p:txBody>
              <a:bodyPr>
                <a:normAutofit/>
              </a:bodyPr>
              <a:lstStyle/>
              <a:p>
                <a:pPr marL="0" indent="0">
                  <a:buNone/>
                </a:pPr>
                <a:r>
                  <a:rPr lang="es-CR" sz="2000" dirty="0"/>
                  <a:t>El proceso </a:t>
                </a:r>
                <a14:m>
                  <m:oMath xmlns:m="http://schemas.openxmlformats.org/officeDocument/2006/math">
                    <m:r>
                      <a:rPr lang="es-CR" sz="2000" i="1" dirty="0">
                        <a:latin typeface="Cambria Math" panose="02040503050406030204" pitchFamily="18" charset="0"/>
                      </a:rPr>
                      <m:t>𝐴𝑅</m:t>
                    </m:r>
                    <m:r>
                      <a:rPr lang="es-CR" sz="2000" i="1" dirty="0">
                        <a:latin typeface="Cambria Math" panose="02040503050406030204" pitchFamily="18" charset="0"/>
                      </a:rPr>
                      <m:t>(</m:t>
                    </m:r>
                    <m:r>
                      <a:rPr lang="es-CR" sz="2000" i="1" dirty="0">
                        <a:latin typeface="Cambria Math" panose="02040503050406030204" pitchFamily="18" charset="0"/>
                      </a:rPr>
                      <m:t>𝑝</m:t>
                    </m:r>
                    <m:r>
                      <a:rPr lang="es-CR" sz="2000" i="1" dirty="0">
                        <a:latin typeface="Cambria Math" panose="02040503050406030204" pitchFamily="18" charset="0"/>
                      </a:rPr>
                      <m:t>)</m:t>
                    </m:r>
                  </m:oMath>
                </a14:m>
                <a:r>
                  <a:rPr lang="es-CR" sz="2000" dirty="0"/>
                  <a:t> admite dos condiciones:</a:t>
                </a:r>
              </a:p>
              <a:p>
                <a:pPr marL="457200" indent="-457200">
                  <a:buAutoNum type="arabicPeriod"/>
                </a:pPr>
                <a:r>
                  <a:rPr lang="es-CR" sz="2000" dirty="0"/>
                  <a:t>El componente determinístico del proceso </a:t>
                </a: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oMath>
                </a14:m>
                <a:r>
                  <a:rPr lang="es-CR" sz="2000" dirty="0"/>
                  <a:t> es un una constante </a:t>
                </a:r>
                <a14:m>
                  <m:oMath xmlns:m="http://schemas.openxmlformats.org/officeDocument/2006/math">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𝜇</m:t>
                        </m:r>
                      </m:e>
                      <m:sub>
                        <m:r>
                          <a:rPr lang="es-CR" sz="2000" i="1">
                            <a:latin typeface="Cambria Math" panose="02040503050406030204" pitchFamily="18" charset="0"/>
                            <a:ea typeface="Cambria Math" panose="02040503050406030204" pitchFamily="18" charset="0"/>
                          </a:rPr>
                          <m:t>𝑥</m:t>
                        </m:r>
                      </m:sub>
                    </m:sSub>
                  </m:oMath>
                </a14:m>
                <a:r>
                  <a:rPr lang="es-CR" sz="2000" dirty="0"/>
                  <a:t>.</a:t>
                </a:r>
              </a:p>
              <a:p>
                <a:pPr marL="457200" indent="-457200">
                  <a:buAutoNum type="arabicPeriod"/>
                </a:pPr>
                <a:r>
                  <a:rPr lang="es-CR" sz="2000" dirty="0"/>
                  <a:t>La realización en el tiempo t del proceso </a:t>
                </a: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oMath>
                </a14:m>
                <a:r>
                  <a:rPr lang="es-CR" sz="2000" dirty="0"/>
                  <a:t> es la suma ponderada de </a:t>
                </a:r>
                <a14:m>
                  <m:oMath xmlns:m="http://schemas.openxmlformats.org/officeDocument/2006/math">
                    <m:r>
                      <a:rPr lang="es-CR" sz="2000" i="1">
                        <a:latin typeface="Cambria Math" panose="02040503050406030204" pitchFamily="18" charset="0"/>
                      </a:rPr>
                      <m:t>𝑝</m:t>
                    </m:r>
                  </m:oMath>
                </a14:m>
                <a:r>
                  <a:rPr lang="es-CR" sz="2000" dirty="0"/>
                  <a:t> valores presentes y pasados de un ruido blanco </a:t>
                </a: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𝑢</m:t>
                        </m:r>
                      </m:e>
                      <m:sub>
                        <m:r>
                          <a:rPr lang="es-CR" sz="2000" i="1">
                            <a:latin typeface="Cambria Math" panose="02040503050406030204" pitchFamily="18" charset="0"/>
                          </a:rPr>
                          <m:t>𝑡</m:t>
                        </m:r>
                      </m:sub>
                    </m:sSub>
                  </m:oMath>
                </a14:m>
                <a:r>
                  <a:rPr lang="es-CR" sz="2000" dirty="0"/>
                  <a:t>.</a:t>
                </a:r>
              </a:p>
              <a:p>
                <a:pPr marL="0" indent="0">
                  <a:buNone/>
                </a:pPr>
                <a:r>
                  <a:rPr lang="es-CR" sz="2000" dirty="0"/>
                  <a:t>De esta forma se tiene que un proceso </a:t>
                </a: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oMath>
                </a14:m>
                <a:r>
                  <a:rPr lang="es-CR" sz="2000" dirty="0"/>
                  <a:t> está gobernado por un </a:t>
                </a:r>
                <a14:m>
                  <m:oMath xmlns:m="http://schemas.openxmlformats.org/officeDocument/2006/math">
                    <m:r>
                      <a:rPr lang="es-CR" sz="2000" i="1" dirty="0">
                        <a:latin typeface="Cambria Math" panose="02040503050406030204" pitchFamily="18" charset="0"/>
                      </a:rPr>
                      <m:t>𝐴𝑅</m:t>
                    </m:r>
                    <m:r>
                      <a:rPr lang="es-CR" sz="2000" i="1" dirty="0">
                        <a:latin typeface="Cambria Math" panose="02040503050406030204" pitchFamily="18" charset="0"/>
                      </a:rPr>
                      <m:t>(</m:t>
                    </m:r>
                    <m:r>
                      <a:rPr lang="es-CR" sz="2000" i="1" dirty="0">
                        <a:latin typeface="Cambria Math" panose="02040503050406030204" pitchFamily="18" charset="0"/>
                      </a:rPr>
                      <m:t>𝑝</m:t>
                    </m:r>
                    <m:r>
                      <a:rPr lang="es-CR" sz="2000" i="1" dirty="0">
                        <a:latin typeface="Cambria Math" panose="02040503050406030204" pitchFamily="18" charset="0"/>
                      </a:rPr>
                      <m:t>)</m:t>
                    </m:r>
                  </m:oMath>
                </a14:m>
                <a:r>
                  <a:rPr lang="es-CR" sz="2000" dirty="0"/>
                  <a:t> y este se expresa como </a:t>
                </a:r>
              </a:p>
              <a:p>
                <a:pPr marL="0" indent="0">
                  <a:buNone/>
                </a:pPr>
                <a:endParaRPr lang="es-CR" sz="2000" dirty="0"/>
              </a:p>
              <a:p>
                <a:pPr marL="0" indent="0">
                  <a:buNone/>
                </a:pPr>
                <a14:m>
                  <m:oMathPara xmlns:m="http://schemas.openxmlformats.org/officeDocument/2006/math">
                    <m:oMathParaPr>
                      <m:jc m:val="centerGroup"/>
                    </m:oMathParaPr>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r>
                        <a:rPr lang="es-CR" sz="2000" i="1">
                          <a:latin typeface="Cambria Math" panose="02040503050406030204" pitchFamily="18" charset="0"/>
                        </a:rPr>
                        <m:t>=</m:t>
                      </m:r>
                      <m:sSub>
                        <m:sSubPr>
                          <m:ctrlPr>
                            <a:rPr lang="es-CR" sz="2000" i="1">
                              <a:latin typeface="Cambria Math"/>
                            </a:rPr>
                          </m:ctrlPr>
                        </m:sSubPr>
                        <m:e>
                          <m:r>
                            <a:rPr lang="es-CR" sz="2000" i="1">
                              <a:latin typeface="Cambria Math" panose="02040503050406030204" pitchFamily="18" charset="0"/>
                            </a:rPr>
                            <m:t>𝑋</m:t>
                          </m:r>
                        </m:e>
                        <m:sub>
                          <m:r>
                            <a:rPr lang="es-CR" sz="2000" i="1">
                              <a:latin typeface="Cambria Math" panose="02040503050406030204" pitchFamily="18" charset="0"/>
                            </a:rPr>
                            <m:t>𝑡</m:t>
                          </m:r>
                        </m:sub>
                      </m:sSub>
                      <m:r>
                        <a:rPr lang="es-CR" sz="2000" i="1">
                          <a:latin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𝜇</m:t>
                          </m:r>
                        </m:e>
                        <m:sub>
                          <m:r>
                            <a:rPr lang="es-CR" sz="2000" i="1">
                              <a:latin typeface="Cambria Math" panose="02040503050406030204" pitchFamily="18" charset="0"/>
                              <a:ea typeface="Cambria Math" panose="02040503050406030204" pitchFamily="18" charset="0"/>
                            </a:rPr>
                            <m:t>𝑥</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m:t>
                          </m:r>
                        </m:e>
                        <m:sub>
                          <m:r>
                            <a:rPr lang="es-CR" sz="2000" i="1">
                              <a:latin typeface="Cambria Math" panose="02040503050406030204" pitchFamily="18" charset="0"/>
                              <a:ea typeface="Cambria Math" panose="02040503050406030204" pitchFamily="18" charset="0"/>
                            </a:rPr>
                            <m:t>1</m:t>
                          </m:r>
                        </m:sub>
                      </m:sSub>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𝑥</m:t>
                          </m:r>
                        </m:e>
                        <m:sub>
                          <m:r>
                            <a:rPr lang="es-CR" sz="2000" i="1">
                              <a:latin typeface="Cambria Math" panose="02040503050406030204" pitchFamily="18" charset="0"/>
                              <a:ea typeface="Cambria Math" panose="02040503050406030204" pitchFamily="18" charset="0"/>
                            </a:rPr>
                            <m:t>𝑡</m:t>
                          </m:r>
                          <m:r>
                            <a:rPr lang="es-CR" sz="2000" i="1">
                              <a:latin typeface="Cambria Math" panose="02040503050406030204" pitchFamily="18" charset="0"/>
                              <a:ea typeface="Cambria Math" panose="02040503050406030204" pitchFamily="18" charset="0"/>
                            </a:rPr>
                            <m:t>−1</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m:t>
                          </m:r>
                        </m:e>
                        <m:sub>
                          <m:r>
                            <a:rPr lang="es-CR" sz="2000" i="1">
                              <a:latin typeface="Cambria Math" panose="02040503050406030204" pitchFamily="18" charset="0"/>
                              <a:ea typeface="Cambria Math" panose="02040503050406030204" pitchFamily="18" charset="0"/>
                            </a:rPr>
                            <m:t>2</m:t>
                          </m:r>
                        </m:sub>
                      </m:sSub>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𝑥</m:t>
                          </m:r>
                        </m:e>
                        <m:sub>
                          <m:r>
                            <a:rPr lang="es-CR" sz="2000" i="1">
                              <a:latin typeface="Cambria Math" panose="02040503050406030204" pitchFamily="18" charset="0"/>
                              <a:ea typeface="Cambria Math" panose="02040503050406030204" pitchFamily="18" charset="0"/>
                            </a:rPr>
                            <m:t>𝑡</m:t>
                          </m:r>
                          <m:r>
                            <a:rPr lang="es-CR" sz="2000" i="1">
                              <a:latin typeface="Cambria Math" panose="02040503050406030204" pitchFamily="18" charset="0"/>
                              <a:ea typeface="Cambria Math" panose="02040503050406030204" pitchFamily="18" charset="0"/>
                            </a:rPr>
                            <m:t>−2</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𝑢</m:t>
                          </m:r>
                        </m:e>
                        <m:sub>
                          <m:r>
                            <a:rPr lang="es-CR" sz="2000" i="1">
                              <a:latin typeface="Cambria Math" panose="02040503050406030204" pitchFamily="18" charset="0"/>
                              <a:ea typeface="Cambria Math" panose="02040503050406030204" pitchFamily="18" charset="0"/>
                            </a:rPr>
                            <m:t>𝑡</m:t>
                          </m:r>
                        </m:sub>
                      </m:sSub>
                    </m:oMath>
                  </m:oMathPara>
                </a14:m>
                <a:endParaRPr lang="es-CR" sz="2000" dirty="0"/>
              </a:p>
              <a:p>
                <a:pPr marL="0" indent="0">
                  <a:buNone/>
                </a:pPr>
                <a:r>
                  <a:rPr lang="es-CR" sz="2000" dirty="0"/>
                  <a:t>Con memoria </a:t>
                </a:r>
                <a14:m>
                  <m:oMath xmlns:m="http://schemas.openxmlformats.org/officeDocument/2006/math">
                    <m:r>
                      <a:rPr lang="es-CR" sz="2000" i="1">
                        <a:latin typeface="Cambria Math" panose="02040503050406030204" pitchFamily="18" charset="0"/>
                      </a:rPr>
                      <m:t>𝐸</m:t>
                    </m:r>
                    <m:d>
                      <m:dPr>
                        <m:begChr m:val="["/>
                        <m:endChr m:val="]"/>
                        <m:ctrlPr>
                          <a:rPr lang="es-CR" sz="2000" i="1">
                            <a:latin typeface="Cambria Math"/>
                          </a:rPr>
                        </m:ctrlPr>
                      </m:dPr>
                      <m:e>
                        <m:sSub>
                          <m:sSubPr>
                            <m:ctrlPr>
                              <a:rPr lang="es-CR" sz="2000" i="1">
                                <a:latin typeface="Cambria Math"/>
                              </a:rPr>
                            </m:ctrlPr>
                          </m:sSubPr>
                          <m:e>
                            <m:r>
                              <a:rPr lang="es-CR" sz="2000" i="1">
                                <a:latin typeface="Cambria Math" panose="02040503050406030204" pitchFamily="18" charset="0"/>
                              </a:rPr>
                              <m:t>𝑢</m:t>
                            </m:r>
                          </m:e>
                          <m:sub>
                            <m:r>
                              <a:rPr lang="es-CR" sz="2000" i="1">
                                <a:latin typeface="Cambria Math" panose="02040503050406030204" pitchFamily="18" charset="0"/>
                              </a:rPr>
                              <m:t>𝑡</m:t>
                            </m:r>
                          </m:sub>
                        </m:sSub>
                      </m:e>
                    </m:d>
                    <m:r>
                      <a:rPr lang="es-CR" sz="2000" i="1">
                        <a:latin typeface="Cambria Math" panose="02040503050406030204" pitchFamily="18" charset="0"/>
                      </a:rPr>
                      <m:t>=0</m:t>
                    </m:r>
                  </m:oMath>
                </a14:m>
                <a:endParaRPr lang="es-CR" sz="2000" dirty="0"/>
              </a:p>
              <a:p>
                <a:pPr marL="0" indent="0">
                  <a:buNone/>
                </a:pPr>
                <a:r>
                  <a:rPr lang="es-CR" sz="2000" dirty="0"/>
                  <a:t>                         </a:t>
                </a:r>
                <a14:m>
                  <m:oMath xmlns:m="http://schemas.openxmlformats.org/officeDocument/2006/math">
                    <m:r>
                      <a:rPr lang="es-CR" sz="2000" i="1">
                        <a:latin typeface="Cambria Math" panose="02040503050406030204" pitchFamily="18" charset="0"/>
                      </a:rPr>
                      <m:t>𝐸</m:t>
                    </m:r>
                    <m:d>
                      <m:dPr>
                        <m:begChr m:val="["/>
                        <m:endChr m:val="]"/>
                        <m:ctrlPr>
                          <a:rPr lang="es-CR" sz="2000" i="1">
                            <a:latin typeface="Cambria Math"/>
                          </a:rPr>
                        </m:ctrlPr>
                      </m:dPr>
                      <m:e>
                        <m:sSub>
                          <m:sSubPr>
                            <m:ctrlPr>
                              <a:rPr lang="es-CR" sz="2000" i="1">
                                <a:latin typeface="Cambria Math"/>
                              </a:rPr>
                            </m:ctrlPr>
                          </m:sSubPr>
                          <m:e>
                            <m:r>
                              <a:rPr lang="es-CR" sz="2000" i="1">
                                <a:latin typeface="Cambria Math" panose="02040503050406030204" pitchFamily="18" charset="0"/>
                              </a:rPr>
                              <m:t>𝑢</m:t>
                            </m:r>
                          </m:e>
                          <m:sub>
                            <m:r>
                              <a:rPr lang="es-CR" sz="2000" i="1">
                                <a:latin typeface="Cambria Math" panose="02040503050406030204" pitchFamily="18" charset="0"/>
                              </a:rPr>
                              <m:t>𝑡</m:t>
                            </m:r>
                          </m:sub>
                        </m:sSub>
                        <m:sSub>
                          <m:sSubPr>
                            <m:ctrlPr>
                              <a:rPr lang="es-CR" sz="2000" i="1">
                                <a:latin typeface="Cambria Math"/>
                              </a:rPr>
                            </m:ctrlPr>
                          </m:sSubPr>
                          <m:e>
                            <m:r>
                              <a:rPr lang="es-CR" sz="2000" i="1">
                                <a:latin typeface="Cambria Math" panose="02040503050406030204" pitchFamily="18" charset="0"/>
                              </a:rPr>
                              <m:t>𝑢</m:t>
                            </m:r>
                          </m:e>
                          <m:sub>
                            <m:r>
                              <a:rPr lang="es-CR" sz="2000" i="1">
                                <a:latin typeface="Cambria Math" panose="02040503050406030204" pitchFamily="18" charset="0"/>
                              </a:rPr>
                              <m:t>𝑡</m:t>
                            </m:r>
                            <m:r>
                              <a:rPr lang="es-CR" sz="2000" i="1">
                                <a:latin typeface="Cambria Math" panose="02040503050406030204" pitchFamily="18" charset="0"/>
                              </a:rPr>
                              <m:t>+</m:t>
                            </m:r>
                            <m:r>
                              <a:rPr lang="es-CR" sz="2000" i="1">
                                <a:latin typeface="Cambria Math" panose="02040503050406030204" pitchFamily="18" charset="0"/>
                              </a:rPr>
                              <m:t>𝑠</m:t>
                            </m:r>
                          </m:sub>
                        </m:sSub>
                      </m:e>
                    </m:d>
                    <m:r>
                      <a:rPr lang="es-CR" sz="2000" i="1">
                        <a:latin typeface="Cambria Math" panose="02040503050406030204" pitchFamily="18" charset="0"/>
                      </a:rPr>
                      <m:t>=</m:t>
                    </m:r>
                    <m:d>
                      <m:dPr>
                        <m:begChr m:val="{"/>
                        <m:endChr m:val=""/>
                        <m:ctrlPr>
                          <a:rPr lang="es-CR" sz="2000" i="1">
                            <a:latin typeface="Cambria Math"/>
                          </a:rPr>
                        </m:ctrlPr>
                      </m:dPr>
                      <m:e>
                        <m:eqArr>
                          <m:eqArrPr>
                            <m:ctrlPr>
                              <a:rPr lang="es-CR" sz="2000" i="1">
                                <a:latin typeface="Cambria Math"/>
                              </a:rPr>
                            </m:ctrlPr>
                          </m:eqArrPr>
                          <m:e>
                            <m:sSubSup>
                              <m:sSubSupPr>
                                <m:ctrlPr>
                                  <a:rPr lang="es-CR" sz="2000" i="1">
                                    <a:latin typeface="Cambria Math"/>
                                  </a:rPr>
                                </m:ctrlPr>
                              </m:sSubSupPr>
                              <m:e>
                                <m:r>
                                  <a:rPr lang="es-CR" sz="2000" i="1">
                                    <a:latin typeface="Cambria Math" panose="02040503050406030204" pitchFamily="18" charset="0"/>
                                    <a:ea typeface="Cambria Math" panose="02040503050406030204" pitchFamily="18" charset="0"/>
                                  </a:rPr>
                                  <m:t>𝜎</m:t>
                                </m:r>
                              </m:e>
                              <m:sub>
                                <m:r>
                                  <a:rPr lang="es-CR" sz="2000" i="1">
                                    <a:latin typeface="Cambria Math" panose="02040503050406030204" pitchFamily="18" charset="0"/>
                                  </a:rPr>
                                  <m:t>𝑢</m:t>
                                </m:r>
                              </m:sub>
                              <m:sup>
                                <m:r>
                                  <a:rPr lang="es-CR" sz="2000" i="1">
                                    <a:latin typeface="Cambria Math" panose="02040503050406030204" pitchFamily="18" charset="0"/>
                                  </a:rPr>
                                  <m:t>2</m:t>
                                </m:r>
                              </m:sup>
                            </m:sSubSup>
                            <m:r>
                              <a:rPr lang="es-CR" sz="2000" i="1">
                                <a:latin typeface="Cambria Math" panose="02040503050406030204" pitchFamily="18" charset="0"/>
                              </a:rPr>
                              <m:t> </m:t>
                            </m:r>
                            <m:r>
                              <a:rPr lang="es-CR" sz="2000" i="1">
                                <a:latin typeface="Cambria Math" panose="02040503050406030204" pitchFamily="18" charset="0"/>
                              </a:rPr>
                              <m:t>𝑠𝑖</m:t>
                            </m:r>
                            <m:r>
                              <a:rPr lang="es-CR" sz="2000" i="1">
                                <a:latin typeface="Cambria Math" panose="02040503050406030204" pitchFamily="18" charset="0"/>
                              </a:rPr>
                              <m:t> </m:t>
                            </m:r>
                            <m:r>
                              <a:rPr lang="es-CR" sz="2000" i="1">
                                <a:latin typeface="Cambria Math" panose="02040503050406030204" pitchFamily="18" charset="0"/>
                              </a:rPr>
                              <m:t>𝑠</m:t>
                            </m:r>
                            <m:r>
                              <a:rPr lang="es-CR" sz="2000" i="1">
                                <a:latin typeface="Cambria Math" panose="02040503050406030204" pitchFamily="18" charset="0"/>
                              </a:rPr>
                              <m:t>=0</m:t>
                            </m:r>
                          </m:e>
                          <m:e>
                            <m:r>
                              <a:rPr lang="es-CR" sz="2000" i="1">
                                <a:latin typeface="Cambria Math" panose="02040503050406030204" pitchFamily="18" charset="0"/>
                              </a:rPr>
                              <m:t>0  </m:t>
                            </m:r>
                            <m:r>
                              <a:rPr lang="es-CR" sz="2000" i="1">
                                <a:latin typeface="Cambria Math" panose="02040503050406030204" pitchFamily="18" charset="0"/>
                              </a:rPr>
                              <m:t>𝑜𝑡𝑟𝑜𝑠</m:t>
                            </m:r>
                            <m:r>
                              <a:rPr lang="es-CR" sz="2000" i="1">
                                <a:latin typeface="Cambria Math" panose="02040503050406030204" pitchFamily="18" charset="0"/>
                              </a:rPr>
                              <m:t> </m:t>
                            </m:r>
                            <m:r>
                              <a:rPr lang="es-CR" sz="2000" i="1">
                                <a:latin typeface="Cambria Math" panose="02040503050406030204" pitchFamily="18" charset="0"/>
                              </a:rPr>
                              <m:t>𝑐𝑎𝑠𝑜𝑠</m:t>
                            </m:r>
                          </m:e>
                        </m:eqArr>
                      </m:e>
                    </m:d>
                  </m:oMath>
                </a14:m>
                <a:endParaRPr lang="es-CR" sz="2000" dirty="0"/>
              </a:p>
              <a:p>
                <a:pPr marL="0" indent="0">
                  <a:buNone/>
                </a:pPr>
                <a:r>
                  <a:rPr lang="es-CR" sz="2000" dirty="0"/>
                  <a:t/>
                </a:r>
                <a:br>
                  <a:rPr lang="es-CR" sz="2000" dirty="0"/>
                </a:br>
                <a:r>
                  <a:rPr lang="es-CR" sz="2000" dirty="0"/>
                  <a:t>También a la expresión anterior:</a:t>
                </a:r>
                <a:br>
                  <a:rPr lang="es-CR" sz="2000" dirty="0"/>
                </a:br>
                <a:endParaRPr lang="es-CR" sz="2000" dirty="0"/>
              </a:p>
              <a:p>
                <a:pPr marL="0" indent="0">
                  <a:buNone/>
                </a:pPr>
                <a14:m>
                  <m:oMathPara xmlns:m="http://schemas.openxmlformats.org/officeDocument/2006/math">
                    <m:oMathParaPr>
                      <m:jc m:val="centerGroup"/>
                    </m:oMathParaPr>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r>
                        <a:rPr lang="es-CR" sz="2000" i="1">
                          <a:latin typeface="Cambria Math" panose="02040503050406030204" pitchFamily="18" charset="0"/>
                        </a:rPr>
                        <m:t>=</m:t>
                      </m:r>
                      <m:sSub>
                        <m:sSubPr>
                          <m:ctrlPr>
                            <a:rPr lang="es-CR" sz="2000" i="1">
                              <a:latin typeface="Cambria Math"/>
                            </a:rPr>
                          </m:ctrlPr>
                        </m:sSubPr>
                        <m:e>
                          <m:r>
                            <a:rPr lang="es-CR" sz="2000" i="1">
                              <a:latin typeface="Cambria Math" panose="02040503050406030204" pitchFamily="18" charset="0"/>
                            </a:rPr>
                            <m:t>𝑋</m:t>
                          </m:r>
                        </m:e>
                        <m:sub>
                          <m:r>
                            <a:rPr lang="es-CR" sz="2000" i="1">
                              <a:latin typeface="Cambria Math" panose="02040503050406030204" pitchFamily="18" charset="0"/>
                            </a:rPr>
                            <m:t>𝑡</m:t>
                          </m:r>
                        </m:sub>
                      </m:sSub>
                      <m:r>
                        <a:rPr lang="es-CR" sz="2000" i="1">
                          <a:latin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𝜇</m:t>
                          </m:r>
                        </m:e>
                        <m:sub>
                          <m:r>
                            <a:rPr lang="es-CR" sz="2000" i="1">
                              <a:latin typeface="Cambria Math" panose="02040503050406030204" pitchFamily="18" charset="0"/>
                              <a:ea typeface="Cambria Math" panose="02040503050406030204" pitchFamily="18" charset="0"/>
                            </a:rPr>
                            <m:t>𝑥</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m:t>
                          </m:r>
                        </m:e>
                        <m:sub>
                          <m:r>
                            <a:rPr lang="es-CR" sz="2000" i="1">
                              <a:latin typeface="Cambria Math" panose="02040503050406030204" pitchFamily="18" charset="0"/>
                              <a:ea typeface="Cambria Math" panose="02040503050406030204" pitchFamily="18" charset="0"/>
                            </a:rPr>
                            <m:t>1</m:t>
                          </m:r>
                        </m:sub>
                      </m:sSub>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𝑥</m:t>
                          </m:r>
                        </m:e>
                        <m:sub>
                          <m:r>
                            <a:rPr lang="es-CR" sz="2000" i="1">
                              <a:latin typeface="Cambria Math" panose="02040503050406030204" pitchFamily="18" charset="0"/>
                              <a:ea typeface="Cambria Math" panose="02040503050406030204" pitchFamily="18" charset="0"/>
                            </a:rPr>
                            <m:t>𝑡</m:t>
                          </m:r>
                          <m:r>
                            <a:rPr lang="es-CR" sz="2000" i="1">
                              <a:latin typeface="Cambria Math" panose="02040503050406030204" pitchFamily="18" charset="0"/>
                              <a:ea typeface="Cambria Math" panose="02040503050406030204" pitchFamily="18" charset="0"/>
                            </a:rPr>
                            <m:t>−1</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m:t>
                          </m:r>
                        </m:e>
                        <m:sub>
                          <m:r>
                            <a:rPr lang="es-CR" sz="2000" i="1">
                              <a:latin typeface="Cambria Math" panose="02040503050406030204" pitchFamily="18" charset="0"/>
                              <a:ea typeface="Cambria Math" panose="02040503050406030204" pitchFamily="18" charset="0"/>
                            </a:rPr>
                            <m:t>2</m:t>
                          </m:r>
                        </m:sub>
                      </m:sSub>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𝑥</m:t>
                          </m:r>
                        </m:e>
                        <m:sub>
                          <m:r>
                            <a:rPr lang="es-CR" sz="2000" i="1">
                              <a:latin typeface="Cambria Math" panose="02040503050406030204" pitchFamily="18" charset="0"/>
                              <a:ea typeface="Cambria Math" panose="02040503050406030204" pitchFamily="18" charset="0"/>
                            </a:rPr>
                            <m:t>𝑡</m:t>
                          </m:r>
                          <m:r>
                            <a:rPr lang="es-CR" sz="2000" i="1">
                              <a:latin typeface="Cambria Math" panose="02040503050406030204" pitchFamily="18" charset="0"/>
                              <a:ea typeface="Cambria Math" panose="02040503050406030204" pitchFamily="18" charset="0"/>
                            </a:rPr>
                            <m:t>−2</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𝑢</m:t>
                          </m:r>
                        </m:e>
                        <m:sub>
                          <m:r>
                            <a:rPr lang="es-CR" sz="2000" i="1">
                              <a:latin typeface="Cambria Math" panose="02040503050406030204" pitchFamily="18" charset="0"/>
                              <a:ea typeface="Cambria Math" panose="02040503050406030204" pitchFamily="18" charset="0"/>
                            </a:rPr>
                            <m:t>𝑡</m:t>
                          </m:r>
                        </m:sub>
                      </m:sSub>
                    </m:oMath>
                  </m:oMathPara>
                </a14:m>
                <a:endParaRPr lang="es-CR" sz="2000" dirty="0"/>
              </a:p>
              <a:p>
                <a:pPr marL="0" indent="0">
                  <a:buNone/>
                </a:pPr>
                <a:r>
                  <a:rPr lang="es-CR" sz="2000" dirty="0"/>
                  <a:t>Se puede re escribir como sigue:</a:t>
                </a:r>
              </a:p>
              <a:p>
                <a:pPr marL="0" indent="0">
                  <a:buNone/>
                </a:pPr>
                <a:endParaRPr lang="es-CR" sz="2000" dirty="0"/>
              </a:p>
              <a:p>
                <a:pPr marL="0" indent="0">
                  <a:buNone/>
                </a:pPr>
                <a14:m>
                  <m:oMathPara xmlns:m="http://schemas.openxmlformats.org/officeDocument/2006/math">
                    <m:oMathParaPr>
                      <m:jc m:val="centerGroup"/>
                    </m:oMathParaPr>
                    <m:oMath xmlns:m="http://schemas.openxmlformats.org/officeDocument/2006/math">
                      <m:r>
                        <a:rPr lang="es-CR" sz="2000" i="1">
                          <a:latin typeface="Cambria Math" panose="02040503050406030204" pitchFamily="18" charset="0"/>
                          <a:ea typeface="Cambria Math" panose="02040503050406030204" pitchFamily="18" charset="0"/>
                        </a:rPr>
                        <m:t>∅</m:t>
                      </m:r>
                      <m:d>
                        <m:dPr>
                          <m:ctrlPr>
                            <a:rPr lang="es-CR" sz="2000" i="1">
                              <a:latin typeface="Cambria Math"/>
                              <a:ea typeface="Cambria Math" panose="02040503050406030204" pitchFamily="18" charset="0"/>
                            </a:rPr>
                          </m:ctrlPr>
                        </m:dPr>
                        <m:e>
                          <m:r>
                            <a:rPr lang="es-CR" sz="2000" i="1">
                              <a:latin typeface="Cambria Math" panose="02040503050406030204" pitchFamily="18" charset="0"/>
                              <a:ea typeface="Cambria Math" panose="02040503050406030204" pitchFamily="18" charset="0"/>
                            </a:rPr>
                            <m:t>𝐵</m:t>
                          </m:r>
                        </m:e>
                      </m:d>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𝑥</m:t>
                          </m:r>
                        </m:e>
                        <m:sub>
                          <m:r>
                            <a:rPr lang="es-CR" sz="2000" i="1">
                              <a:latin typeface="Cambria Math" panose="02040503050406030204" pitchFamily="18" charset="0"/>
                              <a:ea typeface="Cambria Math" panose="02040503050406030204" pitchFamily="18" charset="0"/>
                            </a:rPr>
                            <m:t>𝑡</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𝑢</m:t>
                          </m:r>
                        </m:e>
                        <m:sub>
                          <m:r>
                            <a:rPr lang="es-CR" sz="2000" i="1">
                              <a:latin typeface="Cambria Math" panose="02040503050406030204" pitchFamily="18" charset="0"/>
                              <a:ea typeface="Cambria Math" panose="02040503050406030204" pitchFamily="18" charset="0"/>
                            </a:rPr>
                            <m:t>𝑡</m:t>
                          </m:r>
                        </m:sub>
                      </m:sSub>
                      <m:r>
                        <a:rPr lang="es-CR" sz="2000" i="1">
                          <a:latin typeface="Cambria Math" panose="02040503050406030204" pitchFamily="18" charset="0"/>
                          <a:ea typeface="Cambria Math" panose="02040503050406030204" pitchFamily="18" charset="0"/>
                        </a:rPr>
                        <m:t>, </m:t>
                      </m:r>
                      <m:r>
                        <a:rPr lang="es-CR" sz="2000" b="0" i="1" smtClean="0">
                          <a:latin typeface="Cambria Math" panose="02040503050406030204" pitchFamily="18" charset="0"/>
                          <a:ea typeface="Cambria Math" panose="02040503050406030204" pitchFamily="18" charset="0"/>
                        </a:rPr>
                        <m:t>            </m:t>
                      </m:r>
                      <m:r>
                        <a:rPr lang="es-CR" sz="2000" i="1">
                          <a:latin typeface="Cambria Math" panose="02040503050406030204" pitchFamily="18" charset="0"/>
                          <a:ea typeface="Cambria Math" panose="02040503050406030204" pitchFamily="18" charset="0"/>
                        </a:rPr>
                        <m:t>𝑐𝑜𝑛</m:t>
                      </m:r>
                      <m:r>
                        <a:rPr lang="es-CR" sz="2000" i="1">
                          <a:latin typeface="Cambria Math" panose="02040503050406030204" pitchFamily="18" charset="0"/>
                          <a:ea typeface="Cambria Math" panose="02040503050406030204" pitchFamily="18" charset="0"/>
                        </a:rPr>
                        <m:t>  ∅</m:t>
                      </m:r>
                      <m:d>
                        <m:dPr>
                          <m:ctrlPr>
                            <a:rPr lang="es-CR" sz="2000" i="1">
                              <a:latin typeface="Cambria Math"/>
                              <a:ea typeface="Cambria Math" panose="02040503050406030204" pitchFamily="18" charset="0"/>
                            </a:rPr>
                          </m:ctrlPr>
                        </m:dPr>
                        <m:e>
                          <m:r>
                            <a:rPr lang="es-CR" sz="2000" i="1">
                              <a:latin typeface="Cambria Math" panose="02040503050406030204" pitchFamily="18" charset="0"/>
                              <a:ea typeface="Cambria Math" panose="02040503050406030204" pitchFamily="18" charset="0"/>
                            </a:rPr>
                            <m:t>𝐵</m:t>
                          </m:r>
                        </m:e>
                      </m:d>
                      <m:r>
                        <a:rPr lang="es-CR" sz="2000" i="1">
                          <a:latin typeface="Cambria Math" panose="02040503050406030204" pitchFamily="18" charset="0"/>
                          <a:ea typeface="Cambria Math" panose="02040503050406030204" pitchFamily="18" charset="0"/>
                        </a:rPr>
                        <m:t>=(1−</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m:t>
                          </m:r>
                        </m:e>
                        <m:sub>
                          <m:r>
                            <a:rPr lang="es-CR" sz="2000" i="1">
                              <a:latin typeface="Cambria Math" panose="02040503050406030204" pitchFamily="18" charset="0"/>
                              <a:ea typeface="Cambria Math" panose="02040503050406030204" pitchFamily="18" charset="0"/>
                            </a:rPr>
                            <m:t>1</m:t>
                          </m:r>
                        </m:sub>
                      </m:sSub>
                      <m:r>
                        <a:rPr lang="es-CR" sz="2000" i="1">
                          <a:latin typeface="Cambria Math" panose="02040503050406030204" pitchFamily="18" charset="0"/>
                          <a:ea typeface="Cambria Math" panose="02040503050406030204" pitchFamily="18" charset="0"/>
                        </a:rPr>
                        <m:t>𝐵</m:t>
                      </m:r>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m:t>
                          </m:r>
                        </m:e>
                        <m:sub>
                          <m:r>
                            <a:rPr lang="es-CR" sz="2000" i="1">
                              <a:latin typeface="Cambria Math" panose="02040503050406030204" pitchFamily="18" charset="0"/>
                              <a:ea typeface="Cambria Math" panose="02040503050406030204" pitchFamily="18" charset="0"/>
                            </a:rPr>
                            <m:t>1</m:t>
                          </m:r>
                        </m:sub>
                      </m:sSub>
                      <m:sSup>
                        <m:sSupPr>
                          <m:ctrlPr>
                            <a:rPr lang="es-CR" sz="2000" i="1">
                              <a:latin typeface="Cambria Math"/>
                              <a:ea typeface="Cambria Math" panose="02040503050406030204" pitchFamily="18" charset="0"/>
                            </a:rPr>
                          </m:ctrlPr>
                        </m:sSupPr>
                        <m:e>
                          <m:r>
                            <a:rPr lang="es-CR" sz="2000" i="1">
                              <a:latin typeface="Cambria Math" panose="02040503050406030204" pitchFamily="18" charset="0"/>
                              <a:ea typeface="Cambria Math" panose="02040503050406030204" pitchFamily="18" charset="0"/>
                            </a:rPr>
                            <m:t>𝐵</m:t>
                          </m:r>
                        </m:e>
                        <m:sup>
                          <m:r>
                            <a:rPr lang="es-CR" sz="2000" i="1">
                              <a:latin typeface="Cambria Math" panose="02040503050406030204" pitchFamily="18" charset="0"/>
                              <a:ea typeface="Cambria Math" panose="02040503050406030204" pitchFamily="18" charset="0"/>
                            </a:rPr>
                            <m:t>2</m:t>
                          </m:r>
                        </m:sup>
                      </m:sSup>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m:t>
                          </m:r>
                        </m:e>
                        <m:sub>
                          <m:r>
                            <a:rPr lang="es-CR" sz="2000" i="1">
                              <a:latin typeface="Cambria Math" panose="02040503050406030204" pitchFamily="18" charset="0"/>
                              <a:ea typeface="Cambria Math" panose="02040503050406030204" pitchFamily="18" charset="0"/>
                            </a:rPr>
                            <m:t>𝑝</m:t>
                          </m:r>
                        </m:sub>
                      </m:sSub>
                      <m:sSup>
                        <m:sSupPr>
                          <m:ctrlPr>
                            <a:rPr lang="es-CR" sz="2000" i="1">
                              <a:latin typeface="Cambria Math"/>
                              <a:ea typeface="Cambria Math" panose="02040503050406030204" pitchFamily="18" charset="0"/>
                            </a:rPr>
                          </m:ctrlPr>
                        </m:sSupPr>
                        <m:e>
                          <m:r>
                            <a:rPr lang="es-CR" sz="2000" i="1">
                              <a:latin typeface="Cambria Math" panose="02040503050406030204" pitchFamily="18" charset="0"/>
                              <a:ea typeface="Cambria Math" panose="02040503050406030204" pitchFamily="18" charset="0"/>
                            </a:rPr>
                            <m:t>𝐵</m:t>
                          </m:r>
                        </m:e>
                        <m:sup>
                          <m:r>
                            <a:rPr lang="es-CR" sz="2000" i="1">
                              <a:latin typeface="Cambria Math" panose="02040503050406030204" pitchFamily="18" charset="0"/>
                              <a:ea typeface="Cambria Math" panose="02040503050406030204" pitchFamily="18" charset="0"/>
                            </a:rPr>
                            <m:t>𝑝</m:t>
                          </m:r>
                        </m:sup>
                      </m:sSup>
                      <m:r>
                        <a:rPr lang="es-CR" sz="2000" i="1">
                          <a:latin typeface="Cambria Math" panose="02040503050406030204" pitchFamily="18" charset="0"/>
                          <a:ea typeface="Cambria Math" panose="02040503050406030204" pitchFamily="18" charset="0"/>
                        </a:rPr>
                        <m:t>)</m:t>
                      </m:r>
                    </m:oMath>
                  </m:oMathPara>
                </a14:m>
                <a:endParaRPr lang="es-CR" sz="2000" dirty="0"/>
              </a:p>
              <a:p>
                <a:pPr marL="0" indent="0">
                  <a:buNone/>
                </a:pPr>
                <a:endParaRPr lang="es-CR" sz="2000" dirty="0"/>
              </a:p>
              <a:p>
                <a:pPr marL="0" indent="0">
                  <a:buNone/>
                </a:pPr>
                <a:endParaRPr lang="es-CR" sz="20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0" y="867262"/>
                <a:ext cx="12115800" cy="5990738"/>
              </a:xfrm>
              <a:blipFill>
                <a:blip r:embed="rId2"/>
                <a:stretch>
                  <a:fillRect l="-553" t="-1017" r="-805" b="-814"/>
                </a:stretch>
              </a:blipFill>
            </p:spPr>
            <p:txBody>
              <a:bodyPr/>
              <a:lstStyle/>
              <a:p>
                <a:r>
                  <a:rPr lang="es-CR">
                    <a:noFill/>
                  </a:rPr>
                  <a:t> </a:t>
                </a:r>
              </a:p>
            </p:txBody>
          </p:sp>
        </mc:Fallback>
      </mc:AlternateContent>
      <p:sp>
        <p:nvSpPr>
          <p:cNvPr id="4" name="Título 1"/>
          <p:cNvSpPr>
            <a:spLocks noGrp="1"/>
          </p:cNvSpPr>
          <p:nvPr>
            <p:ph type="title"/>
          </p:nvPr>
        </p:nvSpPr>
        <p:spPr>
          <a:xfrm>
            <a:off x="134816" y="35169"/>
            <a:ext cx="11980984" cy="729762"/>
          </a:xfrm>
        </p:spPr>
        <p:txBody>
          <a:bodyPr/>
          <a:lstStyle/>
          <a:p>
            <a:pPr algn="ctr"/>
            <a:r>
              <a:rPr lang="es-CR" dirty="0"/>
              <a:t>Identificación : los procesos AR(p)</a:t>
            </a:r>
          </a:p>
        </p:txBody>
      </p:sp>
    </p:spTree>
    <p:extLst>
      <p:ext uri="{BB962C8B-B14F-4D97-AF65-F5344CB8AC3E}">
        <p14:creationId xmlns:p14="http://schemas.microsoft.com/office/powerpoint/2010/main" val="1667193723"/>
      </p:ext>
    </p:extLst>
  </p:cSld>
  <p:clrMapOvr>
    <a:masterClrMapping/>
  </p:clrMapOvr>
  <p:transition spd="slow">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34816" y="35169"/>
            <a:ext cx="11980984" cy="729762"/>
          </a:xfrm>
        </p:spPr>
        <p:txBody>
          <a:bodyPr/>
          <a:lstStyle/>
          <a:p>
            <a:pPr algn="ctr"/>
            <a:r>
              <a:rPr lang="es-CR" dirty="0"/>
              <a:t>Identificación : los procesos AR(p)</a:t>
            </a:r>
          </a:p>
        </p:txBody>
      </p:sp>
      <mc:AlternateContent xmlns:mc="http://schemas.openxmlformats.org/markup-compatibility/2006" xmlns:a14="http://schemas.microsoft.com/office/drawing/2010/main">
        <mc:Choice Requires="a14">
          <p:sp>
            <p:nvSpPr>
              <p:cNvPr id="5" name="Marcador de contenido 2"/>
              <p:cNvSpPr>
                <a:spLocks noGrp="1"/>
              </p:cNvSpPr>
              <p:nvPr>
                <p:ph idx="1"/>
              </p:nvPr>
            </p:nvSpPr>
            <p:spPr>
              <a:xfrm>
                <a:off x="0" y="867262"/>
                <a:ext cx="12115800" cy="5990738"/>
              </a:xfrm>
            </p:spPr>
            <p:txBody>
              <a:bodyPr>
                <a:normAutofit fontScale="92500" lnSpcReduction="10000"/>
              </a:bodyPr>
              <a:lstStyle/>
              <a:p>
                <a:pPr algn="just"/>
                <a:r>
                  <a:rPr lang="es-CR" sz="2000" dirty="0"/>
                  <a:t>Estos procesos autoregresivos son por naturaleza invertibles, sin embargo no son necesariamente estacionarios: esto requiere volver a escribir una forma infinita de orden </a:t>
                </a:r>
                <a14:m>
                  <m:oMath xmlns:m="http://schemas.openxmlformats.org/officeDocument/2006/math">
                    <m:r>
                      <a:rPr lang="es-CR" sz="2000" i="1" dirty="0">
                        <a:latin typeface="Cambria Math" panose="02040503050406030204" pitchFamily="18" charset="0"/>
                      </a:rPr>
                      <m:t>𝑀𝐴</m:t>
                    </m:r>
                    <m:r>
                      <a:rPr lang="es-CR" sz="2000" i="1" dirty="0">
                        <a:latin typeface="Cambria Math" panose="02040503050406030204" pitchFamily="18" charset="0"/>
                      </a:rPr>
                      <m:t> </m:t>
                    </m:r>
                  </m:oMath>
                </a14:m>
                <a:r>
                  <a:rPr lang="es-CR" sz="2000" dirty="0"/>
                  <a:t>que impone una restricción en las raíces del polinomio característico</a:t>
                </a:r>
                <a:r>
                  <a:rPr lang="es-CR" sz="2000" dirty="0">
                    <a:ea typeface="Cambria Math" panose="02040503050406030204" pitchFamily="18" charset="0"/>
                  </a:rPr>
                  <a:t> </a:t>
                </a:r>
                <a14:m>
                  <m:oMath xmlns:m="http://schemas.openxmlformats.org/officeDocument/2006/math">
                    <m:r>
                      <a:rPr lang="es-CR" sz="2000" i="1" dirty="0">
                        <a:latin typeface="Cambria Math" panose="02040503050406030204" pitchFamily="18" charset="0"/>
                        <a:ea typeface="Cambria Math" panose="02040503050406030204" pitchFamily="18" charset="0"/>
                      </a:rPr>
                      <m:t>∅(</m:t>
                    </m:r>
                    <m:r>
                      <a:rPr lang="es-CR" sz="2000" i="1" dirty="0">
                        <a:latin typeface="Cambria Math" panose="02040503050406030204" pitchFamily="18" charset="0"/>
                        <a:ea typeface="Cambria Math" panose="02040503050406030204" pitchFamily="18" charset="0"/>
                      </a:rPr>
                      <m:t>𝐵</m:t>
                    </m:r>
                    <m:r>
                      <a:rPr lang="es-CR" sz="2000" i="1" dirty="0">
                        <a:latin typeface="Cambria Math" panose="02040503050406030204" pitchFamily="18" charset="0"/>
                        <a:ea typeface="Cambria Math" panose="02040503050406030204" pitchFamily="18" charset="0"/>
                      </a:rPr>
                      <m:t>)</m:t>
                    </m:r>
                  </m:oMath>
                </a14:m>
                <a:r>
                  <a:rPr lang="es-CR" sz="2000" dirty="0"/>
                  <a:t>.</a:t>
                </a:r>
              </a:p>
              <a:p>
                <a:pPr algn="just"/>
                <a:r>
                  <a:rPr lang="es-CR" sz="2000" dirty="0"/>
                  <a:t>Esta referencia a una reescritura en la forma de un orden infinito de </a:t>
                </a:r>
                <a14:m>
                  <m:oMath xmlns:m="http://schemas.openxmlformats.org/officeDocument/2006/math">
                    <m:r>
                      <a:rPr lang="es-CR" sz="2000" i="1" dirty="0">
                        <a:latin typeface="Cambria Math" panose="02040503050406030204" pitchFamily="18" charset="0"/>
                      </a:rPr>
                      <m:t>𝑀𝐴</m:t>
                    </m:r>
                  </m:oMath>
                </a14:m>
                <a:r>
                  <a:rPr lang="es-CR" sz="2000" dirty="0"/>
                  <a:t> permite caracterizar la memoria del proceso </a:t>
                </a:r>
                <a14:m>
                  <m:oMath xmlns:m="http://schemas.openxmlformats.org/officeDocument/2006/math">
                    <m:r>
                      <a:rPr lang="es-CR" sz="2000" i="1" dirty="0">
                        <a:latin typeface="Cambria Math" panose="02040503050406030204" pitchFamily="18" charset="0"/>
                      </a:rPr>
                      <m:t>𝐴𝑅</m:t>
                    </m:r>
                  </m:oMath>
                </a14:m>
                <a:r>
                  <a:rPr lang="es-CR" sz="2000" dirty="0"/>
                  <a:t> medida en la función de autocorrelación: este último será infinito en el sentido de que las autocorrelaciones entre </a:t>
                </a:r>
                <a14:m>
                  <m:oMath xmlns:m="http://schemas.openxmlformats.org/officeDocument/2006/math">
                    <m:sSub>
                      <m:sSubPr>
                        <m:ctrlPr>
                          <a:rPr lang="es-CR" sz="2000" i="1" dirty="0">
                            <a:latin typeface="Cambria Math"/>
                          </a:rPr>
                        </m:ctrlPr>
                      </m:sSubPr>
                      <m:e>
                        <m:r>
                          <a:rPr lang="es-CR" sz="2000" i="1" dirty="0">
                            <a:latin typeface="Cambria Math" panose="02040503050406030204" pitchFamily="18" charset="0"/>
                          </a:rPr>
                          <m:t>𝑥</m:t>
                        </m:r>
                      </m:e>
                      <m:sub>
                        <m:r>
                          <a:rPr lang="es-CR" sz="2000" i="1" dirty="0">
                            <a:latin typeface="Cambria Math" panose="02040503050406030204" pitchFamily="18" charset="0"/>
                          </a:rPr>
                          <m:t>𝑡</m:t>
                        </m:r>
                      </m:sub>
                    </m:sSub>
                  </m:oMath>
                </a14:m>
                <a:r>
                  <a:rPr lang="es-CR" sz="2000" dirty="0"/>
                  <a:t> y </a:t>
                </a:r>
                <a14:m>
                  <m:oMath xmlns:m="http://schemas.openxmlformats.org/officeDocument/2006/math">
                    <m:sSub>
                      <m:sSubPr>
                        <m:ctrlPr>
                          <a:rPr lang="es-CR" sz="2000" i="1" dirty="0">
                            <a:latin typeface="Cambria Math"/>
                          </a:rPr>
                        </m:ctrlPr>
                      </m:sSubPr>
                      <m:e>
                        <m:r>
                          <a:rPr lang="es-CR" sz="2000" i="1" dirty="0">
                            <a:latin typeface="Cambria Math" panose="02040503050406030204" pitchFamily="18" charset="0"/>
                          </a:rPr>
                          <m:t>𝑥</m:t>
                        </m:r>
                      </m:e>
                      <m:sub>
                        <m:r>
                          <a:rPr lang="es-CR" sz="2000" i="1" dirty="0">
                            <a:latin typeface="Cambria Math" panose="02040503050406030204" pitchFamily="18" charset="0"/>
                          </a:rPr>
                          <m:t>𝑡</m:t>
                        </m:r>
                        <m:r>
                          <a:rPr lang="es-CR" sz="2000" i="1" dirty="0">
                            <a:latin typeface="Cambria Math" panose="02040503050406030204" pitchFamily="18" charset="0"/>
                          </a:rPr>
                          <m:t>−</m:t>
                        </m:r>
                        <m:r>
                          <a:rPr lang="es-CR" sz="2000" i="1" dirty="0">
                            <a:latin typeface="Cambria Math" panose="02040503050406030204" pitchFamily="18" charset="0"/>
                          </a:rPr>
                          <m:t>𝑘</m:t>
                        </m:r>
                      </m:sub>
                    </m:sSub>
                  </m:oMath>
                </a14:m>
                <a:r>
                  <a:rPr lang="es-CR" sz="2000" dirty="0"/>
                  <a:t> no se cancelen para cualquiera que sea el valor de </a:t>
                </a:r>
                <a:r>
                  <a:rPr lang="es-CR" sz="2000" i="1" dirty="0"/>
                  <a:t>k</a:t>
                </a:r>
                <a:r>
                  <a:rPr lang="es-CR" sz="2000" dirty="0"/>
                  <a:t>. De hecho, los términos </a:t>
                </a:r>
                <a14:m>
                  <m:oMath xmlns:m="http://schemas.openxmlformats.org/officeDocument/2006/math">
                    <m:sSub>
                      <m:sSubPr>
                        <m:ctrlPr>
                          <a:rPr lang="es-CR" sz="2000" i="1" dirty="0">
                            <a:latin typeface="Cambria Math"/>
                          </a:rPr>
                        </m:ctrlPr>
                      </m:sSubPr>
                      <m:e>
                        <m:r>
                          <a:rPr lang="es-CR" sz="2000" i="1" dirty="0">
                            <a:latin typeface="Cambria Math" panose="02040503050406030204" pitchFamily="18" charset="0"/>
                          </a:rPr>
                          <m:t>𝑢</m:t>
                        </m:r>
                      </m:e>
                      <m:sub>
                        <m:r>
                          <a:rPr lang="es-CR" sz="2000" i="1" dirty="0">
                            <a:latin typeface="Cambria Math" panose="02040503050406030204" pitchFamily="18" charset="0"/>
                          </a:rPr>
                          <m:t>𝑡</m:t>
                        </m:r>
                        <m:r>
                          <a:rPr lang="es-CR" sz="2000" i="1" dirty="0">
                            <a:latin typeface="Cambria Math" panose="02040503050406030204" pitchFamily="18" charset="0"/>
                          </a:rPr>
                          <m:t>−</m:t>
                        </m:r>
                        <m:r>
                          <a:rPr lang="es-CR" sz="2000" i="1" dirty="0">
                            <a:latin typeface="Cambria Math" panose="02040503050406030204" pitchFamily="18" charset="0"/>
                          </a:rPr>
                          <m:t>𝑘</m:t>
                        </m:r>
                      </m:sub>
                    </m:sSub>
                  </m:oMath>
                </a14:m>
                <a:r>
                  <a:rPr lang="es-CR" sz="2000" dirty="0"/>
                  <a:t>, </a:t>
                </a:r>
                <a14:m>
                  <m:oMath xmlns:m="http://schemas.openxmlformats.org/officeDocument/2006/math">
                    <m:sSub>
                      <m:sSubPr>
                        <m:ctrlPr>
                          <a:rPr lang="es-CR" sz="2000" i="1" dirty="0">
                            <a:latin typeface="Cambria Math"/>
                          </a:rPr>
                        </m:ctrlPr>
                      </m:sSubPr>
                      <m:e>
                        <m:r>
                          <a:rPr lang="es-CR" sz="2000" i="1" dirty="0">
                            <a:latin typeface="Cambria Math" panose="02040503050406030204" pitchFamily="18" charset="0"/>
                          </a:rPr>
                          <m:t>𝑢</m:t>
                        </m:r>
                      </m:e>
                      <m:sub>
                        <m:r>
                          <a:rPr lang="es-CR" sz="2000" i="1" dirty="0">
                            <a:latin typeface="Cambria Math" panose="02040503050406030204" pitchFamily="18" charset="0"/>
                          </a:rPr>
                          <m:t>𝑡</m:t>
                        </m:r>
                        <m:r>
                          <a:rPr lang="es-CR" sz="2000" i="1" dirty="0">
                            <a:latin typeface="Cambria Math" panose="02040503050406030204" pitchFamily="18" charset="0"/>
                          </a:rPr>
                          <m:t>−</m:t>
                        </m:r>
                        <m:r>
                          <a:rPr lang="es-CR" sz="2000" i="1" dirty="0">
                            <a:latin typeface="Cambria Math" panose="02040503050406030204" pitchFamily="18" charset="0"/>
                          </a:rPr>
                          <m:t>𝑘</m:t>
                        </m:r>
                        <m:r>
                          <a:rPr lang="es-CR" sz="2000" i="1" dirty="0">
                            <a:latin typeface="Cambria Math" panose="02040503050406030204" pitchFamily="18" charset="0"/>
                          </a:rPr>
                          <m:t>−1</m:t>
                        </m:r>
                      </m:sub>
                    </m:sSub>
                  </m:oMath>
                </a14:m>
                <a:r>
                  <a:rPr lang="es-CR" sz="2000" dirty="0"/>
                  <a:t>, </a:t>
                </a:r>
                <a14:m>
                  <m:oMath xmlns:m="http://schemas.openxmlformats.org/officeDocument/2006/math">
                    <m:sSub>
                      <m:sSubPr>
                        <m:ctrlPr>
                          <a:rPr lang="es-CR" sz="2000" i="1" dirty="0">
                            <a:latin typeface="Cambria Math"/>
                          </a:rPr>
                        </m:ctrlPr>
                      </m:sSubPr>
                      <m:e>
                        <m:r>
                          <a:rPr lang="es-CR" sz="2000" i="1" dirty="0">
                            <a:latin typeface="Cambria Math" panose="02040503050406030204" pitchFamily="18" charset="0"/>
                          </a:rPr>
                          <m:t>𝑢</m:t>
                        </m:r>
                      </m:e>
                      <m:sub>
                        <m:r>
                          <a:rPr lang="es-CR" sz="2000" i="1" dirty="0">
                            <a:latin typeface="Cambria Math" panose="02040503050406030204" pitchFamily="18" charset="0"/>
                          </a:rPr>
                          <m:t>𝑡</m:t>
                        </m:r>
                        <m:r>
                          <a:rPr lang="es-CR" sz="2000" i="1" dirty="0">
                            <a:latin typeface="Cambria Math" panose="02040503050406030204" pitchFamily="18" charset="0"/>
                          </a:rPr>
                          <m:t>−</m:t>
                        </m:r>
                        <m:r>
                          <a:rPr lang="es-CR" sz="2000" i="1" dirty="0">
                            <a:latin typeface="Cambria Math" panose="02040503050406030204" pitchFamily="18" charset="0"/>
                          </a:rPr>
                          <m:t>𝑘</m:t>
                        </m:r>
                        <m:r>
                          <a:rPr lang="es-CR" sz="2000" i="1" dirty="0">
                            <a:latin typeface="Cambria Math" panose="02040503050406030204" pitchFamily="18" charset="0"/>
                          </a:rPr>
                          <m:t>−2</m:t>
                        </m:r>
                      </m:sub>
                    </m:sSub>
                  </m:oMath>
                </a14:m>
                <a:r>
                  <a:rPr lang="es-CR" sz="2000" dirty="0"/>
                  <a:t>, ..., están presentes simultáneamente en cada una de las realizaciones </a:t>
                </a:r>
                <a14:m>
                  <m:oMath xmlns:m="http://schemas.openxmlformats.org/officeDocument/2006/math">
                    <m:sSub>
                      <m:sSubPr>
                        <m:ctrlPr>
                          <a:rPr lang="es-CR" sz="2000" b="0" i="1" dirty="0" smtClean="0">
                            <a:latin typeface="Cambria Math"/>
                          </a:rPr>
                        </m:ctrlPr>
                      </m:sSubPr>
                      <m:e>
                        <m:r>
                          <a:rPr lang="es-CR" sz="2000" i="1" dirty="0">
                            <a:latin typeface="Cambria Math" panose="02040503050406030204" pitchFamily="18" charset="0"/>
                          </a:rPr>
                          <m:t>𝑥</m:t>
                        </m:r>
                      </m:e>
                      <m:sub>
                        <m:r>
                          <a:rPr lang="es-CR" sz="2000" b="0" i="1" dirty="0" smtClean="0">
                            <a:latin typeface="Cambria Math" panose="02040503050406030204" pitchFamily="18" charset="0"/>
                          </a:rPr>
                          <m:t>𝑡</m:t>
                        </m:r>
                      </m:sub>
                    </m:sSub>
                  </m:oMath>
                </a14:m>
                <a:r>
                  <a:rPr lang="es-CR" sz="2000" dirty="0"/>
                  <a:t> de los tiempos </a:t>
                </a:r>
                <a14:m>
                  <m:oMath xmlns:m="http://schemas.openxmlformats.org/officeDocument/2006/math">
                    <m:r>
                      <a:rPr lang="es-CR" sz="2000" i="1" dirty="0">
                        <a:latin typeface="Cambria Math" panose="02040503050406030204" pitchFamily="18" charset="0"/>
                      </a:rPr>
                      <m:t>𝑡</m:t>
                    </m:r>
                  </m:oMath>
                </a14:m>
                <a:r>
                  <a:rPr lang="es-CR" sz="2000" dirty="0"/>
                  <a:t> y </a:t>
                </a:r>
                <a14:m>
                  <m:oMath xmlns:m="http://schemas.openxmlformats.org/officeDocument/2006/math">
                    <m:r>
                      <a:rPr lang="es-CR" sz="2000" i="1" dirty="0">
                        <a:latin typeface="Cambria Math" panose="02040503050406030204" pitchFamily="18" charset="0"/>
                      </a:rPr>
                      <m:t>𝑡</m:t>
                    </m:r>
                    <m:r>
                      <a:rPr lang="es-CR" sz="2000" i="1" dirty="0">
                        <a:latin typeface="Cambria Math" panose="02040503050406030204" pitchFamily="18" charset="0"/>
                      </a:rPr>
                      <m:t>−</m:t>
                    </m:r>
                    <m:r>
                      <a:rPr lang="es-CR" sz="2000" i="1" dirty="0">
                        <a:latin typeface="Cambria Math" panose="02040503050406030204" pitchFamily="18" charset="0"/>
                      </a:rPr>
                      <m:t>𝑘</m:t>
                    </m:r>
                  </m:oMath>
                </a14:m>
                <a:r>
                  <a:rPr lang="es-CR" sz="2000" dirty="0"/>
                  <a:t>. Por otra parte, y aquí de nuevo encontramos la simetría con las condiciones de </a:t>
                </a:r>
                <a:r>
                  <a:rPr lang="es-CR" sz="2000" dirty="0" err="1"/>
                  <a:t>invertibilidad</a:t>
                </a:r>
                <a:r>
                  <a:rPr lang="es-CR" sz="2000" dirty="0"/>
                  <a:t> discutidas en la </a:t>
                </a:r>
                <a14:m>
                  <m:oMath xmlns:m="http://schemas.openxmlformats.org/officeDocument/2006/math">
                    <m:r>
                      <a:rPr lang="es-CR" sz="2000" i="1" dirty="0">
                        <a:latin typeface="Cambria Math" panose="02040503050406030204" pitchFamily="18" charset="0"/>
                      </a:rPr>
                      <m:t>𝑀𝐴</m:t>
                    </m:r>
                  </m:oMath>
                </a14:m>
                <a:r>
                  <a:rPr lang="es-CR" sz="2000" dirty="0"/>
                  <a:t>, las condiciones de estacionaridad impondrán la convergencia hacia cero de la serie de autocorrelaciones.</a:t>
                </a:r>
              </a:p>
              <a:p>
                <a:r>
                  <a:rPr lang="es-CR" sz="2000" dirty="0"/>
                  <a:t>Veamos que la expresión anterior supone que el proceso en centrado. Claro que se puede trabajar con el proceso original, pero trabajamos con procesos centrados por comodidad:</a:t>
                </a:r>
              </a:p>
              <a:p>
                <a:endParaRPr lang="es-CR" sz="2000" dirty="0"/>
              </a:p>
              <a:p>
                <a:endParaRPr lang="es-CR" sz="2000" dirty="0"/>
              </a:p>
              <a:p>
                <a:endParaRPr lang="es-CR" sz="2000" dirty="0"/>
              </a:p>
              <a:p>
                <a:endParaRPr lang="es-CR" sz="2000" dirty="0"/>
              </a:p>
              <a:p>
                <a:pPr marL="0" indent="0">
                  <a:buNone/>
                </a:pPr>
                <a:endParaRPr lang="es-CR" sz="2000" dirty="0"/>
              </a:p>
              <a:p>
                <a:r>
                  <a:rPr lang="es-CR" sz="2000" dirty="0"/>
                  <a:t>De donde se obtiene:</a:t>
                </a:r>
              </a:p>
              <a:p>
                <a:pPr marL="0" indent="0">
                  <a:buNone/>
                </a:pPr>
                <a:endParaRPr lang="es-CR" sz="2000" dirty="0"/>
              </a:p>
              <a:p>
                <a:r>
                  <a:rPr lang="es-CR" sz="2000" dirty="0"/>
                  <a:t>Para simplificar la expresión, mantendremos la expresión de las realizaciones centradas.</a:t>
                </a:r>
              </a:p>
              <a:p>
                <a:pPr marL="0" indent="0">
                  <a:buNone/>
                </a:pPr>
                <a:endParaRPr lang="es-CR" sz="2000" dirty="0"/>
              </a:p>
            </p:txBody>
          </p:sp>
        </mc:Choice>
        <mc:Fallback xmlns="">
          <p:sp>
            <p:nvSpPr>
              <p:cNvPr id="5" name="Marcador de contenido 2"/>
              <p:cNvSpPr>
                <a:spLocks noGrp="1" noRot="1" noChangeAspect="1" noMove="1" noResize="1" noEditPoints="1" noAdjustHandles="1" noChangeArrowheads="1" noChangeShapeType="1" noTextEdit="1"/>
              </p:cNvSpPr>
              <p:nvPr>
                <p:ph idx="1"/>
              </p:nvPr>
            </p:nvSpPr>
            <p:spPr>
              <a:xfrm>
                <a:off x="0" y="867262"/>
                <a:ext cx="12115800" cy="5990738"/>
              </a:xfrm>
              <a:blipFill>
                <a:blip r:embed="rId2"/>
                <a:stretch>
                  <a:fillRect l="-352" t="-1322" r="-402"/>
                </a:stretch>
              </a:blipFill>
            </p:spPr>
            <p:txBody>
              <a:bodyPr/>
              <a:lstStyle/>
              <a:p>
                <a:r>
                  <a:rPr lang="es-CR">
                    <a:noFill/>
                  </a:rPr>
                  <a:t> </a:t>
                </a:r>
              </a:p>
            </p:txBody>
          </p:sp>
        </mc:Fallback>
      </mc:AlternateContent>
      <p:pic>
        <p:nvPicPr>
          <p:cNvPr id="6" name="Imagen 5">
            <a:extLst>
              <a:ext uri="{FF2B5EF4-FFF2-40B4-BE49-F238E27FC236}">
                <a16:creationId xmlns:a16="http://schemas.microsoft.com/office/drawing/2014/main" xmlns="" id="{A7E48D36-9430-485A-B969-957EFC20B60D}"/>
              </a:ext>
            </a:extLst>
          </p:cNvPr>
          <p:cNvPicPr>
            <a:picLocks noChangeAspect="1"/>
          </p:cNvPicPr>
          <p:nvPr/>
        </p:nvPicPr>
        <p:blipFill>
          <a:blip r:embed="rId3" cstate="print"/>
          <a:stretch>
            <a:fillRect/>
          </a:stretch>
        </p:blipFill>
        <p:spPr>
          <a:xfrm>
            <a:off x="7247973" y="3704368"/>
            <a:ext cx="4628864" cy="1814024"/>
          </a:xfrm>
          <a:prstGeom prst="rect">
            <a:avLst/>
          </a:prstGeom>
        </p:spPr>
      </p:pic>
      <p:pic>
        <p:nvPicPr>
          <p:cNvPr id="7" name="Imagen 6">
            <a:extLst>
              <a:ext uri="{FF2B5EF4-FFF2-40B4-BE49-F238E27FC236}">
                <a16:creationId xmlns:a16="http://schemas.microsoft.com/office/drawing/2014/main" xmlns="" id="{229BF440-F537-4320-84A7-D74203D60C3F}"/>
              </a:ext>
            </a:extLst>
          </p:cNvPr>
          <p:cNvPicPr>
            <a:picLocks noChangeAspect="1"/>
          </p:cNvPicPr>
          <p:nvPr/>
        </p:nvPicPr>
        <p:blipFill>
          <a:blip r:embed="rId4" cstate="print"/>
          <a:stretch>
            <a:fillRect/>
          </a:stretch>
        </p:blipFill>
        <p:spPr>
          <a:xfrm>
            <a:off x="2762118" y="5518392"/>
            <a:ext cx="2935298" cy="579317"/>
          </a:xfrm>
          <a:prstGeom prst="rect">
            <a:avLst/>
          </a:prstGeom>
        </p:spPr>
      </p:pic>
    </p:spTree>
    <p:extLst>
      <p:ext uri="{BB962C8B-B14F-4D97-AF65-F5344CB8AC3E}">
        <p14:creationId xmlns:p14="http://schemas.microsoft.com/office/powerpoint/2010/main" val="2398186301"/>
      </p:ext>
    </p:extLst>
  </p:cSld>
  <p:clrMapOvr>
    <a:masterClrMapping/>
  </p:clrMapOvr>
  <p:transition spd="slow">
    <p:wip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34816" y="35169"/>
            <a:ext cx="11980984" cy="729762"/>
          </a:xfrm>
        </p:spPr>
        <p:txBody>
          <a:bodyPr/>
          <a:lstStyle/>
          <a:p>
            <a:pPr algn="ctr"/>
            <a:r>
              <a:rPr lang="es-CR" dirty="0"/>
              <a:t>Identificación : los procesos AR(p)</a:t>
            </a:r>
          </a:p>
        </p:txBody>
      </p:sp>
      <mc:AlternateContent xmlns:mc="http://schemas.openxmlformats.org/markup-compatibility/2006" xmlns:a14="http://schemas.microsoft.com/office/drawing/2010/main">
        <mc:Choice Requires="a14">
          <p:sp>
            <p:nvSpPr>
              <p:cNvPr id="5" name="Marcador de contenido 2"/>
              <p:cNvSpPr>
                <a:spLocks noGrp="1"/>
              </p:cNvSpPr>
              <p:nvPr>
                <p:ph idx="1"/>
              </p:nvPr>
            </p:nvSpPr>
            <p:spPr>
              <a:xfrm>
                <a:off x="0" y="867262"/>
                <a:ext cx="12153904" cy="5990738"/>
              </a:xfrm>
            </p:spPr>
            <p:txBody>
              <a:bodyPr>
                <a:normAutofit/>
              </a:bodyPr>
              <a:lstStyle/>
              <a:p>
                <a:pPr marL="0" indent="0">
                  <a:buNone/>
                </a:pPr>
                <a:r>
                  <a:rPr lang="es-CR" sz="2000" b="1" dirty="0"/>
                  <a:t>El proceso AR(1)</a:t>
                </a:r>
              </a:p>
              <a:p>
                <a:pPr marL="0" indent="0">
                  <a:buNone/>
                </a:pPr>
                <a:r>
                  <a:rPr lang="es-CR" sz="2000" dirty="0"/>
                  <a:t>Su escritura está dada por la siguiente ecuación:       </a:t>
                </a: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r>
                      <a:rPr lang="es-CR" sz="2000" i="1">
                        <a:latin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m:t>
                        </m:r>
                      </m:e>
                      <m:sub>
                        <m:r>
                          <a:rPr lang="es-CR" sz="2000" i="1">
                            <a:latin typeface="Cambria Math" panose="02040503050406030204" pitchFamily="18" charset="0"/>
                            <a:ea typeface="Cambria Math" panose="02040503050406030204" pitchFamily="18" charset="0"/>
                          </a:rPr>
                          <m:t>1</m:t>
                        </m:r>
                      </m:sub>
                    </m:sSub>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𝑥</m:t>
                        </m:r>
                      </m:e>
                      <m:sub>
                        <m:r>
                          <a:rPr lang="es-CR" sz="2000" i="1">
                            <a:latin typeface="Cambria Math" panose="02040503050406030204" pitchFamily="18" charset="0"/>
                            <a:ea typeface="Cambria Math" panose="02040503050406030204" pitchFamily="18" charset="0"/>
                          </a:rPr>
                          <m:t>𝑡</m:t>
                        </m:r>
                        <m:r>
                          <a:rPr lang="es-CR" sz="2000" i="1">
                            <a:latin typeface="Cambria Math" panose="02040503050406030204" pitchFamily="18" charset="0"/>
                            <a:ea typeface="Cambria Math" panose="02040503050406030204" pitchFamily="18" charset="0"/>
                          </a:rPr>
                          <m:t>−1</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𝑢</m:t>
                        </m:r>
                      </m:e>
                      <m:sub>
                        <m:r>
                          <a:rPr lang="es-CR" sz="2000" i="1">
                            <a:latin typeface="Cambria Math" panose="02040503050406030204" pitchFamily="18" charset="0"/>
                            <a:ea typeface="Cambria Math" panose="02040503050406030204" pitchFamily="18" charset="0"/>
                          </a:rPr>
                          <m:t>𝑡</m:t>
                        </m:r>
                      </m:sub>
                    </m:sSub>
                    <m:r>
                      <a:rPr lang="es-CR" sz="2000" i="1">
                        <a:latin typeface="Cambria Math" panose="02040503050406030204" pitchFamily="18" charset="0"/>
                        <a:ea typeface="Cambria Math" panose="02040503050406030204" pitchFamily="18" charset="0"/>
                      </a:rPr>
                      <m:t>,  </m:t>
                    </m:r>
                    <m:r>
                      <a:rPr lang="es-CR" sz="2000" b="0" i="1" smtClean="0">
                        <a:latin typeface="Cambria Math" panose="02040503050406030204" pitchFamily="18" charset="0"/>
                        <a:ea typeface="Cambria Math" panose="02040503050406030204" pitchFamily="18" charset="0"/>
                      </a:rPr>
                      <m:t>                  </m:t>
                    </m:r>
                    <m:r>
                      <a:rPr lang="es-CR" sz="2000" i="1">
                        <a:latin typeface="Cambria Math" panose="02040503050406030204" pitchFamily="18" charset="0"/>
                        <a:ea typeface="Cambria Math" panose="02040503050406030204" pitchFamily="18" charset="0"/>
                      </a:rPr>
                      <m:t> </m:t>
                    </m:r>
                    <m:r>
                      <a:rPr lang="es-CR" sz="2000" i="1">
                        <a:latin typeface="Cambria Math" panose="02040503050406030204" pitchFamily="18" charset="0"/>
                        <a:ea typeface="Cambria Math" panose="02040503050406030204" pitchFamily="18" charset="0"/>
                      </a:rPr>
                      <m:t>𝑜</m:t>
                    </m:r>
                    <m:r>
                      <a:rPr lang="es-CR" sz="2000" i="1">
                        <a:latin typeface="Cambria Math" panose="02040503050406030204" pitchFamily="18" charset="0"/>
                        <a:ea typeface="Cambria Math" panose="02040503050406030204" pitchFamily="18" charset="0"/>
                      </a:rPr>
                      <m:t> </m:t>
                    </m:r>
                    <m:r>
                      <a:rPr lang="es-CR" sz="2000" i="1">
                        <a:latin typeface="Cambria Math" panose="02040503050406030204" pitchFamily="18" charset="0"/>
                        <a:ea typeface="Cambria Math" panose="02040503050406030204" pitchFamily="18" charset="0"/>
                      </a:rPr>
                      <m:t>𝑡𝑎𝑚𝑏𝑖</m:t>
                    </m:r>
                    <m:r>
                      <a:rPr lang="es-CR" sz="2000" i="1">
                        <a:latin typeface="Cambria Math" panose="02040503050406030204" pitchFamily="18" charset="0"/>
                        <a:ea typeface="Cambria Math" panose="02040503050406030204" pitchFamily="18" charset="0"/>
                      </a:rPr>
                      <m:t>é</m:t>
                    </m:r>
                    <m:r>
                      <a:rPr lang="es-CR" sz="2000" i="1">
                        <a:latin typeface="Cambria Math" panose="02040503050406030204" pitchFamily="18" charset="0"/>
                        <a:ea typeface="Cambria Math" panose="02040503050406030204" pitchFamily="18" charset="0"/>
                      </a:rPr>
                      <m:t>𝑛</m:t>
                    </m:r>
                    <m:r>
                      <a:rPr lang="es-CR" sz="2000" i="1">
                        <a:latin typeface="Cambria Math" panose="02040503050406030204" pitchFamily="18" charset="0"/>
                        <a:ea typeface="Cambria Math" panose="02040503050406030204" pitchFamily="18" charset="0"/>
                      </a:rPr>
                      <m:t>:   </m:t>
                    </m:r>
                    <m:d>
                      <m:dPr>
                        <m:ctrlPr>
                          <a:rPr lang="es-CR" sz="2000" i="1">
                            <a:latin typeface="Cambria Math"/>
                            <a:ea typeface="Cambria Math" panose="02040503050406030204" pitchFamily="18" charset="0"/>
                          </a:rPr>
                        </m:ctrlPr>
                      </m:dPr>
                      <m:e>
                        <m:r>
                          <a:rPr lang="es-CR" sz="2000" i="1">
                            <a:latin typeface="Cambria Math" panose="02040503050406030204" pitchFamily="18" charset="0"/>
                            <a:ea typeface="Cambria Math" panose="02040503050406030204" pitchFamily="18" charset="0"/>
                          </a:rPr>
                          <m:t>1−</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m:t>
                            </m:r>
                          </m:e>
                          <m:sub>
                            <m:r>
                              <a:rPr lang="es-CR" sz="2000" i="1">
                                <a:latin typeface="Cambria Math" panose="02040503050406030204" pitchFamily="18" charset="0"/>
                                <a:ea typeface="Cambria Math" panose="02040503050406030204" pitchFamily="18" charset="0"/>
                              </a:rPr>
                              <m:t>1</m:t>
                            </m:r>
                          </m:sub>
                        </m:sSub>
                        <m:r>
                          <a:rPr lang="es-CR" sz="2000" i="1">
                            <a:latin typeface="Cambria Math" panose="02040503050406030204" pitchFamily="18" charset="0"/>
                            <a:ea typeface="Cambria Math" panose="02040503050406030204" pitchFamily="18" charset="0"/>
                          </a:rPr>
                          <m:t>𝐵</m:t>
                        </m:r>
                      </m:e>
                    </m:d>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𝑥</m:t>
                        </m:r>
                      </m:e>
                      <m:sub>
                        <m:r>
                          <a:rPr lang="es-CR" sz="2000" i="1">
                            <a:latin typeface="Cambria Math" panose="02040503050406030204" pitchFamily="18" charset="0"/>
                            <a:ea typeface="Cambria Math" panose="02040503050406030204" pitchFamily="18" charset="0"/>
                          </a:rPr>
                          <m:t>𝑡</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𝑢</m:t>
                        </m:r>
                      </m:e>
                      <m:sub>
                        <m:r>
                          <a:rPr lang="es-CR" sz="2000" i="1">
                            <a:latin typeface="Cambria Math" panose="02040503050406030204" pitchFamily="18" charset="0"/>
                            <a:ea typeface="Cambria Math" panose="02040503050406030204" pitchFamily="18" charset="0"/>
                          </a:rPr>
                          <m:t>𝑡</m:t>
                        </m:r>
                      </m:sub>
                    </m:sSub>
                  </m:oMath>
                </a14:m>
                <a:endParaRPr lang="es-CR" sz="2000" dirty="0"/>
              </a:p>
              <a:p>
                <a:pPr marL="0" indent="0">
                  <a:buNone/>
                </a:pPr>
                <a:r>
                  <a:rPr lang="es-CR" sz="2000" dirty="0"/>
                  <a:t>Mediante la condición de estacionaridad se puede obtener el pasaje a una escritura MA: </a:t>
                </a:r>
              </a:p>
              <a:p>
                <a:pPr marL="0" indent="0">
                  <a:buNone/>
                </a:pPr>
                <a14:m>
                  <m:oMathPara xmlns:m="http://schemas.openxmlformats.org/officeDocument/2006/math">
                    <m:oMathParaPr>
                      <m:jc m:val="left"/>
                    </m:oMathParaPr>
                    <m:oMath xmlns:m="http://schemas.openxmlformats.org/officeDocument/2006/math">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𝑥</m:t>
                          </m:r>
                        </m:e>
                        <m:sub>
                          <m:r>
                            <a:rPr lang="es-CR" sz="2000" i="1">
                              <a:latin typeface="Cambria Math" panose="02040503050406030204" pitchFamily="18" charset="0"/>
                              <a:ea typeface="Cambria Math" panose="02040503050406030204" pitchFamily="18" charset="0"/>
                            </a:rPr>
                            <m:t>𝑡</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sSup>
                            <m:sSupPr>
                              <m:ctrlPr>
                                <a:rPr lang="es-CR" sz="2000" i="1">
                                  <a:latin typeface="Cambria Math"/>
                                  <a:ea typeface="Cambria Math" panose="02040503050406030204" pitchFamily="18" charset="0"/>
                                </a:rPr>
                              </m:ctrlPr>
                            </m:sSupPr>
                            <m:e>
                              <m:d>
                                <m:dPr>
                                  <m:ctrlPr>
                                    <a:rPr lang="es-CR" sz="2000" i="1">
                                      <a:latin typeface="Cambria Math"/>
                                      <a:ea typeface="Cambria Math" panose="02040503050406030204" pitchFamily="18" charset="0"/>
                                    </a:rPr>
                                  </m:ctrlPr>
                                </m:dPr>
                                <m:e>
                                  <m:r>
                                    <a:rPr lang="es-CR" sz="2000" i="1">
                                      <a:latin typeface="Cambria Math" panose="02040503050406030204" pitchFamily="18" charset="0"/>
                                      <a:ea typeface="Cambria Math" panose="02040503050406030204" pitchFamily="18" charset="0"/>
                                    </a:rPr>
                                    <m:t>1−</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m:t>
                                      </m:r>
                                    </m:e>
                                    <m:sub>
                                      <m:r>
                                        <a:rPr lang="es-CR" sz="2000" i="1">
                                          <a:latin typeface="Cambria Math" panose="02040503050406030204" pitchFamily="18" charset="0"/>
                                          <a:ea typeface="Cambria Math" panose="02040503050406030204" pitchFamily="18" charset="0"/>
                                        </a:rPr>
                                        <m:t>1</m:t>
                                      </m:r>
                                    </m:sub>
                                  </m:sSub>
                                  <m:r>
                                    <a:rPr lang="es-CR" sz="2000" i="1">
                                      <a:latin typeface="Cambria Math" panose="02040503050406030204" pitchFamily="18" charset="0"/>
                                      <a:ea typeface="Cambria Math" panose="02040503050406030204" pitchFamily="18" charset="0"/>
                                    </a:rPr>
                                    <m:t>𝐵</m:t>
                                  </m:r>
                                </m:e>
                              </m:d>
                            </m:e>
                            <m:sup>
                              <m:r>
                                <a:rPr lang="es-CR" sz="2000" i="1">
                                  <a:latin typeface="Cambria Math" panose="02040503050406030204" pitchFamily="18" charset="0"/>
                                  <a:ea typeface="Cambria Math" panose="02040503050406030204" pitchFamily="18" charset="0"/>
                                </a:rPr>
                                <m:t>−1</m:t>
                              </m:r>
                            </m:sup>
                          </m:sSup>
                          <m:r>
                            <a:rPr lang="es-CR" sz="2000" i="1">
                              <a:latin typeface="Cambria Math" panose="02040503050406030204" pitchFamily="18" charset="0"/>
                              <a:ea typeface="Cambria Math" panose="02040503050406030204" pitchFamily="18" charset="0"/>
                            </a:rPr>
                            <m:t>𝑢</m:t>
                          </m:r>
                        </m:e>
                        <m:sub>
                          <m:r>
                            <a:rPr lang="es-CR" sz="2000" i="1">
                              <a:latin typeface="Cambria Math" panose="02040503050406030204" pitchFamily="18" charset="0"/>
                              <a:ea typeface="Cambria Math" panose="02040503050406030204" pitchFamily="18" charset="0"/>
                            </a:rPr>
                            <m:t>𝑡</m:t>
                          </m:r>
                        </m:sub>
                      </m:sSub>
                      <m:r>
                        <a:rPr lang="es-CR" sz="2000" i="1">
                          <a:latin typeface="Cambria Math" panose="02040503050406030204" pitchFamily="18" charset="0"/>
                          <a:ea typeface="Cambria Math" panose="02040503050406030204" pitchFamily="18" charset="0"/>
                        </a:rPr>
                        <m:t>, </m:t>
                      </m:r>
                      <m:r>
                        <a:rPr lang="es-CR" sz="2000" b="0" i="1" smtClean="0">
                          <a:latin typeface="Cambria Math" panose="02040503050406030204" pitchFamily="18" charset="0"/>
                          <a:ea typeface="Cambria Math" panose="02040503050406030204" pitchFamily="18" charset="0"/>
                        </a:rPr>
                        <m:t>        </m:t>
                      </m:r>
                      <m:r>
                        <a:rPr lang="es-CR" sz="2000" i="1">
                          <a:latin typeface="Cambria Math" panose="02040503050406030204" pitchFamily="18" charset="0"/>
                          <a:ea typeface="Cambria Math" panose="02040503050406030204" pitchFamily="18" charset="0"/>
                        </a:rPr>
                        <m:t>𝑜</m:t>
                      </m:r>
                      <m:r>
                        <a:rPr lang="es-CR" sz="2000" i="1">
                          <a:latin typeface="Cambria Math" panose="02040503050406030204" pitchFamily="18" charset="0"/>
                          <a:ea typeface="Cambria Math" panose="02040503050406030204" pitchFamily="18" charset="0"/>
                        </a:rPr>
                        <m:t> </m:t>
                      </m:r>
                      <m:r>
                        <a:rPr lang="es-CR" sz="2000" i="1">
                          <a:latin typeface="Cambria Math" panose="02040503050406030204" pitchFamily="18" charset="0"/>
                          <a:ea typeface="Cambria Math" panose="02040503050406030204" pitchFamily="18" charset="0"/>
                        </a:rPr>
                        <m:t>𝑡𝑎𝑚𝑏𝑖</m:t>
                      </m:r>
                      <m:r>
                        <a:rPr lang="es-CR" sz="2000" i="1">
                          <a:latin typeface="Cambria Math" panose="02040503050406030204" pitchFamily="18" charset="0"/>
                          <a:ea typeface="Cambria Math" panose="02040503050406030204" pitchFamily="18" charset="0"/>
                        </a:rPr>
                        <m:t>é</m:t>
                      </m:r>
                      <m:r>
                        <a:rPr lang="es-CR" sz="2000" i="1">
                          <a:latin typeface="Cambria Math" panose="02040503050406030204" pitchFamily="18" charset="0"/>
                          <a:ea typeface="Cambria Math" panose="02040503050406030204" pitchFamily="18" charset="0"/>
                        </a:rPr>
                        <m:t>𝑛</m:t>
                      </m:r>
                      <m:r>
                        <a:rPr lang="es-CR" sz="2000" i="1">
                          <a:latin typeface="Cambria Math" panose="02040503050406030204" pitchFamily="18" charset="0"/>
                          <a:ea typeface="Cambria Math" panose="02040503050406030204" pitchFamily="18" charset="0"/>
                        </a:rPr>
                        <m:t> </m:t>
                      </m:r>
                      <m:r>
                        <a:rPr lang="es-CR" sz="2000" i="1">
                          <a:latin typeface="Cambria Math" panose="02040503050406030204" pitchFamily="18" charset="0"/>
                          <a:ea typeface="Cambria Math" panose="02040503050406030204" pitchFamily="18" charset="0"/>
                        </a:rPr>
                        <m:t>𝑑𝑒</m:t>
                      </m:r>
                      <m:r>
                        <a:rPr lang="es-CR" sz="2000" i="1">
                          <a:latin typeface="Cambria Math" panose="02040503050406030204" pitchFamily="18" charset="0"/>
                          <a:ea typeface="Cambria Math" panose="02040503050406030204" pitchFamily="18" charset="0"/>
                        </a:rPr>
                        <m:t> </m:t>
                      </m:r>
                      <m:r>
                        <a:rPr lang="es-CR" sz="2000" i="1">
                          <a:latin typeface="Cambria Math" panose="02040503050406030204" pitchFamily="18" charset="0"/>
                          <a:ea typeface="Cambria Math" panose="02040503050406030204" pitchFamily="18" charset="0"/>
                        </a:rPr>
                        <m:t>𝑙𝑎</m:t>
                      </m:r>
                      <m:r>
                        <a:rPr lang="es-CR" sz="2000" i="1">
                          <a:latin typeface="Cambria Math" panose="02040503050406030204" pitchFamily="18" charset="0"/>
                          <a:ea typeface="Cambria Math" panose="02040503050406030204" pitchFamily="18" charset="0"/>
                        </a:rPr>
                        <m:t> </m:t>
                      </m:r>
                      <m:r>
                        <a:rPr lang="es-CR" sz="2000" i="1">
                          <a:latin typeface="Cambria Math" panose="02040503050406030204" pitchFamily="18" charset="0"/>
                          <a:ea typeface="Cambria Math" panose="02040503050406030204" pitchFamily="18" charset="0"/>
                        </a:rPr>
                        <m:t>𝑓𝑜𝑟𝑚𝑎</m:t>
                      </m:r>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𝑥</m:t>
                          </m:r>
                        </m:e>
                        <m:sub>
                          <m:r>
                            <a:rPr lang="es-CR" sz="2000" i="1">
                              <a:latin typeface="Cambria Math" panose="02040503050406030204" pitchFamily="18" charset="0"/>
                              <a:ea typeface="Cambria Math" panose="02040503050406030204" pitchFamily="18" charset="0"/>
                            </a:rPr>
                            <m:t>𝑡</m:t>
                          </m:r>
                        </m:sub>
                      </m:sSub>
                      <m:r>
                        <a:rPr lang="es-CR" sz="2000" i="1">
                          <a:latin typeface="Cambria Math" panose="02040503050406030204" pitchFamily="18" charset="0"/>
                          <a:ea typeface="Cambria Math" panose="02040503050406030204" pitchFamily="18" charset="0"/>
                        </a:rPr>
                        <m:t>=</m:t>
                      </m:r>
                      <m:nary>
                        <m:naryPr>
                          <m:chr m:val="∑"/>
                          <m:ctrlPr>
                            <a:rPr lang="es-CR" sz="2000" i="1">
                              <a:latin typeface="Cambria Math"/>
                              <a:ea typeface="Cambria Math" panose="02040503050406030204" pitchFamily="18" charset="0"/>
                            </a:rPr>
                          </m:ctrlPr>
                        </m:naryPr>
                        <m:sub>
                          <m:r>
                            <m:rPr>
                              <m:brk m:alnAt="23"/>
                            </m:rPr>
                            <a:rPr lang="es-CR" sz="2000" i="1">
                              <a:latin typeface="Cambria Math" panose="02040503050406030204" pitchFamily="18" charset="0"/>
                              <a:ea typeface="Cambria Math" panose="02040503050406030204" pitchFamily="18" charset="0"/>
                            </a:rPr>
                            <m:t>𝑖</m:t>
                          </m:r>
                          <m:r>
                            <a:rPr lang="es-CR" sz="2000" i="1">
                              <a:latin typeface="Cambria Math" panose="02040503050406030204" pitchFamily="18" charset="0"/>
                              <a:ea typeface="Cambria Math" panose="02040503050406030204" pitchFamily="18" charset="0"/>
                            </a:rPr>
                            <m:t>=0</m:t>
                          </m:r>
                        </m:sub>
                        <m:sup>
                          <m:r>
                            <a:rPr lang="es-CR" sz="2000" i="1">
                              <a:latin typeface="Cambria Math" panose="02040503050406030204" pitchFamily="18" charset="0"/>
                              <a:ea typeface="Cambria Math" panose="02040503050406030204" pitchFamily="18" charset="0"/>
                            </a:rPr>
                            <m:t>∞</m:t>
                          </m:r>
                        </m:sup>
                        <m:e>
                          <m:sSubSup>
                            <m:sSubSupPr>
                              <m:ctrlPr>
                                <a:rPr lang="es-CR" sz="2000" i="1">
                                  <a:latin typeface="Cambria Math"/>
                                  <a:ea typeface="Cambria Math" panose="02040503050406030204" pitchFamily="18" charset="0"/>
                                </a:rPr>
                              </m:ctrlPr>
                            </m:sSubSupPr>
                            <m:e>
                              <m:r>
                                <a:rPr lang="es-CR" sz="2000" i="1">
                                  <a:latin typeface="Cambria Math" panose="02040503050406030204" pitchFamily="18" charset="0"/>
                                  <a:ea typeface="Cambria Math" panose="02040503050406030204" pitchFamily="18" charset="0"/>
                                </a:rPr>
                                <m:t>∅</m:t>
                              </m:r>
                            </m:e>
                            <m:sub>
                              <m:r>
                                <a:rPr lang="es-CR" sz="2000" i="1">
                                  <a:latin typeface="Cambria Math" panose="02040503050406030204" pitchFamily="18" charset="0"/>
                                  <a:ea typeface="Cambria Math" panose="02040503050406030204" pitchFamily="18" charset="0"/>
                                </a:rPr>
                                <m:t>1</m:t>
                              </m:r>
                            </m:sub>
                            <m:sup>
                              <m:r>
                                <a:rPr lang="es-CR" sz="2000" i="1">
                                  <a:latin typeface="Cambria Math" panose="02040503050406030204" pitchFamily="18" charset="0"/>
                                  <a:ea typeface="Cambria Math" panose="02040503050406030204" pitchFamily="18" charset="0"/>
                                </a:rPr>
                                <m:t>𝑖</m:t>
                              </m:r>
                            </m:sup>
                          </m:sSubSup>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𝑢</m:t>
                              </m:r>
                            </m:e>
                            <m:sub>
                              <m:r>
                                <a:rPr lang="es-CR" sz="2000" i="1">
                                  <a:latin typeface="Cambria Math" panose="02040503050406030204" pitchFamily="18" charset="0"/>
                                  <a:ea typeface="Cambria Math" panose="02040503050406030204" pitchFamily="18" charset="0"/>
                                </a:rPr>
                                <m:t>𝑡</m:t>
                              </m:r>
                              <m:r>
                                <a:rPr lang="es-CR" sz="2000" i="1">
                                  <a:latin typeface="Cambria Math" panose="02040503050406030204" pitchFamily="18" charset="0"/>
                                  <a:ea typeface="Cambria Math" panose="02040503050406030204" pitchFamily="18" charset="0"/>
                                </a:rPr>
                                <m:t>−</m:t>
                              </m:r>
                              <m:r>
                                <a:rPr lang="es-CR" sz="2000" i="1">
                                  <a:latin typeface="Cambria Math" panose="02040503050406030204" pitchFamily="18" charset="0"/>
                                  <a:ea typeface="Cambria Math" panose="02040503050406030204" pitchFamily="18" charset="0"/>
                                </a:rPr>
                                <m:t>𝑖</m:t>
                              </m:r>
                            </m:sub>
                          </m:sSub>
                        </m:e>
                      </m:nary>
                    </m:oMath>
                  </m:oMathPara>
                </a14:m>
                <a:endParaRPr lang="es-CR" sz="2000" dirty="0">
                  <a:latin typeface="Cambria Math" panose="02040503050406030204" pitchFamily="18" charset="0"/>
                </a:endParaRPr>
              </a:p>
              <a:p>
                <a:pPr marL="0" indent="0">
                  <a:buNone/>
                </a:pPr>
                <a:r>
                  <a:rPr lang="es-CR" sz="2000" dirty="0">
                    <a:latin typeface="Cambria Math" panose="02040503050406030204" pitchFamily="18" charset="0"/>
                  </a:rPr>
                  <a:t>Con condición de que </a:t>
                </a:r>
                <a14:m>
                  <m:oMath xmlns:m="http://schemas.openxmlformats.org/officeDocument/2006/math">
                    <m:d>
                      <m:dPr>
                        <m:begChr m:val="|"/>
                        <m:endChr m:val="|"/>
                        <m:ctrlPr>
                          <a:rPr lang="es-CR" sz="2000" i="1">
                            <a:latin typeface="Cambria Math"/>
                          </a:rPr>
                        </m:ctrlPr>
                      </m:dPr>
                      <m:e>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m:t>
                            </m:r>
                          </m:e>
                          <m:sub>
                            <m:r>
                              <a:rPr lang="es-CR" sz="2000" i="1">
                                <a:latin typeface="Cambria Math" panose="02040503050406030204" pitchFamily="18" charset="0"/>
                                <a:ea typeface="Cambria Math" panose="02040503050406030204" pitchFamily="18" charset="0"/>
                              </a:rPr>
                              <m:t>1</m:t>
                            </m:r>
                          </m:sub>
                        </m:sSub>
                      </m:e>
                    </m:d>
                    <m:r>
                      <a:rPr lang="es-CR" sz="2000" i="1">
                        <a:latin typeface="Cambria Math" panose="02040503050406030204" pitchFamily="18" charset="0"/>
                      </a:rPr>
                      <m:t>&lt;1</m:t>
                    </m:r>
                  </m:oMath>
                </a14:m>
                <a:endParaRPr lang="es-CR" sz="2000" dirty="0">
                  <a:latin typeface="Cambria Math" panose="02040503050406030204" pitchFamily="18" charset="0"/>
                </a:endParaRPr>
              </a:p>
              <a:p>
                <a:pPr marL="0" indent="0" algn="just">
                  <a:buNone/>
                </a:pPr>
                <a:r>
                  <a:rPr lang="es-CR" sz="2000" dirty="0"/>
                  <a:t>Para los momentos matemáticos, recordamos que trabajamos sobre una serie centrada. La función de autocovariancia se calcula como sigue:</a:t>
                </a:r>
              </a:p>
              <a:p>
                <a:pPr algn="just"/>
                <a:endParaRPr lang="es-CR" sz="2000" dirty="0"/>
              </a:p>
              <a:p>
                <a:pPr algn="just"/>
                <a:endParaRPr lang="es-CR" sz="2000" dirty="0"/>
              </a:p>
              <a:p>
                <a:pPr marL="0" indent="0" algn="just">
                  <a:buNone/>
                </a:pPr>
                <a:r>
                  <a:rPr lang="es-CR" sz="2000" dirty="0"/>
                  <a:t>Recordamos que:</a:t>
                </a:r>
              </a:p>
              <a:p>
                <a:pPr algn="just"/>
                <a:endParaRPr lang="es-CR" sz="2000" dirty="0"/>
              </a:p>
              <a:p>
                <a:pPr algn="just"/>
                <a:endParaRPr lang="es-CR" sz="2000" dirty="0"/>
              </a:p>
              <a:p>
                <a:pPr marL="0" indent="0" algn="just">
                  <a:buNone/>
                </a:pPr>
                <a:r>
                  <a:rPr lang="es-CR" sz="2000" dirty="0"/>
                  <a:t>Y especificamos que:</a:t>
                </a:r>
              </a:p>
              <a:p>
                <a:pPr marL="0" indent="0">
                  <a:buNone/>
                </a:pPr>
                <a:endParaRPr lang="es-CR" sz="2000" dirty="0"/>
              </a:p>
            </p:txBody>
          </p:sp>
        </mc:Choice>
        <mc:Fallback xmlns="">
          <p:sp>
            <p:nvSpPr>
              <p:cNvPr id="5" name="Marcador de contenido 2"/>
              <p:cNvSpPr>
                <a:spLocks noGrp="1" noRot="1" noChangeAspect="1" noMove="1" noResize="1" noEditPoints="1" noAdjustHandles="1" noChangeArrowheads="1" noChangeShapeType="1" noTextEdit="1"/>
              </p:cNvSpPr>
              <p:nvPr>
                <p:ph idx="1"/>
              </p:nvPr>
            </p:nvSpPr>
            <p:spPr>
              <a:xfrm>
                <a:off x="0" y="867262"/>
                <a:ext cx="12153904" cy="5990738"/>
              </a:xfrm>
              <a:blipFill>
                <a:blip r:embed="rId2"/>
                <a:stretch>
                  <a:fillRect l="-502" t="-1017" r="-502"/>
                </a:stretch>
              </a:blipFill>
            </p:spPr>
            <p:txBody>
              <a:bodyPr/>
              <a:lstStyle/>
              <a:p>
                <a:r>
                  <a:rPr lang="es-CR">
                    <a:noFill/>
                  </a:rPr>
                  <a:t> </a:t>
                </a:r>
              </a:p>
            </p:txBody>
          </p:sp>
        </mc:Fallback>
      </mc:AlternateContent>
      <p:sp>
        <p:nvSpPr>
          <p:cNvPr id="6" name="Marcador de contenido 2"/>
          <p:cNvSpPr txBox="1">
            <a:spLocks/>
          </p:cNvSpPr>
          <p:nvPr/>
        </p:nvSpPr>
        <p:spPr>
          <a:xfrm>
            <a:off x="38104" y="800099"/>
            <a:ext cx="12115800" cy="59907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s-CR" sz="2000" dirty="0"/>
          </a:p>
        </p:txBody>
      </p:sp>
      <p:pic>
        <p:nvPicPr>
          <p:cNvPr id="7" name="Imagen 6">
            <a:extLst>
              <a:ext uri="{FF2B5EF4-FFF2-40B4-BE49-F238E27FC236}">
                <a16:creationId xmlns:a16="http://schemas.microsoft.com/office/drawing/2014/main" xmlns="" id="{C0D4FF3F-BE8E-44B0-B943-CB6532B71356}"/>
              </a:ext>
            </a:extLst>
          </p:cNvPr>
          <p:cNvPicPr>
            <a:picLocks noChangeAspect="1"/>
          </p:cNvPicPr>
          <p:nvPr/>
        </p:nvPicPr>
        <p:blipFill>
          <a:blip r:embed="rId3" cstate="print"/>
          <a:stretch>
            <a:fillRect/>
          </a:stretch>
        </p:blipFill>
        <p:spPr>
          <a:xfrm>
            <a:off x="3362779" y="3919376"/>
            <a:ext cx="7590589" cy="481191"/>
          </a:xfrm>
          <a:prstGeom prst="rect">
            <a:avLst/>
          </a:prstGeom>
        </p:spPr>
      </p:pic>
      <p:pic>
        <p:nvPicPr>
          <p:cNvPr id="8" name="Imagen 7">
            <a:extLst>
              <a:ext uri="{FF2B5EF4-FFF2-40B4-BE49-F238E27FC236}">
                <a16:creationId xmlns:a16="http://schemas.microsoft.com/office/drawing/2014/main" xmlns="" id="{79DBC2A2-2E83-409F-AB39-A4147830BDD1}"/>
              </a:ext>
            </a:extLst>
          </p:cNvPr>
          <p:cNvPicPr>
            <a:picLocks noChangeAspect="1"/>
          </p:cNvPicPr>
          <p:nvPr/>
        </p:nvPicPr>
        <p:blipFill>
          <a:blip r:embed="rId4" cstate="print"/>
          <a:stretch>
            <a:fillRect/>
          </a:stretch>
        </p:blipFill>
        <p:spPr>
          <a:xfrm>
            <a:off x="2030631" y="4645224"/>
            <a:ext cx="2664296" cy="519447"/>
          </a:xfrm>
          <a:prstGeom prst="rect">
            <a:avLst/>
          </a:prstGeom>
        </p:spPr>
      </p:pic>
      <p:pic>
        <p:nvPicPr>
          <p:cNvPr id="9" name="Imagen 8">
            <a:extLst>
              <a:ext uri="{FF2B5EF4-FFF2-40B4-BE49-F238E27FC236}">
                <a16:creationId xmlns:a16="http://schemas.microsoft.com/office/drawing/2014/main" xmlns="" id="{48E2C6F5-0A38-4BAE-B675-6068F90C5382}"/>
              </a:ext>
            </a:extLst>
          </p:cNvPr>
          <p:cNvPicPr>
            <a:picLocks noChangeAspect="1"/>
          </p:cNvPicPr>
          <p:nvPr/>
        </p:nvPicPr>
        <p:blipFill>
          <a:blip r:embed="rId5" cstate="print"/>
          <a:stretch>
            <a:fillRect/>
          </a:stretch>
        </p:blipFill>
        <p:spPr>
          <a:xfrm>
            <a:off x="2030631" y="5224230"/>
            <a:ext cx="4308805" cy="502349"/>
          </a:xfrm>
          <a:prstGeom prst="rect">
            <a:avLst/>
          </a:prstGeom>
        </p:spPr>
      </p:pic>
      <p:pic>
        <p:nvPicPr>
          <p:cNvPr id="10" name="Imagen 9">
            <a:extLst>
              <a:ext uri="{FF2B5EF4-FFF2-40B4-BE49-F238E27FC236}">
                <a16:creationId xmlns:a16="http://schemas.microsoft.com/office/drawing/2014/main" xmlns="" id="{136F3144-D116-401E-9666-85E4086040E9}"/>
              </a:ext>
            </a:extLst>
          </p:cNvPr>
          <p:cNvPicPr>
            <a:picLocks noChangeAspect="1"/>
          </p:cNvPicPr>
          <p:nvPr/>
        </p:nvPicPr>
        <p:blipFill>
          <a:blip r:embed="rId6" cstate="print"/>
          <a:stretch>
            <a:fillRect/>
          </a:stretch>
        </p:blipFill>
        <p:spPr>
          <a:xfrm>
            <a:off x="2562553" y="5844045"/>
            <a:ext cx="2110402" cy="409397"/>
          </a:xfrm>
          <a:prstGeom prst="rect">
            <a:avLst/>
          </a:prstGeom>
        </p:spPr>
      </p:pic>
      <p:pic>
        <p:nvPicPr>
          <p:cNvPr id="11" name="Imagen 10">
            <a:extLst>
              <a:ext uri="{FF2B5EF4-FFF2-40B4-BE49-F238E27FC236}">
                <a16:creationId xmlns:a16="http://schemas.microsoft.com/office/drawing/2014/main" xmlns="" id="{A622DDF0-72B6-41C0-8D2C-3AD79EE4FAAC}"/>
              </a:ext>
            </a:extLst>
          </p:cNvPr>
          <p:cNvPicPr>
            <a:picLocks noChangeAspect="1"/>
          </p:cNvPicPr>
          <p:nvPr/>
        </p:nvPicPr>
        <p:blipFill>
          <a:blip r:embed="rId7" cstate="print"/>
          <a:stretch>
            <a:fillRect/>
          </a:stretch>
        </p:blipFill>
        <p:spPr>
          <a:xfrm>
            <a:off x="2540912" y="6353944"/>
            <a:ext cx="5522734" cy="504056"/>
          </a:xfrm>
          <a:prstGeom prst="rect">
            <a:avLst/>
          </a:prstGeom>
        </p:spPr>
      </p:pic>
    </p:spTree>
    <p:extLst>
      <p:ext uri="{BB962C8B-B14F-4D97-AF65-F5344CB8AC3E}">
        <p14:creationId xmlns:p14="http://schemas.microsoft.com/office/powerpoint/2010/main" val="3271886695"/>
      </p:ext>
    </p:extLst>
  </p:cSld>
  <p:clrMapOvr>
    <a:masterClrMapping/>
  </p:clrMapOvr>
  <p:transition spd="slow">
    <p:wip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26376" y="867263"/>
                <a:ext cx="12112872" cy="5911605"/>
              </a:xfrm>
            </p:spPr>
            <p:txBody>
              <a:bodyPr>
                <a:normAutofit/>
              </a:bodyPr>
              <a:lstStyle/>
              <a:p>
                <a:pPr marL="0" indent="0">
                  <a:buNone/>
                </a:pPr>
                <a:r>
                  <a:rPr lang="es-CR" sz="2000" b="1" dirty="0"/>
                  <a:t>Función de autocorrelación total de un método AR(1)</a:t>
                </a:r>
              </a:p>
              <a:p>
                <a:pPr marL="0" indent="0">
                  <a:buNone/>
                </a:pPr>
                <a:r>
                  <a:rPr lang="es-CR" sz="2000" dirty="0"/>
                  <a:t>Si partimos de las expresiones anteriores, y lo dividimos por </a:t>
                </a:r>
                <a14:m>
                  <m:oMath xmlns:m="http://schemas.openxmlformats.org/officeDocument/2006/math">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𝛾</m:t>
                        </m:r>
                      </m:e>
                      <m:sub>
                        <m:r>
                          <a:rPr lang="es-CR" sz="2000" i="1">
                            <a:latin typeface="Cambria Math" panose="02040503050406030204" pitchFamily="18" charset="0"/>
                            <a:ea typeface="Cambria Math" panose="02040503050406030204" pitchFamily="18" charset="0"/>
                          </a:rPr>
                          <m:t>0</m:t>
                        </m:r>
                      </m:sub>
                    </m:sSub>
                  </m:oMath>
                </a14:m>
                <a:r>
                  <a:rPr lang="es-CR" sz="2000" dirty="0"/>
                  <a:t>, obtenemos por función de autocorrelación:  </a:t>
                </a:r>
              </a:p>
              <a:p>
                <a:pPr marL="0" indent="0">
                  <a:buNone/>
                </a:pPr>
                <a:r>
                  <a:rPr lang="es-CR" sz="2000" dirty="0"/>
                  <a:t>                                                         o su similar</a:t>
                </a:r>
              </a:p>
              <a:p>
                <a:pPr marL="0" indent="0">
                  <a:buNone/>
                </a:pPr>
                <a:r>
                  <a:rPr lang="es-CR" sz="2000" dirty="0"/>
                  <a:t/>
                </a:r>
                <a:br>
                  <a:rPr lang="es-CR" sz="2000" dirty="0"/>
                </a:br>
                <a:r>
                  <a:rPr lang="es-CR" sz="2000" dirty="0"/>
                  <a:t>Por lo que el valor de </a:t>
                </a:r>
                <a14:m>
                  <m:oMath xmlns:m="http://schemas.openxmlformats.org/officeDocument/2006/math">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𝛾</m:t>
                        </m:r>
                      </m:e>
                      <m:sub>
                        <m:r>
                          <a:rPr lang="es-CR" sz="2000" i="1">
                            <a:latin typeface="Cambria Math" panose="02040503050406030204" pitchFamily="18" charset="0"/>
                            <a:ea typeface="Cambria Math" panose="02040503050406030204" pitchFamily="18" charset="0"/>
                          </a:rPr>
                          <m:t>0</m:t>
                        </m:r>
                      </m:sub>
                    </m:sSub>
                  </m:oMath>
                </a14:m>
                <a:r>
                  <a:rPr lang="es-CR" sz="2000" dirty="0"/>
                  <a:t> se representa como: </a:t>
                </a:r>
              </a:p>
              <a:p>
                <a:pPr marL="0" indent="0" algn="just">
                  <a:buNone/>
                </a:pPr>
                <a:r>
                  <a:rPr lang="es-CR" sz="2000" dirty="0"/>
                  <a:t/>
                </a:r>
                <a:br>
                  <a:rPr lang="es-CR" sz="2000" dirty="0"/>
                </a:br>
                <a:endParaRPr lang="es-CR" sz="2000" dirty="0"/>
              </a:p>
              <a:p>
                <a:pPr marL="0" indent="0" algn="just">
                  <a:buNone/>
                </a:pPr>
                <a:endParaRPr lang="es-CR" sz="2000" dirty="0"/>
              </a:p>
              <a:p>
                <a:pPr marL="0" indent="0" algn="just">
                  <a:buNone/>
                </a:pPr>
                <a:r>
                  <a:rPr lang="es-CR" sz="2000" dirty="0"/>
                  <a:t>Esta función se caracteriza por una disminución exponencial de los términos todos positivos si </a:t>
                </a:r>
                <a14:m>
                  <m:oMath xmlns:m="http://schemas.openxmlformats.org/officeDocument/2006/math">
                    <m:sSub>
                      <m:sSubPr>
                        <m:ctrlPr>
                          <a:rPr lang="es-CR" sz="2000" i="1" dirty="0">
                            <a:latin typeface="Cambria Math"/>
                            <a:ea typeface="Cambria Math" panose="02040503050406030204" pitchFamily="18" charset="0"/>
                          </a:rPr>
                        </m:ctrlPr>
                      </m:sSubPr>
                      <m:e>
                        <m:r>
                          <a:rPr lang="es-CR" sz="2000" i="1" dirty="0">
                            <a:latin typeface="Cambria Math" panose="02040503050406030204" pitchFamily="18" charset="0"/>
                            <a:ea typeface="Cambria Math" panose="02040503050406030204" pitchFamily="18" charset="0"/>
                          </a:rPr>
                          <m:t>∅</m:t>
                        </m:r>
                      </m:e>
                      <m:sub>
                        <m:r>
                          <a:rPr lang="es-CR" sz="2000" i="1" dirty="0">
                            <a:latin typeface="Cambria Math" panose="02040503050406030204" pitchFamily="18" charset="0"/>
                            <a:ea typeface="Cambria Math" panose="02040503050406030204" pitchFamily="18" charset="0"/>
                          </a:rPr>
                          <m:t>1</m:t>
                        </m:r>
                      </m:sub>
                    </m:sSub>
                    <m:r>
                      <a:rPr lang="es-CR" sz="2000" i="1" dirty="0">
                        <a:latin typeface="Cambria Math" panose="02040503050406030204" pitchFamily="18" charset="0"/>
                        <a:ea typeface="Cambria Math" panose="02040503050406030204" pitchFamily="18" charset="0"/>
                      </a:rPr>
                      <m:t>&gt;0</m:t>
                    </m:r>
                  </m:oMath>
                </a14:m>
                <a:r>
                  <a:rPr lang="es-CR" sz="2000" dirty="0"/>
                  <a:t>, alternando en signo si </a:t>
                </a:r>
                <a14:m>
                  <m:oMath xmlns:m="http://schemas.openxmlformats.org/officeDocument/2006/math">
                    <m:sSub>
                      <m:sSubPr>
                        <m:ctrlPr>
                          <a:rPr lang="es-CR" sz="2000" i="1" dirty="0">
                            <a:latin typeface="Cambria Math"/>
                            <a:ea typeface="Cambria Math" panose="02040503050406030204" pitchFamily="18" charset="0"/>
                          </a:rPr>
                        </m:ctrlPr>
                      </m:sSubPr>
                      <m:e>
                        <m:r>
                          <a:rPr lang="es-CR" sz="2000" i="1" dirty="0">
                            <a:latin typeface="Cambria Math" panose="02040503050406030204" pitchFamily="18" charset="0"/>
                            <a:ea typeface="Cambria Math" panose="02040503050406030204" pitchFamily="18" charset="0"/>
                          </a:rPr>
                          <m:t>∅</m:t>
                        </m:r>
                      </m:e>
                      <m:sub>
                        <m:r>
                          <a:rPr lang="es-CR" sz="2000" i="1" dirty="0">
                            <a:latin typeface="Cambria Math" panose="02040503050406030204" pitchFamily="18" charset="0"/>
                            <a:ea typeface="Cambria Math" panose="02040503050406030204" pitchFamily="18" charset="0"/>
                          </a:rPr>
                          <m:t>1</m:t>
                        </m:r>
                      </m:sub>
                    </m:sSub>
                    <m:r>
                      <a:rPr lang="es-CR" sz="2000" i="1" dirty="0">
                        <a:latin typeface="Cambria Math" panose="02040503050406030204" pitchFamily="18" charset="0"/>
                        <a:ea typeface="Cambria Math" panose="02040503050406030204" pitchFamily="18" charset="0"/>
                      </a:rPr>
                      <m:t>&lt;</m:t>
                    </m:r>
                    <m:r>
                      <a:rPr lang="es-CR" sz="2000" i="1" dirty="0">
                        <a:latin typeface="Cambria Math" panose="02040503050406030204" pitchFamily="18" charset="0"/>
                      </a:rPr>
                      <m:t> 0</m:t>
                    </m:r>
                  </m:oMath>
                </a14:m>
                <a:r>
                  <a:rPr lang="es-CR" sz="2000" dirty="0"/>
                  <a:t>. Por último, cabe señalar que la función de autocorrelación y la función de autocorrelación obedecen, al ruido blanco a la misma ecuación que el proceso.</a:t>
                </a:r>
              </a:p>
              <a:p>
                <a:pPr algn="just"/>
                <a:endParaRPr lang="es-CR" sz="2000" dirty="0"/>
              </a:p>
              <a:p>
                <a:pPr marL="0" indent="0" algn="just">
                  <a:buNone/>
                </a:pPr>
                <a:r>
                  <a:rPr lang="es-CR" sz="2000" dirty="0"/>
                  <a:t>En la práctica, esto significa, por ejemplo, que si </a:t>
                </a:r>
                <a14:m>
                  <m:oMath xmlns:m="http://schemas.openxmlformats.org/officeDocument/2006/math">
                    <m:sSub>
                      <m:sSubPr>
                        <m:ctrlPr>
                          <a:rPr lang="es-CR" sz="2000" i="1" dirty="0">
                            <a:latin typeface="Cambria Math"/>
                            <a:ea typeface="Cambria Math" panose="02040503050406030204" pitchFamily="18" charset="0"/>
                          </a:rPr>
                        </m:ctrlPr>
                      </m:sSubPr>
                      <m:e>
                        <m:r>
                          <a:rPr lang="es-CR" sz="2000" i="1" dirty="0">
                            <a:latin typeface="Cambria Math" panose="02040503050406030204" pitchFamily="18" charset="0"/>
                            <a:ea typeface="Cambria Math" panose="02040503050406030204" pitchFamily="18" charset="0"/>
                          </a:rPr>
                          <m:t>∅</m:t>
                        </m:r>
                      </m:e>
                      <m:sub>
                        <m:r>
                          <a:rPr lang="es-CR" sz="2000" i="1" dirty="0">
                            <a:latin typeface="Cambria Math" panose="02040503050406030204" pitchFamily="18" charset="0"/>
                            <a:ea typeface="Cambria Math" panose="02040503050406030204" pitchFamily="18" charset="0"/>
                          </a:rPr>
                          <m:t>1</m:t>
                        </m:r>
                      </m:sub>
                    </m:sSub>
                  </m:oMath>
                </a14:m>
                <a:r>
                  <a:rPr lang="es-CR" sz="2000" dirty="0"/>
                  <a:t> es positivo, entonces las </a:t>
                </a:r>
                <a:r>
                  <a:rPr lang="es-CR" sz="2000" dirty="0" err="1"/>
                  <a:t>autocovariancias</a:t>
                </a:r>
                <a:r>
                  <a:rPr lang="es-CR" sz="2000" dirty="0"/>
                  <a:t> y autocorrelaciones también serán positivas y una realización </a:t>
                </a:r>
                <a14:m>
                  <m:oMath xmlns:m="http://schemas.openxmlformats.org/officeDocument/2006/math">
                    <m:sSub>
                      <m:sSubPr>
                        <m:ctrlPr>
                          <a:rPr lang="es-CR" sz="2000" i="1" dirty="0">
                            <a:latin typeface="Cambria Math"/>
                          </a:rPr>
                        </m:ctrlPr>
                      </m:sSubPr>
                      <m:e>
                        <m:r>
                          <a:rPr lang="es-CR" sz="2000" i="1" dirty="0">
                            <a:latin typeface="Cambria Math" panose="02040503050406030204" pitchFamily="18" charset="0"/>
                          </a:rPr>
                          <m:t>𝑥</m:t>
                        </m:r>
                      </m:e>
                      <m:sub>
                        <m:r>
                          <a:rPr lang="es-CR" sz="2000" i="1" dirty="0">
                            <a:latin typeface="Cambria Math" panose="02040503050406030204" pitchFamily="18" charset="0"/>
                          </a:rPr>
                          <m:t>𝑡</m:t>
                        </m:r>
                      </m:sub>
                    </m:sSub>
                  </m:oMath>
                </a14:m>
                <a:r>
                  <a:rPr lang="es-CR" sz="2000" dirty="0"/>
                  <a:t> mayor que cero (o </a:t>
                </a:r>
                <a14:m>
                  <m:oMath xmlns:m="http://schemas.openxmlformats.org/officeDocument/2006/math">
                    <m:sSub>
                      <m:sSubPr>
                        <m:ctrlPr>
                          <a:rPr lang="es-CR" sz="2000" i="1" dirty="0">
                            <a:latin typeface="Cambria Math"/>
                          </a:rPr>
                        </m:ctrlPr>
                      </m:sSubPr>
                      <m:e>
                        <m:r>
                          <a:rPr lang="es-CR" sz="2000" b="0" i="1" dirty="0" smtClean="0">
                            <a:latin typeface="Cambria Math" panose="02040503050406030204" pitchFamily="18" charset="0"/>
                          </a:rPr>
                          <m:t>𝑥</m:t>
                        </m:r>
                      </m:e>
                      <m:sub>
                        <m:r>
                          <a:rPr lang="es-CR" sz="2000" i="1" dirty="0">
                            <a:latin typeface="Cambria Math" panose="02040503050406030204" pitchFamily="18" charset="0"/>
                          </a:rPr>
                          <m:t>𝑡</m:t>
                        </m:r>
                      </m:sub>
                    </m:sSub>
                  </m:oMath>
                </a14:m>
                <a:r>
                  <a:rPr lang="es-CR" sz="2000" dirty="0"/>
                  <a:t>  mayor que </a:t>
                </a:r>
                <a14:m>
                  <m:oMath xmlns:m="http://schemas.openxmlformats.org/officeDocument/2006/math">
                    <m:sSub>
                      <m:sSubPr>
                        <m:ctrlPr>
                          <a:rPr lang="es-CR" sz="2000" i="1" dirty="0">
                            <a:latin typeface="Cambria Math"/>
                          </a:rPr>
                        </m:ctrlPr>
                      </m:sSubPr>
                      <m:e>
                        <m:r>
                          <a:rPr lang="es-CR" sz="2000" i="1" dirty="0">
                            <a:latin typeface="Cambria Math" panose="02040503050406030204" pitchFamily="18" charset="0"/>
                          </a:rPr>
                          <m:t>𝜇</m:t>
                        </m:r>
                      </m:e>
                      <m:sub>
                        <m:r>
                          <a:rPr lang="es-CR" sz="2000" i="1" dirty="0">
                            <a:latin typeface="Cambria Math" panose="02040503050406030204" pitchFamily="18" charset="0"/>
                          </a:rPr>
                          <m:t>𝑋</m:t>
                        </m:r>
                      </m:sub>
                    </m:sSub>
                  </m:oMath>
                </a14:m>
                <a:r>
                  <a:rPr lang="es-CR" sz="2000" dirty="0"/>
                  <a:t>) será seguida de realizaciones más positivas que negativas y viceversa. Por otro lado, si </a:t>
                </a:r>
                <a14:m>
                  <m:oMath xmlns:m="http://schemas.openxmlformats.org/officeDocument/2006/math">
                    <m:sSub>
                      <m:sSubPr>
                        <m:ctrlPr>
                          <a:rPr lang="es-CR" sz="2000" i="1" dirty="0">
                            <a:latin typeface="Cambria Math"/>
                            <a:ea typeface="Cambria Math" panose="02040503050406030204" pitchFamily="18" charset="0"/>
                          </a:rPr>
                        </m:ctrlPr>
                      </m:sSubPr>
                      <m:e>
                        <m:r>
                          <a:rPr lang="es-CR" sz="2000" i="1" dirty="0">
                            <a:latin typeface="Cambria Math" panose="02040503050406030204" pitchFamily="18" charset="0"/>
                            <a:ea typeface="Cambria Math" panose="02040503050406030204" pitchFamily="18" charset="0"/>
                          </a:rPr>
                          <m:t>∅</m:t>
                        </m:r>
                      </m:e>
                      <m:sub>
                        <m:r>
                          <a:rPr lang="es-CR" sz="2000" i="1" dirty="0">
                            <a:latin typeface="Cambria Math" panose="02040503050406030204" pitchFamily="18" charset="0"/>
                            <a:ea typeface="Cambria Math" panose="02040503050406030204" pitchFamily="18" charset="0"/>
                          </a:rPr>
                          <m:t>1</m:t>
                        </m:r>
                      </m:sub>
                    </m:sSub>
                  </m:oMath>
                </a14:m>
                <a:r>
                  <a:rPr lang="es-CR" sz="2000" dirty="0"/>
                  <a:t> es negativo, entonces las </a:t>
                </a:r>
                <a:r>
                  <a:rPr lang="es-CR" sz="2000" dirty="0" err="1"/>
                  <a:t>autocovariancias</a:t>
                </a:r>
                <a:r>
                  <a:rPr lang="es-CR" sz="2000" dirty="0"/>
                  <a:t> y autocorrelaciones alternan en signo y en este caso, la trayectoria observada a menudo debe "perforar" su media.</a:t>
                </a:r>
              </a:p>
              <a:p>
                <a:pPr marL="0" indent="0">
                  <a:buNone/>
                </a:pPr>
                <a:endParaRPr lang="es-CR" sz="2000" dirty="0"/>
              </a:p>
              <a:p>
                <a:pPr marL="0" indent="0">
                  <a:buNone/>
                </a:pPr>
                <a:endParaRPr lang="es-CR" sz="2000" dirty="0"/>
              </a:p>
              <a:p>
                <a:pPr marL="0" indent="0">
                  <a:buNone/>
                </a:pPr>
                <a:endParaRPr lang="es-CR" sz="2000" dirty="0"/>
              </a:p>
              <a:p>
                <a:pPr marL="0" indent="0">
                  <a:buNone/>
                </a:pPr>
                <a:endParaRPr lang="es-CR" sz="20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26376" y="867263"/>
                <a:ext cx="12112872" cy="5911605"/>
              </a:xfrm>
              <a:blipFill>
                <a:blip r:embed="rId2"/>
                <a:stretch>
                  <a:fillRect l="-503" t="-1031" r="-554"/>
                </a:stretch>
              </a:blipFill>
            </p:spPr>
            <p:txBody>
              <a:bodyPr/>
              <a:lstStyle/>
              <a:p>
                <a:r>
                  <a:rPr lang="es-CR">
                    <a:noFill/>
                  </a:rPr>
                  <a:t> </a:t>
                </a:r>
              </a:p>
            </p:txBody>
          </p:sp>
        </mc:Fallback>
      </mc:AlternateContent>
      <p:sp>
        <p:nvSpPr>
          <p:cNvPr id="4" name="Título 1"/>
          <p:cNvSpPr>
            <a:spLocks noGrp="1"/>
          </p:cNvSpPr>
          <p:nvPr>
            <p:ph type="title"/>
          </p:nvPr>
        </p:nvSpPr>
        <p:spPr>
          <a:xfrm>
            <a:off x="134816" y="35169"/>
            <a:ext cx="11980984" cy="729762"/>
          </a:xfrm>
        </p:spPr>
        <p:txBody>
          <a:bodyPr/>
          <a:lstStyle/>
          <a:p>
            <a:pPr algn="ctr"/>
            <a:r>
              <a:rPr lang="es-CR" dirty="0"/>
              <a:t>Identificación : los procesos AR(p)</a:t>
            </a:r>
          </a:p>
        </p:txBody>
      </p:sp>
      <p:pic>
        <p:nvPicPr>
          <p:cNvPr id="5" name="Imagen 4">
            <a:extLst>
              <a:ext uri="{FF2B5EF4-FFF2-40B4-BE49-F238E27FC236}">
                <a16:creationId xmlns:a16="http://schemas.microsoft.com/office/drawing/2014/main" xmlns="" id="{3BE968A7-4D0C-4481-9A19-4F456D5A7621}"/>
              </a:ext>
            </a:extLst>
          </p:cNvPr>
          <p:cNvPicPr>
            <a:picLocks noChangeAspect="1"/>
          </p:cNvPicPr>
          <p:nvPr/>
        </p:nvPicPr>
        <p:blipFill>
          <a:blip r:embed="rId3" cstate="print"/>
          <a:stretch>
            <a:fillRect/>
          </a:stretch>
        </p:blipFill>
        <p:spPr>
          <a:xfrm>
            <a:off x="536915" y="1672652"/>
            <a:ext cx="2450649" cy="414966"/>
          </a:xfrm>
          <a:prstGeom prst="rect">
            <a:avLst/>
          </a:prstGeom>
        </p:spPr>
      </p:pic>
      <p:pic>
        <p:nvPicPr>
          <p:cNvPr id="6" name="Imagen 5">
            <a:extLst>
              <a:ext uri="{FF2B5EF4-FFF2-40B4-BE49-F238E27FC236}">
                <a16:creationId xmlns:a16="http://schemas.microsoft.com/office/drawing/2014/main" xmlns="" id="{54376E7C-625F-4800-8222-49EF0DD4C67B}"/>
              </a:ext>
            </a:extLst>
          </p:cNvPr>
          <p:cNvPicPr>
            <a:picLocks noChangeAspect="1"/>
          </p:cNvPicPr>
          <p:nvPr/>
        </p:nvPicPr>
        <p:blipFill>
          <a:blip r:embed="rId4" cstate="print"/>
          <a:stretch>
            <a:fillRect/>
          </a:stretch>
        </p:blipFill>
        <p:spPr>
          <a:xfrm>
            <a:off x="4953745" y="1684859"/>
            <a:ext cx="936104" cy="402759"/>
          </a:xfrm>
          <a:prstGeom prst="rect">
            <a:avLst/>
          </a:prstGeom>
        </p:spPr>
      </p:pic>
      <p:pic>
        <p:nvPicPr>
          <p:cNvPr id="7" name="Imagen 6">
            <a:extLst>
              <a:ext uri="{FF2B5EF4-FFF2-40B4-BE49-F238E27FC236}">
                <a16:creationId xmlns:a16="http://schemas.microsoft.com/office/drawing/2014/main" xmlns="" id="{21CCC5A5-05F9-4FC1-BBCA-438C946D6D72}"/>
              </a:ext>
            </a:extLst>
          </p:cNvPr>
          <p:cNvPicPr>
            <a:picLocks noChangeAspect="1"/>
          </p:cNvPicPr>
          <p:nvPr/>
        </p:nvPicPr>
        <p:blipFill>
          <a:blip r:embed="rId5" cstate="print"/>
          <a:stretch>
            <a:fillRect/>
          </a:stretch>
        </p:blipFill>
        <p:spPr>
          <a:xfrm>
            <a:off x="3926097" y="2905214"/>
            <a:ext cx="4313430" cy="682299"/>
          </a:xfrm>
          <a:prstGeom prst="rect">
            <a:avLst/>
          </a:prstGeom>
        </p:spPr>
      </p:pic>
    </p:spTree>
    <p:extLst>
      <p:ext uri="{BB962C8B-B14F-4D97-AF65-F5344CB8AC3E}">
        <p14:creationId xmlns:p14="http://schemas.microsoft.com/office/powerpoint/2010/main" val="2040546088"/>
      </p:ext>
    </p:extLst>
  </p:cSld>
  <p:clrMapOvr>
    <a:masterClrMapping/>
  </p:clrMapOvr>
  <p:transition spd="slow">
    <p:wip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08440" y="17585"/>
            <a:ext cx="11980984" cy="729762"/>
          </a:xfrm>
        </p:spPr>
        <p:txBody>
          <a:bodyPr/>
          <a:lstStyle/>
          <a:p>
            <a:pPr algn="ctr"/>
            <a:r>
              <a:rPr lang="es-CR" dirty="0"/>
              <a:t>Identificación : los procesos AR(p)</a:t>
            </a:r>
          </a:p>
        </p:txBody>
      </p:sp>
      <mc:AlternateContent xmlns:mc="http://schemas.openxmlformats.org/markup-compatibility/2006" xmlns:a14="http://schemas.microsoft.com/office/drawing/2010/main">
        <mc:Choice Requires="a14">
          <p:sp>
            <p:nvSpPr>
              <p:cNvPr id="5" name="Marcador de contenido 2"/>
              <p:cNvSpPr>
                <a:spLocks noGrp="1"/>
              </p:cNvSpPr>
              <p:nvPr>
                <p:ph idx="1"/>
              </p:nvPr>
            </p:nvSpPr>
            <p:spPr>
              <a:xfrm>
                <a:off x="26376" y="867263"/>
                <a:ext cx="12112872" cy="5911605"/>
              </a:xfrm>
            </p:spPr>
            <p:txBody>
              <a:bodyPr>
                <a:normAutofit/>
              </a:bodyPr>
              <a:lstStyle/>
              <a:p>
                <a:pPr marL="0" indent="0">
                  <a:buNone/>
                </a:pPr>
                <a:r>
                  <a:rPr lang="es-CR" sz="2000" dirty="0"/>
                  <a:t>La función de autocorrelación parcial del </a:t>
                </a:r>
                <a14:m>
                  <m:oMath xmlns:m="http://schemas.openxmlformats.org/officeDocument/2006/math">
                    <m:r>
                      <a:rPr lang="es-CR" sz="2000" i="1" dirty="0">
                        <a:latin typeface="Cambria Math" panose="02040503050406030204" pitchFamily="18" charset="0"/>
                      </a:rPr>
                      <m:t>𝐴𝑅</m:t>
                    </m:r>
                    <m:r>
                      <a:rPr lang="es-CR" sz="2000" i="1" dirty="0">
                        <a:latin typeface="Cambria Math" panose="02040503050406030204" pitchFamily="18" charset="0"/>
                      </a:rPr>
                      <m:t>(1)</m:t>
                    </m:r>
                  </m:oMath>
                </a14:m>
                <a:endParaRPr lang="es-CR" sz="2000" dirty="0"/>
              </a:p>
              <a:p>
                <a:pPr marL="0" indent="0">
                  <a:buNone/>
                </a:pPr>
                <a:endParaRPr lang="es-CR" sz="2000" dirty="0"/>
              </a:p>
              <a:p>
                <a:pPr marL="0" indent="0">
                  <a:buNone/>
                </a:pPr>
                <a:r>
                  <a:rPr lang="es-CR" sz="2000" dirty="0"/>
                  <a:t>Estos se obtienen fácilmente si nos acordamos que el coeficiente de autocorrelación parcial de orden </a:t>
                </a:r>
                <a:r>
                  <a:rPr lang="es-CR" sz="2000" i="1" dirty="0"/>
                  <a:t>k </a:t>
                </a:r>
                <a:r>
                  <a:rPr lang="es-CR" sz="2000" dirty="0"/>
                  <a:t>es el coeficiente de </a:t>
                </a:r>
                <a14:m>
                  <m:oMath xmlns:m="http://schemas.openxmlformats.org/officeDocument/2006/math">
                    <m:sSub>
                      <m:sSubPr>
                        <m:ctrlPr>
                          <a:rPr lang="es-CR" sz="2000" i="1" dirty="0">
                            <a:latin typeface="Cambria Math"/>
                          </a:rPr>
                        </m:ctrlPr>
                      </m:sSubPr>
                      <m:e>
                        <m:r>
                          <a:rPr lang="es-CR" sz="2000" i="1" dirty="0">
                            <a:latin typeface="Cambria Math" panose="02040503050406030204" pitchFamily="18" charset="0"/>
                          </a:rPr>
                          <m:t>𝑥</m:t>
                        </m:r>
                      </m:e>
                      <m:sub>
                        <m:r>
                          <a:rPr lang="es-CR" sz="2000" i="1" dirty="0">
                            <a:latin typeface="Cambria Math" panose="02040503050406030204" pitchFamily="18" charset="0"/>
                          </a:rPr>
                          <m:t>𝑡</m:t>
                        </m:r>
                        <m:r>
                          <a:rPr lang="es-CR" sz="2000" i="1" dirty="0">
                            <a:latin typeface="Cambria Math" panose="02040503050406030204" pitchFamily="18" charset="0"/>
                          </a:rPr>
                          <m:t>−</m:t>
                        </m:r>
                        <m:r>
                          <a:rPr lang="es-CR" sz="2000" i="1" dirty="0">
                            <a:latin typeface="Cambria Math" panose="02040503050406030204" pitchFamily="18" charset="0"/>
                          </a:rPr>
                          <m:t>𝑘</m:t>
                        </m:r>
                      </m:sub>
                    </m:sSub>
                  </m:oMath>
                </a14:m>
                <a:r>
                  <a:rPr lang="es-CR" sz="2000" dirty="0"/>
                  <a:t> para </a:t>
                </a:r>
                <a14:m>
                  <m:oMath xmlns:m="http://schemas.openxmlformats.org/officeDocument/2006/math">
                    <m:sSub>
                      <m:sSubPr>
                        <m:ctrlPr>
                          <a:rPr lang="es-CR" sz="2000" i="1" dirty="0">
                            <a:latin typeface="Cambria Math"/>
                          </a:rPr>
                        </m:ctrlPr>
                      </m:sSubPr>
                      <m:e>
                        <m:r>
                          <a:rPr lang="es-CR" sz="2000" i="1" dirty="0">
                            <a:latin typeface="Cambria Math" panose="02040503050406030204" pitchFamily="18" charset="0"/>
                          </a:rPr>
                          <m:t>𝑥</m:t>
                        </m:r>
                      </m:e>
                      <m:sub>
                        <m:r>
                          <a:rPr lang="es-CR" sz="2000" i="1" dirty="0">
                            <a:latin typeface="Cambria Math" panose="02040503050406030204" pitchFamily="18" charset="0"/>
                          </a:rPr>
                          <m:t>𝑡</m:t>
                        </m:r>
                        <m:r>
                          <a:rPr lang="es-CR" sz="2000" i="1" dirty="0">
                            <a:latin typeface="Cambria Math" panose="02040503050406030204" pitchFamily="18" charset="0"/>
                          </a:rPr>
                          <m:t>−1</m:t>
                        </m:r>
                      </m:sub>
                    </m:sSub>
                  </m:oMath>
                </a14:m>
                <a:r>
                  <a:rPr lang="es-CR" sz="2000" dirty="0"/>
                  <a:t>, </a:t>
                </a:r>
                <a14:m>
                  <m:oMath xmlns:m="http://schemas.openxmlformats.org/officeDocument/2006/math">
                    <m:sSub>
                      <m:sSubPr>
                        <m:ctrlPr>
                          <a:rPr lang="es-CR" sz="2000" i="1" dirty="0">
                            <a:latin typeface="Cambria Math"/>
                          </a:rPr>
                        </m:ctrlPr>
                      </m:sSubPr>
                      <m:e>
                        <m:r>
                          <a:rPr lang="es-CR" sz="2000" i="1" dirty="0">
                            <a:latin typeface="Cambria Math" panose="02040503050406030204" pitchFamily="18" charset="0"/>
                          </a:rPr>
                          <m:t>𝑥</m:t>
                        </m:r>
                      </m:e>
                      <m:sub>
                        <m:r>
                          <a:rPr lang="es-CR" sz="2000" i="1" dirty="0">
                            <a:latin typeface="Cambria Math" panose="02040503050406030204" pitchFamily="18" charset="0"/>
                          </a:rPr>
                          <m:t>𝑡</m:t>
                        </m:r>
                        <m:r>
                          <a:rPr lang="es-CR" sz="2000" i="1" dirty="0">
                            <a:latin typeface="Cambria Math" panose="02040503050406030204" pitchFamily="18" charset="0"/>
                          </a:rPr>
                          <m:t>−2</m:t>
                        </m:r>
                      </m:sub>
                    </m:sSub>
                  </m:oMath>
                </a14:m>
                <a:r>
                  <a:rPr lang="es-CR" sz="2000" dirty="0"/>
                  <a:t>,…, </a:t>
                </a:r>
                <a14:m>
                  <m:oMath xmlns:m="http://schemas.openxmlformats.org/officeDocument/2006/math">
                    <m:sSub>
                      <m:sSubPr>
                        <m:ctrlPr>
                          <a:rPr lang="es-CR" sz="2000" i="1" dirty="0">
                            <a:latin typeface="Cambria Math"/>
                          </a:rPr>
                        </m:ctrlPr>
                      </m:sSubPr>
                      <m:e>
                        <m:r>
                          <a:rPr lang="es-CR" sz="2000" i="1" dirty="0">
                            <a:latin typeface="Cambria Math" panose="02040503050406030204" pitchFamily="18" charset="0"/>
                          </a:rPr>
                          <m:t>𝑥</m:t>
                        </m:r>
                      </m:e>
                      <m:sub>
                        <m:r>
                          <a:rPr lang="es-CR" sz="2000" i="1" dirty="0">
                            <a:latin typeface="Cambria Math" panose="02040503050406030204" pitchFamily="18" charset="0"/>
                          </a:rPr>
                          <m:t>𝑡</m:t>
                        </m:r>
                        <m:r>
                          <a:rPr lang="es-CR" sz="2000" i="1" dirty="0">
                            <a:latin typeface="Cambria Math" panose="02040503050406030204" pitchFamily="18" charset="0"/>
                          </a:rPr>
                          <m:t>−</m:t>
                        </m:r>
                        <m:r>
                          <a:rPr lang="es-CR" sz="2000" i="1" dirty="0">
                            <a:latin typeface="Cambria Math" panose="02040503050406030204" pitchFamily="18" charset="0"/>
                          </a:rPr>
                          <m:t>𝑘</m:t>
                        </m:r>
                      </m:sub>
                    </m:sSub>
                  </m:oMath>
                </a14:m>
                <a:r>
                  <a:rPr lang="es-CR" sz="2000" dirty="0"/>
                  <a:t>. Consideramos lo siguiente como una regresión lineal:</a:t>
                </a:r>
              </a:p>
              <a:p>
                <a:pPr marL="0" indent="0">
                  <a:buNone/>
                </a:pPr>
                <a:endParaRPr lang="es-CR" sz="2000" dirty="0"/>
              </a:p>
              <a:p>
                <a:pPr marL="0" indent="0">
                  <a:buNone/>
                </a:pPr>
                <a:endParaRPr lang="es-CR" sz="2000" dirty="0"/>
              </a:p>
              <a:p>
                <a:pPr marL="0" indent="0">
                  <a:buNone/>
                </a:pPr>
                <a:endParaRPr lang="es-CR" sz="2000" dirty="0"/>
              </a:p>
              <a:p>
                <a:pPr marL="0" indent="0">
                  <a:buNone/>
                </a:pPr>
                <a:endParaRPr lang="es-CR" sz="2000" dirty="0"/>
              </a:p>
              <a:p>
                <a:pPr marL="0" indent="0">
                  <a:buNone/>
                </a:pPr>
                <a:endParaRPr lang="es-CR" sz="2000" dirty="0"/>
              </a:p>
              <a:p>
                <a:pPr marL="0" indent="0">
                  <a:buNone/>
                </a:pPr>
                <a:endParaRPr lang="es-CR" sz="2000" dirty="0"/>
              </a:p>
              <a:p>
                <a:pPr marL="0" indent="0">
                  <a:buNone/>
                </a:pPr>
                <a:r>
                  <a:rPr lang="es-CR" sz="2000" dirty="0"/>
                  <a:t>Si el verdadero proceso es un modelo AR(1), entonces:</a:t>
                </a:r>
              </a:p>
              <a:p>
                <a:pPr marL="0" indent="0">
                  <a:buNone/>
                </a:pPr>
                <a:endParaRPr lang="es-CR" sz="2000" dirty="0"/>
              </a:p>
              <a:p>
                <a:pPr marL="0" indent="0">
                  <a:buNone/>
                </a:pPr>
                <a:r>
                  <a:rPr lang="es-CR" sz="2000" dirty="0"/>
                  <a:t> </a:t>
                </a: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r>
                      <a:rPr lang="es-CR" sz="2000" i="1">
                        <a:latin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m:t>
                        </m:r>
                      </m:e>
                      <m:sub>
                        <m:r>
                          <a:rPr lang="es-CR" sz="2000" i="1">
                            <a:latin typeface="Cambria Math" panose="02040503050406030204" pitchFamily="18" charset="0"/>
                            <a:ea typeface="Cambria Math" panose="02040503050406030204" pitchFamily="18" charset="0"/>
                          </a:rPr>
                          <m:t>1</m:t>
                        </m:r>
                      </m:sub>
                    </m:sSub>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𝑥</m:t>
                        </m:r>
                      </m:e>
                      <m:sub>
                        <m:r>
                          <a:rPr lang="es-CR" sz="2000" i="1">
                            <a:latin typeface="Cambria Math" panose="02040503050406030204" pitchFamily="18" charset="0"/>
                            <a:ea typeface="Cambria Math" panose="02040503050406030204" pitchFamily="18" charset="0"/>
                          </a:rPr>
                          <m:t>𝑡</m:t>
                        </m:r>
                        <m:r>
                          <a:rPr lang="es-CR" sz="2000" i="1">
                            <a:latin typeface="Cambria Math" panose="02040503050406030204" pitchFamily="18" charset="0"/>
                            <a:ea typeface="Cambria Math" panose="02040503050406030204" pitchFamily="18" charset="0"/>
                          </a:rPr>
                          <m:t>−1</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𝑢</m:t>
                        </m:r>
                      </m:e>
                      <m:sub>
                        <m:r>
                          <a:rPr lang="es-CR" sz="2000" i="1">
                            <a:latin typeface="Cambria Math" panose="02040503050406030204" pitchFamily="18" charset="0"/>
                            <a:ea typeface="Cambria Math" panose="02040503050406030204" pitchFamily="18" charset="0"/>
                          </a:rPr>
                          <m:t>𝑡</m:t>
                        </m:r>
                      </m:sub>
                    </m:sSub>
                  </m:oMath>
                </a14:m>
                <a:r>
                  <a:rPr lang="es-CR" sz="2000" dirty="0"/>
                  <a:t>, </a:t>
                </a:r>
              </a:p>
              <a:p>
                <a:pPr marL="0" indent="0">
                  <a:buNone/>
                </a:pPr>
                <a:endParaRPr lang="es-CR" sz="2000" dirty="0"/>
              </a:p>
              <a:p>
                <a:pPr marL="0" indent="0">
                  <a:buNone/>
                </a:pPr>
                <a:r>
                  <a:rPr lang="es-CR" sz="2000" dirty="0"/>
                  <a:t>y entonces tenemos que:          </a:t>
                </a:r>
                <a14:m>
                  <m:oMath xmlns:m="http://schemas.openxmlformats.org/officeDocument/2006/math">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m:t>
                        </m:r>
                      </m:e>
                      <m:sub>
                        <m:r>
                          <a:rPr lang="es-CR" sz="2000" i="1">
                            <a:latin typeface="Cambria Math" panose="02040503050406030204" pitchFamily="18" charset="0"/>
                            <a:ea typeface="Cambria Math" panose="02040503050406030204" pitchFamily="18" charset="0"/>
                          </a:rPr>
                          <m:t>11</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m:t>
                        </m:r>
                      </m:e>
                      <m:sub>
                        <m:r>
                          <a:rPr lang="es-CR" sz="2000" i="1">
                            <a:latin typeface="Cambria Math" panose="02040503050406030204" pitchFamily="18" charset="0"/>
                            <a:ea typeface="Cambria Math" panose="02040503050406030204" pitchFamily="18" charset="0"/>
                          </a:rPr>
                          <m:t>1</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m:t>
                        </m:r>
                      </m:e>
                      <m:sub>
                        <m:r>
                          <a:rPr lang="es-CR" sz="2000" i="1">
                            <a:latin typeface="Cambria Math" panose="02040503050406030204" pitchFamily="18" charset="0"/>
                            <a:ea typeface="Cambria Math" panose="02040503050406030204" pitchFamily="18" charset="0"/>
                          </a:rPr>
                          <m:t>22</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m:t>
                        </m:r>
                      </m:e>
                      <m:sub>
                        <m:r>
                          <a:rPr lang="es-CR" sz="2000" i="1">
                            <a:latin typeface="Cambria Math" panose="02040503050406030204" pitchFamily="18" charset="0"/>
                            <a:ea typeface="Cambria Math" panose="02040503050406030204" pitchFamily="18" charset="0"/>
                          </a:rPr>
                          <m:t>33</m:t>
                        </m:r>
                      </m:sub>
                    </m:sSub>
                    <m:r>
                      <a:rPr lang="es-CR" sz="2000" i="1">
                        <a:latin typeface="Cambria Math" panose="02040503050406030204" pitchFamily="18" charset="0"/>
                        <a:ea typeface="Cambria Math" panose="02040503050406030204" pitchFamily="18" charset="0"/>
                      </a:rPr>
                      <m:t>=…=0</m:t>
                    </m:r>
                  </m:oMath>
                </a14:m>
                <a:endParaRPr lang="es-CR" sz="2000" dirty="0"/>
              </a:p>
              <a:p>
                <a:endParaRPr lang="es-CR" sz="2000" dirty="0"/>
              </a:p>
            </p:txBody>
          </p:sp>
        </mc:Choice>
        <mc:Fallback xmlns="">
          <p:sp>
            <p:nvSpPr>
              <p:cNvPr id="5" name="Marcador de contenido 2"/>
              <p:cNvSpPr>
                <a:spLocks noGrp="1" noRot="1" noChangeAspect="1" noMove="1" noResize="1" noEditPoints="1" noAdjustHandles="1" noChangeArrowheads="1" noChangeShapeType="1" noTextEdit="1"/>
              </p:cNvSpPr>
              <p:nvPr>
                <p:ph idx="1"/>
              </p:nvPr>
            </p:nvSpPr>
            <p:spPr>
              <a:xfrm>
                <a:off x="26376" y="867263"/>
                <a:ext cx="12112872" cy="5911605"/>
              </a:xfrm>
              <a:blipFill>
                <a:blip r:embed="rId2"/>
                <a:stretch>
                  <a:fillRect l="-503" t="-1031" b="-928"/>
                </a:stretch>
              </a:blipFill>
            </p:spPr>
            <p:txBody>
              <a:bodyPr/>
              <a:lstStyle/>
              <a:p>
                <a:r>
                  <a:rPr lang="es-CR">
                    <a:noFill/>
                  </a:rPr>
                  <a:t> </a:t>
                </a:r>
              </a:p>
            </p:txBody>
          </p:sp>
        </mc:Fallback>
      </mc:AlternateContent>
      <p:pic>
        <p:nvPicPr>
          <p:cNvPr id="6" name="Imagen 5">
            <a:extLst>
              <a:ext uri="{FF2B5EF4-FFF2-40B4-BE49-F238E27FC236}">
                <a16:creationId xmlns:a16="http://schemas.microsoft.com/office/drawing/2014/main" xmlns="" id="{6BEB0DAE-E292-4F2E-817C-899CB217DE28}"/>
              </a:ext>
            </a:extLst>
          </p:cNvPr>
          <p:cNvPicPr>
            <a:picLocks noChangeAspect="1"/>
          </p:cNvPicPr>
          <p:nvPr/>
        </p:nvPicPr>
        <p:blipFill>
          <a:blip r:embed="rId3" cstate="print"/>
          <a:stretch>
            <a:fillRect/>
          </a:stretch>
        </p:blipFill>
        <p:spPr>
          <a:xfrm>
            <a:off x="3578627" y="2702576"/>
            <a:ext cx="5004493" cy="1728747"/>
          </a:xfrm>
          <a:prstGeom prst="rect">
            <a:avLst/>
          </a:prstGeom>
        </p:spPr>
      </p:pic>
    </p:spTree>
    <p:extLst>
      <p:ext uri="{BB962C8B-B14F-4D97-AF65-F5344CB8AC3E}">
        <p14:creationId xmlns:p14="http://schemas.microsoft.com/office/powerpoint/2010/main" val="4229311963"/>
      </p:ext>
    </p:extLst>
  </p:cSld>
  <p:clrMapOvr>
    <a:masterClrMapping/>
  </p:clrMapOvr>
  <p:transition spd="slow">
    <p:wip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34816" y="17585"/>
            <a:ext cx="11980984" cy="729762"/>
          </a:xfrm>
        </p:spPr>
        <p:txBody>
          <a:bodyPr/>
          <a:lstStyle/>
          <a:p>
            <a:pPr algn="ctr"/>
            <a:r>
              <a:rPr lang="es-CR" dirty="0"/>
              <a:t>Identificación : los procesos AR(p)</a:t>
            </a:r>
          </a:p>
        </p:txBody>
      </p:sp>
      <p:sp>
        <p:nvSpPr>
          <p:cNvPr id="5" name="Marcador de contenido 2"/>
          <p:cNvSpPr>
            <a:spLocks noGrp="1"/>
          </p:cNvSpPr>
          <p:nvPr>
            <p:ph idx="1"/>
          </p:nvPr>
        </p:nvSpPr>
        <p:spPr>
          <a:xfrm>
            <a:off x="26376" y="867263"/>
            <a:ext cx="12112872" cy="5911605"/>
          </a:xfrm>
        </p:spPr>
        <p:txBody>
          <a:bodyPr>
            <a:normAutofit/>
          </a:bodyPr>
          <a:lstStyle/>
          <a:p>
            <a:pPr marL="0" indent="0">
              <a:buNone/>
            </a:pPr>
            <a:r>
              <a:rPr lang="es-CR" sz="2000" dirty="0"/>
              <a:t>Se representan las funciones de autocorrelación total y parcial para un proceso AR(1).</a:t>
            </a:r>
          </a:p>
          <a:p>
            <a:pPr marL="0" indent="0">
              <a:buNone/>
            </a:pPr>
            <a:endParaRPr lang="es-CR" sz="2000" dirty="0"/>
          </a:p>
        </p:txBody>
      </p:sp>
      <p:pic>
        <p:nvPicPr>
          <p:cNvPr id="6" name="Imagen 5">
            <a:extLst>
              <a:ext uri="{FF2B5EF4-FFF2-40B4-BE49-F238E27FC236}">
                <a16:creationId xmlns:a16="http://schemas.microsoft.com/office/drawing/2014/main" xmlns="" id="{70BCA082-BD7C-4BAC-9D61-B651952175BB}"/>
              </a:ext>
            </a:extLst>
          </p:cNvPr>
          <p:cNvPicPr>
            <a:picLocks noChangeAspect="1"/>
          </p:cNvPicPr>
          <p:nvPr/>
        </p:nvPicPr>
        <p:blipFill>
          <a:blip r:embed="rId2" cstate="print"/>
          <a:stretch>
            <a:fillRect/>
          </a:stretch>
        </p:blipFill>
        <p:spPr>
          <a:xfrm>
            <a:off x="1898423" y="1560782"/>
            <a:ext cx="7878623" cy="5104451"/>
          </a:xfrm>
          <a:prstGeom prst="rect">
            <a:avLst/>
          </a:prstGeom>
        </p:spPr>
      </p:pic>
    </p:spTree>
    <p:extLst>
      <p:ext uri="{BB962C8B-B14F-4D97-AF65-F5344CB8AC3E}">
        <p14:creationId xmlns:p14="http://schemas.microsoft.com/office/powerpoint/2010/main" val="248213705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767858" y="31018"/>
            <a:ext cx="10515600" cy="936137"/>
          </a:xfrm>
        </p:spPr>
        <p:txBody>
          <a:bodyPr/>
          <a:lstStyle/>
          <a:p>
            <a:pPr algn="ctr"/>
            <a:r>
              <a:rPr lang="es-CR" dirty="0"/>
              <a:t>Índice</a:t>
            </a:r>
          </a:p>
        </p:txBody>
      </p:sp>
      <p:sp>
        <p:nvSpPr>
          <p:cNvPr id="5" name="Elipse 4"/>
          <p:cNvSpPr/>
          <p:nvPr/>
        </p:nvSpPr>
        <p:spPr>
          <a:xfrm>
            <a:off x="483578" y="1283678"/>
            <a:ext cx="852854" cy="84406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Rectángulo redondeado 5"/>
          <p:cNvSpPr/>
          <p:nvPr/>
        </p:nvSpPr>
        <p:spPr>
          <a:xfrm>
            <a:off x="1855178" y="1222131"/>
            <a:ext cx="2681653" cy="967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Fundamentos del método Box-Jenkins</a:t>
            </a:r>
          </a:p>
        </p:txBody>
      </p:sp>
      <p:sp>
        <p:nvSpPr>
          <p:cNvPr id="2" name="Rectángulo redondeado 1"/>
          <p:cNvSpPr/>
          <p:nvPr/>
        </p:nvSpPr>
        <p:spPr>
          <a:xfrm>
            <a:off x="4860677" y="1160579"/>
            <a:ext cx="2329961" cy="6682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Momentos de una serie temporal</a:t>
            </a:r>
          </a:p>
        </p:txBody>
      </p:sp>
      <p:sp>
        <p:nvSpPr>
          <p:cNvPr id="7" name="Rectángulo redondeado 6"/>
          <p:cNvSpPr/>
          <p:nvPr/>
        </p:nvSpPr>
        <p:spPr>
          <a:xfrm>
            <a:off x="4860677" y="1987054"/>
            <a:ext cx="2329961" cy="6682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Los procesos estacionarios</a:t>
            </a:r>
          </a:p>
        </p:txBody>
      </p:sp>
      <p:sp>
        <p:nvSpPr>
          <p:cNvPr id="8" name="Rectángulo redondeado 7"/>
          <p:cNvSpPr/>
          <p:nvPr/>
        </p:nvSpPr>
        <p:spPr>
          <a:xfrm>
            <a:off x="4860676" y="2813529"/>
            <a:ext cx="2329961" cy="6682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El ruido blanco</a:t>
            </a:r>
          </a:p>
        </p:txBody>
      </p:sp>
      <p:sp>
        <p:nvSpPr>
          <p:cNvPr id="9" name="Rectángulo redondeado 8"/>
          <p:cNvSpPr/>
          <p:nvPr/>
        </p:nvSpPr>
        <p:spPr>
          <a:xfrm>
            <a:off x="4860675" y="3640004"/>
            <a:ext cx="2329961" cy="6682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El teorema de Wold</a:t>
            </a:r>
          </a:p>
        </p:txBody>
      </p:sp>
      <p:sp>
        <p:nvSpPr>
          <p:cNvPr id="10" name="Rectángulo redondeado 9"/>
          <p:cNvSpPr/>
          <p:nvPr/>
        </p:nvSpPr>
        <p:spPr>
          <a:xfrm>
            <a:off x="4860675" y="4466479"/>
            <a:ext cx="2329961" cy="6682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Los proceso ARMA</a:t>
            </a:r>
          </a:p>
        </p:txBody>
      </p:sp>
      <p:sp>
        <p:nvSpPr>
          <p:cNvPr id="11" name="Rectángulo redondeado 10"/>
          <p:cNvSpPr/>
          <p:nvPr/>
        </p:nvSpPr>
        <p:spPr>
          <a:xfrm>
            <a:off x="4860674" y="5292954"/>
            <a:ext cx="2329961" cy="6682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Autocorrelaciones: total y parcial</a:t>
            </a:r>
          </a:p>
        </p:txBody>
      </p:sp>
      <p:sp>
        <p:nvSpPr>
          <p:cNvPr id="12" name="Rectángulo redondeado 11"/>
          <p:cNvSpPr/>
          <p:nvPr/>
        </p:nvSpPr>
        <p:spPr>
          <a:xfrm>
            <a:off x="4860674" y="6119429"/>
            <a:ext cx="2329961" cy="6682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El correlograma</a:t>
            </a:r>
          </a:p>
        </p:txBody>
      </p:sp>
    </p:spTree>
    <p:extLst>
      <p:ext uri="{BB962C8B-B14F-4D97-AF65-F5344CB8AC3E}">
        <p14:creationId xmlns:p14="http://schemas.microsoft.com/office/powerpoint/2010/main" val="2262915405"/>
      </p:ext>
    </p:extLst>
  </p:cSld>
  <p:clrMapOvr>
    <a:masterClrMapping/>
  </p:clrMapOvr>
  <p:transition spd="slow">
    <p:wip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34816" y="17585"/>
            <a:ext cx="11980984" cy="729762"/>
          </a:xfrm>
        </p:spPr>
        <p:txBody>
          <a:bodyPr/>
          <a:lstStyle/>
          <a:p>
            <a:pPr algn="ctr"/>
            <a:r>
              <a:rPr lang="es-CR" dirty="0"/>
              <a:t>Identificación : los procesos AR(p)</a:t>
            </a:r>
          </a:p>
        </p:txBody>
      </p:sp>
      <mc:AlternateContent xmlns:mc="http://schemas.openxmlformats.org/markup-compatibility/2006" xmlns:a14="http://schemas.microsoft.com/office/drawing/2010/main">
        <mc:Choice Requires="a14">
          <p:sp>
            <p:nvSpPr>
              <p:cNvPr id="5" name="Marcador de contenido 2"/>
              <p:cNvSpPr>
                <a:spLocks noGrp="1"/>
              </p:cNvSpPr>
              <p:nvPr>
                <p:ph idx="1"/>
              </p:nvPr>
            </p:nvSpPr>
            <p:spPr>
              <a:xfrm>
                <a:off x="26376" y="867263"/>
                <a:ext cx="12112872" cy="5911605"/>
              </a:xfrm>
            </p:spPr>
            <p:txBody>
              <a:bodyPr>
                <a:normAutofit/>
              </a:bodyPr>
              <a:lstStyle/>
              <a:p>
                <a:pPr marL="0" indent="0">
                  <a:buNone/>
                </a:pPr>
                <a:r>
                  <a:rPr lang="es-CR" sz="2000" b="1" dirty="0"/>
                  <a:t>El proceso AR(2)</a:t>
                </a:r>
              </a:p>
              <a:p>
                <a:pPr marL="0" indent="0">
                  <a:buNone/>
                </a:pPr>
                <a:r>
                  <a:rPr lang="es-CR" sz="2000" dirty="0"/>
                  <a:t>Su escritura está por : </a:t>
                </a:r>
                <a14:m>
                  <m:oMath xmlns:m="http://schemas.openxmlformats.org/officeDocument/2006/math">
                    <m:r>
                      <a:rPr lang="es-CR" sz="2000" b="0" i="0" smtClean="0">
                        <a:latin typeface="Cambria Math" panose="02040503050406030204" pitchFamily="18" charset="0"/>
                      </a:rPr>
                      <m:t> </m:t>
                    </m:r>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r>
                      <a:rPr lang="es-CR" sz="2000" i="1">
                        <a:latin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m:t>
                        </m:r>
                      </m:e>
                      <m:sub>
                        <m:r>
                          <a:rPr lang="es-CR" sz="2000" i="1">
                            <a:latin typeface="Cambria Math" panose="02040503050406030204" pitchFamily="18" charset="0"/>
                            <a:ea typeface="Cambria Math" panose="02040503050406030204" pitchFamily="18" charset="0"/>
                          </a:rPr>
                          <m:t>1</m:t>
                        </m:r>
                      </m:sub>
                    </m:sSub>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𝑥</m:t>
                        </m:r>
                      </m:e>
                      <m:sub>
                        <m:r>
                          <a:rPr lang="es-CR" sz="2000" i="1">
                            <a:latin typeface="Cambria Math" panose="02040503050406030204" pitchFamily="18" charset="0"/>
                            <a:ea typeface="Cambria Math" panose="02040503050406030204" pitchFamily="18" charset="0"/>
                          </a:rPr>
                          <m:t>𝑡</m:t>
                        </m:r>
                        <m:r>
                          <a:rPr lang="es-CR" sz="2000" i="1">
                            <a:latin typeface="Cambria Math" panose="02040503050406030204" pitchFamily="18" charset="0"/>
                            <a:ea typeface="Cambria Math" panose="02040503050406030204" pitchFamily="18" charset="0"/>
                          </a:rPr>
                          <m:t>−1</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m:t>
                        </m:r>
                      </m:e>
                      <m:sub>
                        <m:r>
                          <a:rPr lang="es-CR" sz="2000" i="1">
                            <a:latin typeface="Cambria Math" panose="02040503050406030204" pitchFamily="18" charset="0"/>
                            <a:ea typeface="Cambria Math" panose="02040503050406030204" pitchFamily="18" charset="0"/>
                          </a:rPr>
                          <m:t>2</m:t>
                        </m:r>
                      </m:sub>
                    </m:sSub>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𝑥</m:t>
                        </m:r>
                      </m:e>
                      <m:sub>
                        <m:r>
                          <a:rPr lang="es-CR" sz="2000" i="1">
                            <a:latin typeface="Cambria Math" panose="02040503050406030204" pitchFamily="18" charset="0"/>
                            <a:ea typeface="Cambria Math" panose="02040503050406030204" pitchFamily="18" charset="0"/>
                          </a:rPr>
                          <m:t>𝑡</m:t>
                        </m:r>
                        <m:r>
                          <a:rPr lang="es-CR" sz="2000" i="1">
                            <a:latin typeface="Cambria Math" panose="02040503050406030204" pitchFamily="18" charset="0"/>
                            <a:ea typeface="Cambria Math" panose="02040503050406030204" pitchFamily="18" charset="0"/>
                          </a:rPr>
                          <m:t>−2</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𝑢</m:t>
                        </m:r>
                      </m:e>
                      <m:sub>
                        <m:r>
                          <a:rPr lang="es-CR" sz="2000" i="1">
                            <a:latin typeface="Cambria Math" panose="02040503050406030204" pitchFamily="18" charset="0"/>
                            <a:ea typeface="Cambria Math" panose="02040503050406030204" pitchFamily="18" charset="0"/>
                          </a:rPr>
                          <m:t>𝑡</m:t>
                        </m:r>
                      </m:sub>
                    </m:sSub>
                    <m:r>
                      <a:rPr lang="es-CR" sz="2000" i="1">
                        <a:latin typeface="Cambria Math" panose="02040503050406030204" pitchFamily="18" charset="0"/>
                        <a:ea typeface="Cambria Math" panose="02040503050406030204" pitchFamily="18" charset="0"/>
                      </a:rPr>
                      <m:t>, </m:t>
                    </m:r>
                    <m:r>
                      <a:rPr lang="es-CR" sz="2000" b="0" i="1" smtClean="0">
                        <a:latin typeface="Cambria Math" panose="02040503050406030204" pitchFamily="18" charset="0"/>
                        <a:ea typeface="Cambria Math" panose="02040503050406030204" pitchFamily="18" charset="0"/>
                      </a:rPr>
                      <m:t>                 </m:t>
                    </m:r>
                    <m:r>
                      <a:rPr lang="es-CR" sz="2000" i="1">
                        <a:latin typeface="Cambria Math" panose="02040503050406030204" pitchFamily="18" charset="0"/>
                        <a:ea typeface="Cambria Math" panose="02040503050406030204" pitchFamily="18" charset="0"/>
                      </a:rPr>
                      <m:t>𝑜</m:t>
                    </m:r>
                    <m:r>
                      <a:rPr lang="es-CR" sz="2000" i="1">
                        <a:latin typeface="Cambria Math" panose="02040503050406030204" pitchFamily="18" charset="0"/>
                        <a:ea typeface="Cambria Math" panose="02040503050406030204" pitchFamily="18" charset="0"/>
                      </a:rPr>
                      <m:t> </m:t>
                    </m:r>
                    <m:r>
                      <a:rPr lang="es-CR" sz="2000" i="1">
                        <a:latin typeface="Cambria Math" panose="02040503050406030204" pitchFamily="18" charset="0"/>
                        <a:ea typeface="Cambria Math" panose="02040503050406030204" pitchFamily="18" charset="0"/>
                      </a:rPr>
                      <m:t>𝑡𝑎𝑚𝑏𝑖</m:t>
                    </m:r>
                    <m:r>
                      <a:rPr lang="es-CR" sz="2000" i="1">
                        <a:latin typeface="Cambria Math" panose="02040503050406030204" pitchFamily="18" charset="0"/>
                        <a:ea typeface="Cambria Math" panose="02040503050406030204" pitchFamily="18" charset="0"/>
                      </a:rPr>
                      <m:t>é</m:t>
                    </m:r>
                    <m:r>
                      <a:rPr lang="es-CR" sz="2000" i="1">
                        <a:latin typeface="Cambria Math" panose="02040503050406030204" pitchFamily="18" charset="0"/>
                        <a:ea typeface="Cambria Math" panose="02040503050406030204" pitchFamily="18" charset="0"/>
                      </a:rPr>
                      <m:t>𝑛</m:t>
                    </m:r>
                    <m:r>
                      <a:rPr lang="es-CR" sz="2000" i="1">
                        <a:latin typeface="Cambria Math" panose="02040503050406030204" pitchFamily="18" charset="0"/>
                        <a:ea typeface="Cambria Math" panose="02040503050406030204" pitchFamily="18" charset="0"/>
                      </a:rPr>
                      <m:t>:   </m:t>
                    </m:r>
                    <m:d>
                      <m:dPr>
                        <m:ctrlPr>
                          <a:rPr lang="es-CR" sz="2000" i="1">
                            <a:latin typeface="Cambria Math"/>
                            <a:ea typeface="Cambria Math" panose="02040503050406030204" pitchFamily="18" charset="0"/>
                          </a:rPr>
                        </m:ctrlPr>
                      </m:dPr>
                      <m:e>
                        <m:r>
                          <a:rPr lang="es-CR" sz="2000" i="1">
                            <a:latin typeface="Cambria Math" panose="02040503050406030204" pitchFamily="18" charset="0"/>
                            <a:ea typeface="Cambria Math" panose="02040503050406030204" pitchFamily="18" charset="0"/>
                          </a:rPr>
                          <m:t>1−</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m:t>
                            </m:r>
                          </m:e>
                          <m:sub>
                            <m:r>
                              <a:rPr lang="es-CR" sz="2000" i="1">
                                <a:latin typeface="Cambria Math" panose="02040503050406030204" pitchFamily="18" charset="0"/>
                                <a:ea typeface="Cambria Math" panose="02040503050406030204" pitchFamily="18" charset="0"/>
                              </a:rPr>
                              <m:t>1</m:t>
                            </m:r>
                          </m:sub>
                        </m:sSub>
                        <m:r>
                          <a:rPr lang="es-CR" sz="2000" i="1">
                            <a:latin typeface="Cambria Math" panose="02040503050406030204" pitchFamily="18" charset="0"/>
                            <a:ea typeface="Cambria Math" panose="02040503050406030204" pitchFamily="18" charset="0"/>
                          </a:rPr>
                          <m:t>𝐵</m:t>
                        </m:r>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m:t>
                            </m:r>
                          </m:e>
                          <m:sub>
                            <m:r>
                              <a:rPr lang="es-CR" sz="2000" i="1">
                                <a:latin typeface="Cambria Math" panose="02040503050406030204" pitchFamily="18" charset="0"/>
                                <a:ea typeface="Cambria Math" panose="02040503050406030204" pitchFamily="18" charset="0"/>
                              </a:rPr>
                              <m:t>2</m:t>
                            </m:r>
                          </m:sub>
                        </m:sSub>
                        <m:sSup>
                          <m:sSupPr>
                            <m:ctrlPr>
                              <a:rPr lang="es-CR" sz="2000" i="1">
                                <a:latin typeface="Cambria Math"/>
                                <a:ea typeface="Cambria Math" panose="02040503050406030204" pitchFamily="18" charset="0"/>
                              </a:rPr>
                            </m:ctrlPr>
                          </m:sSupPr>
                          <m:e>
                            <m:r>
                              <a:rPr lang="es-CR" sz="2000" i="1">
                                <a:latin typeface="Cambria Math" panose="02040503050406030204" pitchFamily="18" charset="0"/>
                                <a:ea typeface="Cambria Math" panose="02040503050406030204" pitchFamily="18" charset="0"/>
                              </a:rPr>
                              <m:t>𝐵</m:t>
                            </m:r>
                          </m:e>
                          <m:sup>
                            <m:r>
                              <a:rPr lang="es-CR" sz="2000" i="1">
                                <a:latin typeface="Cambria Math" panose="02040503050406030204" pitchFamily="18" charset="0"/>
                                <a:ea typeface="Cambria Math" panose="02040503050406030204" pitchFamily="18" charset="0"/>
                              </a:rPr>
                              <m:t>2</m:t>
                            </m:r>
                          </m:sup>
                        </m:sSup>
                      </m:e>
                    </m:d>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𝑥</m:t>
                        </m:r>
                      </m:e>
                      <m:sub>
                        <m:r>
                          <a:rPr lang="es-CR" sz="2000" i="1">
                            <a:latin typeface="Cambria Math" panose="02040503050406030204" pitchFamily="18" charset="0"/>
                            <a:ea typeface="Cambria Math" panose="02040503050406030204" pitchFamily="18" charset="0"/>
                          </a:rPr>
                          <m:t>𝑡</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𝑢</m:t>
                        </m:r>
                      </m:e>
                      <m:sub>
                        <m:r>
                          <a:rPr lang="es-CR" sz="2000" i="1">
                            <a:latin typeface="Cambria Math" panose="02040503050406030204" pitchFamily="18" charset="0"/>
                            <a:ea typeface="Cambria Math" panose="02040503050406030204" pitchFamily="18" charset="0"/>
                          </a:rPr>
                          <m:t>𝑡</m:t>
                        </m:r>
                      </m:sub>
                    </m:sSub>
                  </m:oMath>
                </a14:m>
                <a:endParaRPr lang="es-CR" sz="2000" dirty="0"/>
              </a:p>
              <a:p>
                <a:pPr marL="0" indent="0">
                  <a:buNone/>
                </a:pPr>
                <a:r>
                  <a:rPr lang="es-CR" sz="2000" dirty="0"/>
                  <a:t>Mediante la condición de estacionaridad se puede obtener el pasaje a una escritura MA: </a:t>
                </a:r>
                <a:endParaRPr lang="es-CR" sz="2000" i="1" dirty="0">
                  <a:latin typeface="Cambria Math" panose="02040503050406030204" pitchFamily="18" charset="0"/>
                </a:endParaRPr>
              </a:p>
              <a:p>
                <a:pPr marL="0" indent="0">
                  <a:buNone/>
                </a:pPr>
                <a14:m>
                  <m:oMath xmlns:m="http://schemas.openxmlformats.org/officeDocument/2006/math">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𝑥</m:t>
                        </m:r>
                      </m:e>
                      <m:sub>
                        <m:r>
                          <a:rPr lang="es-CR" sz="2000" i="1">
                            <a:latin typeface="Cambria Math" panose="02040503050406030204" pitchFamily="18" charset="0"/>
                            <a:ea typeface="Cambria Math" panose="02040503050406030204" pitchFamily="18" charset="0"/>
                          </a:rPr>
                          <m:t>𝑡</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sSup>
                          <m:sSupPr>
                            <m:ctrlPr>
                              <a:rPr lang="es-CR" sz="2000" i="1">
                                <a:latin typeface="Cambria Math"/>
                                <a:ea typeface="Cambria Math" panose="02040503050406030204" pitchFamily="18" charset="0"/>
                              </a:rPr>
                            </m:ctrlPr>
                          </m:sSupPr>
                          <m:e>
                            <m:d>
                              <m:dPr>
                                <m:ctrlPr>
                                  <a:rPr lang="es-CR" sz="2000" i="1">
                                    <a:latin typeface="Cambria Math"/>
                                    <a:ea typeface="Cambria Math" panose="02040503050406030204" pitchFamily="18" charset="0"/>
                                  </a:rPr>
                                </m:ctrlPr>
                              </m:dPr>
                              <m:e>
                                <m:r>
                                  <a:rPr lang="es-CR" sz="2000" i="1">
                                    <a:latin typeface="Cambria Math" panose="02040503050406030204" pitchFamily="18" charset="0"/>
                                    <a:ea typeface="Cambria Math" panose="02040503050406030204" pitchFamily="18" charset="0"/>
                                  </a:rPr>
                                  <m:t>1−</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m:t>
                                    </m:r>
                                  </m:e>
                                  <m:sub>
                                    <m:r>
                                      <a:rPr lang="es-CR" sz="2000" i="1">
                                        <a:latin typeface="Cambria Math" panose="02040503050406030204" pitchFamily="18" charset="0"/>
                                        <a:ea typeface="Cambria Math" panose="02040503050406030204" pitchFamily="18" charset="0"/>
                                      </a:rPr>
                                      <m:t>1</m:t>
                                    </m:r>
                                  </m:sub>
                                </m:sSub>
                                <m:r>
                                  <a:rPr lang="es-CR" sz="2000" i="1">
                                    <a:latin typeface="Cambria Math" panose="02040503050406030204" pitchFamily="18" charset="0"/>
                                    <a:ea typeface="Cambria Math" panose="02040503050406030204" pitchFamily="18" charset="0"/>
                                  </a:rPr>
                                  <m:t>𝐵</m:t>
                                </m:r>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m:t>
                                    </m:r>
                                  </m:e>
                                  <m:sub>
                                    <m:r>
                                      <a:rPr lang="es-CR" sz="2000" i="1">
                                        <a:latin typeface="Cambria Math" panose="02040503050406030204" pitchFamily="18" charset="0"/>
                                        <a:ea typeface="Cambria Math" panose="02040503050406030204" pitchFamily="18" charset="0"/>
                                      </a:rPr>
                                      <m:t>2</m:t>
                                    </m:r>
                                  </m:sub>
                                </m:sSub>
                                <m:sSup>
                                  <m:sSupPr>
                                    <m:ctrlPr>
                                      <a:rPr lang="es-CR" sz="2000" i="1">
                                        <a:latin typeface="Cambria Math"/>
                                        <a:ea typeface="Cambria Math" panose="02040503050406030204" pitchFamily="18" charset="0"/>
                                      </a:rPr>
                                    </m:ctrlPr>
                                  </m:sSupPr>
                                  <m:e>
                                    <m:r>
                                      <a:rPr lang="es-CR" sz="2000" i="1">
                                        <a:latin typeface="Cambria Math" panose="02040503050406030204" pitchFamily="18" charset="0"/>
                                        <a:ea typeface="Cambria Math" panose="02040503050406030204" pitchFamily="18" charset="0"/>
                                      </a:rPr>
                                      <m:t>𝐵</m:t>
                                    </m:r>
                                  </m:e>
                                  <m:sup>
                                    <m:r>
                                      <a:rPr lang="es-CR" sz="2000" i="1">
                                        <a:latin typeface="Cambria Math" panose="02040503050406030204" pitchFamily="18" charset="0"/>
                                        <a:ea typeface="Cambria Math" panose="02040503050406030204" pitchFamily="18" charset="0"/>
                                      </a:rPr>
                                      <m:t>2</m:t>
                                    </m:r>
                                  </m:sup>
                                </m:sSup>
                              </m:e>
                            </m:d>
                          </m:e>
                          <m:sup>
                            <m:r>
                              <a:rPr lang="es-CR" sz="2000" i="1">
                                <a:latin typeface="Cambria Math" panose="02040503050406030204" pitchFamily="18" charset="0"/>
                                <a:ea typeface="Cambria Math" panose="02040503050406030204" pitchFamily="18" charset="0"/>
                              </a:rPr>
                              <m:t>−1</m:t>
                            </m:r>
                          </m:sup>
                        </m:sSup>
                        <m:r>
                          <a:rPr lang="es-CR" sz="2000" i="1">
                            <a:latin typeface="Cambria Math" panose="02040503050406030204" pitchFamily="18" charset="0"/>
                            <a:ea typeface="Cambria Math" panose="02040503050406030204" pitchFamily="18" charset="0"/>
                          </a:rPr>
                          <m:t>𝑢</m:t>
                        </m:r>
                      </m:e>
                      <m:sub>
                        <m:r>
                          <a:rPr lang="es-CR" sz="2000" i="1">
                            <a:latin typeface="Cambria Math" panose="02040503050406030204" pitchFamily="18" charset="0"/>
                            <a:ea typeface="Cambria Math" panose="02040503050406030204" pitchFamily="18" charset="0"/>
                          </a:rPr>
                          <m:t>𝑡</m:t>
                        </m:r>
                      </m:sub>
                    </m:sSub>
                    <m:r>
                      <a:rPr lang="es-CR" sz="2000" i="1">
                        <a:latin typeface="Cambria Math" panose="02040503050406030204" pitchFamily="18" charset="0"/>
                        <a:ea typeface="Cambria Math" panose="02040503050406030204" pitchFamily="18" charset="0"/>
                      </a:rPr>
                      <m:t>,</m:t>
                    </m:r>
                  </m:oMath>
                </a14:m>
                <a:r>
                  <a:rPr lang="es-CR" sz="2000" dirty="0">
                    <a:latin typeface="Cambria Math" panose="02040503050406030204" pitchFamily="18" charset="0"/>
                  </a:rPr>
                  <a:t>               Como condición de restricciones se tiene que </a:t>
                </a:r>
                <a14:m>
                  <m:oMath xmlns:m="http://schemas.openxmlformats.org/officeDocument/2006/math">
                    <m:d>
                      <m:dPr>
                        <m:begChr m:val="{"/>
                        <m:endChr m:val=""/>
                        <m:ctrlPr>
                          <a:rPr lang="es-CR" sz="2000" i="1">
                            <a:latin typeface="Cambria Math"/>
                          </a:rPr>
                        </m:ctrlPr>
                      </m:dPr>
                      <m:e>
                        <m:eqArr>
                          <m:eqArrPr>
                            <m:ctrlPr>
                              <a:rPr lang="es-CR" sz="2000" i="1">
                                <a:latin typeface="Cambria Math"/>
                              </a:rPr>
                            </m:ctrlPr>
                          </m:eqArrPr>
                          <m:e>
                            <m:r>
                              <a:rPr lang="es-CR" sz="2000" i="1">
                                <a:latin typeface="Cambria Math" panose="02040503050406030204" pitchFamily="18" charset="0"/>
                              </a:rPr>
                              <m:t>   </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m:t>
                                </m:r>
                              </m:e>
                              <m:sub>
                                <m:r>
                                  <a:rPr lang="es-CR" sz="2000" i="1">
                                    <a:latin typeface="Cambria Math" panose="02040503050406030204" pitchFamily="18" charset="0"/>
                                    <a:ea typeface="Cambria Math" panose="02040503050406030204" pitchFamily="18" charset="0"/>
                                  </a:rPr>
                                  <m:t>1</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m:t>
                                </m:r>
                              </m:e>
                              <m:sub>
                                <m:r>
                                  <a:rPr lang="es-CR" sz="2000" i="1">
                                    <a:latin typeface="Cambria Math" panose="02040503050406030204" pitchFamily="18" charset="0"/>
                                    <a:ea typeface="Cambria Math" panose="02040503050406030204" pitchFamily="18" charset="0"/>
                                  </a:rPr>
                                  <m:t>2</m:t>
                                </m:r>
                              </m:sub>
                            </m:sSub>
                            <m:r>
                              <a:rPr lang="es-CR" sz="2000" i="1">
                                <a:latin typeface="Cambria Math" panose="02040503050406030204" pitchFamily="18" charset="0"/>
                                <a:ea typeface="Cambria Math" panose="02040503050406030204" pitchFamily="18" charset="0"/>
                              </a:rPr>
                              <m:t>&lt;1</m:t>
                            </m:r>
                          </m:e>
                          <m:e>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m:t>
                                </m:r>
                              </m:e>
                              <m:sub>
                                <m:r>
                                  <a:rPr lang="es-CR" sz="2000" i="1">
                                    <a:latin typeface="Cambria Math" panose="02040503050406030204" pitchFamily="18" charset="0"/>
                                    <a:ea typeface="Cambria Math" panose="02040503050406030204" pitchFamily="18" charset="0"/>
                                  </a:rPr>
                                  <m:t>1</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m:t>
                                </m:r>
                              </m:e>
                              <m:sub>
                                <m:r>
                                  <a:rPr lang="es-CR" sz="2000" i="1">
                                    <a:latin typeface="Cambria Math" panose="02040503050406030204" pitchFamily="18" charset="0"/>
                                    <a:ea typeface="Cambria Math" panose="02040503050406030204" pitchFamily="18" charset="0"/>
                                  </a:rPr>
                                  <m:t>2</m:t>
                                </m:r>
                              </m:sub>
                            </m:sSub>
                            <m:r>
                              <a:rPr lang="es-CR" sz="2000" i="1">
                                <a:latin typeface="Cambria Math" panose="02040503050406030204" pitchFamily="18" charset="0"/>
                                <a:ea typeface="Cambria Math" panose="02040503050406030204" pitchFamily="18" charset="0"/>
                              </a:rPr>
                              <m:t>&lt;1</m:t>
                            </m:r>
                          </m:e>
                          <m:e>
                            <m:r>
                              <a:rPr lang="es-CR" sz="2000" i="1">
                                <a:latin typeface="Cambria Math" panose="02040503050406030204" pitchFamily="18" charset="0"/>
                              </a:rPr>
                              <m:t>−1&lt;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m:t>
                                </m:r>
                              </m:e>
                              <m:sub>
                                <m:r>
                                  <a:rPr lang="es-CR" sz="2000" i="1">
                                    <a:latin typeface="Cambria Math" panose="02040503050406030204" pitchFamily="18" charset="0"/>
                                    <a:ea typeface="Cambria Math" panose="02040503050406030204" pitchFamily="18" charset="0"/>
                                  </a:rPr>
                                  <m:t>2</m:t>
                                </m:r>
                              </m:sub>
                            </m:sSub>
                            <m:r>
                              <a:rPr lang="es-CR" sz="2000" i="1">
                                <a:latin typeface="Cambria Math" panose="02040503050406030204" pitchFamily="18" charset="0"/>
                                <a:ea typeface="Cambria Math" panose="02040503050406030204" pitchFamily="18" charset="0"/>
                              </a:rPr>
                              <m:t>&lt;1</m:t>
                            </m:r>
                          </m:e>
                        </m:eqArr>
                      </m:e>
                    </m:d>
                  </m:oMath>
                </a14:m>
                <a:endParaRPr lang="es-CR" sz="2000" dirty="0"/>
              </a:p>
              <a:p>
                <a:pPr marL="0" indent="0">
                  <a:buNone/>
                </a:pPr>
                <a:r>
                  <a:rPr lang="es-CR" sz="2000" dirty="0"/>
                  <a:t>La función de auto-covariancia se calcula fácilmente. De hecho</a:t>
                </a:r>
              </a:p>
              <a:p>
                <a:endParaRPr lang="es-CR" sz="2000" dirty="0"/>
              </a:p>
              <a:p>
                <a:endParaRPr lang="es-CR" sz="2000" dirty="0"/>
              </a:p>
              <a:p>
                <a:pPr marL="0" indent="0">
                  <a:buNone/>
                </a:pPr>
                <a:r>
                  <a:rPr lang="es-CR" sz="2000" dirty="0"/>
                  <a:t>Y entonces:</a:t>
                </a:r>
              </a:p>
              <a:p>
                <a:pPr marL="0" indent="0">
                  <a:buNone/>
                </a:pPr>
                <a:endParaRPr lang="es-CR" sz="2000" dirty="0"/>
              </a:p>
              <a:p>
                <a:endParaRPr lang="es-CR" sz="2000" dirty="0"/>
              </a:p>
              <a:p>
                <a:pPr marL="0" indent="0">
                  <a:buNone/>
                </a:pPr>
                <a:r>
                  <a:rPr lang="es-CR" sz="2000" dirty="0"/>
                  <a:t/>
                </a:r>
                <a:br>
                  <a:rPr lang="es-CR" sz="2000" dirty="0"/>
                </a:br>
                <a:r>
                  <a:rPr lang="es-CR" sz="2000" dirty="0"/>
                  <a:t>Tenemos finalmente:</a:t>
                </a:r>
              </a:p>
              <a:p>
                <a:endParaRPr lang="es-CR" sz="2000" dirty="0"/>
              </a:p>
              <a:p>
                <a:pPr marL="0" indent="0">
                  <a:buNone/>
                </a:pPr>
                <a:endParaRPr lang="es-CR" sz="2000" dirty="0"/>
              </a:p>
            </p:txBody>
          </p:sp>
        </mc:Choice>
        <mc:Fallback xmlns="">
          <p:sp>
            <p:nvSpPr>
              <p:cNvPr id="5" name="Marcador de contenido 2"/>
              <p:cNvSpPr>
                <a:spLocks noGrp="1" noRot="1" noChangeAspect="1" noMove="1" noResize="1" noEditPoints="1" noAdjustHandles="1" noChangeArrowheads="1" noChangeShapeType="1" noTextEdit="1"/>
              </p:cNvSpPr>
              <p:nvPr>
                <p:ph idx="1"/>
              </p:nvPr>
            </p:nvSpPr>
            <p:spPr>
              <a:xfrm>
                <a:off x="26376" y="867263"/>
                <a:ext cx="12112872" cy="5911605"/>
              </a:xfrm>
              <a:blipFill>
                <a:blip r:embed="rId2"/>
                <a:stretch>
                  <a:fillRect l="-503" t="-1031"/>
                </a:stretch>
              </a:blipFill>
            </p:spPr>
            <p:txBody>
              <a:bodyPr/>
              <a:lstStyle/>
              <a:p>
                <a:r>
                  <a:rPr lang="es-CR">
                    <a:noFill/>
                  </a:rPr>
                  <a:t> </a:t>
                </a:r>
              </a:p>
            </p:txBody>
          </p:sp>
        </mc:Fallback>
      </mc:AlternateContent>
      <p:pic>
        <p:nvPicPr>
          <p:cNvPr id="6" name="Imagen 5">
            <a:extLst>
              <a:ext uri="{FF2B5EF4-FFF2-40B4-BE49-F238E27FC236}">
                <a16:creationId xmlns:a16="http://schemas.microsoft.com/office/drawing/2014/main" xmlns="" id="{E2466D53-3676-43ED-A4B8-B3ADC04FDC01}"/>
              </a:ext>
            </a:extLst>
          </p:cNvPr>
          <p:cNvPicPr>
            <a:picLocks noChangeAspect="1"/>
          </p:cNvPicPr>
          <p:nvPr/>
        </p:nvPicPr>
        <p:blipFill>
          <a:blip r:embed="rId3" cstate="print"/>
          <a:stretch>
            <a:fillRect/>
          </a:stretch>
        </p:blipFill>
        <p:spPr>
          <a:xfrm>
            <a:off x="1772782" y="3792500"/>
            <a:ext cx="8705052" cy="409866"/>
          </a:xfrm>
          <a:prstGeom prst="rect">
            <a:avLst/>
          </a:prstGeom>
        </p:spPr>
      </p:pic>
      <p:pic>
        <p:nvPicPr>
          <p:cNvPr id="7" name="Imagen 6">
            <a:extLst>
              <a:ext uri="{FF2B5EF4-FFF2-40B4-BE49-F238E27FC236}">
                <a16:creationId xmlns:a16="http://schemas.microsoft.com/office/drawing/2014/main" xmlns="" id="{394664E6-3313-4DDA-9326-9D5F18AF4045}"/>
              </a:ext>
            </a:extLst>
          </p:cNvPr>
          <p:cNvPicPr>
            <a:picLocks noChangeAspect="1"/>
          </p:cNvPicPr>
          <p:nvPr/>
        </p:nvPicPr>
        <p:blipFill>
          <a:blip r:embed="rId4" cstate="print"/>
          <a:stretch>
            <a:fillRect/>
          </a:stretch>
        </p:blipFill>
        <p:spPr>
          <a:xfrm>
            <a:off x="1564697" y="4647382"/>
            <a:ext cx="7955347" cy="628419"/>
          </a:xfrm>
          <a:prstGeom prst="rect">
            <a:avLst/>
          </a:prstGeom>
        </p:spPr>
      </p:pic>
      <p:pic>
        <p:nvPicPr>
          <p:cNvPr id="8" name="Imagen 7">
            <a:extLst>
              <a:ext uri="{FF2B5EF4-FFF2-40B4-BE49-F238E27FC236}">
                <a16:creationId xmlns:a16="http://schemas.microsoft.com/office/drawing/2014/main" xmlns="" id="{E6EB51B2-CCA3-4909-BB00-393D9ECBBB75}"/>
              </a:ext>
            </a:extLst>
          </p:cNvPr>
          <p:cNvPicPr>
            <a:picLocks noChangeAspect="1"/>
          </p:cNvPicPr>
          <p:nvPr/>
        </p:nvPicPr>
        <p:blipFill>
          <a:blip r:embed="rId5" cstate="print"/>
          <a:stretch>
            <a:fillRect/>
          </a:stretch>
        </p:blipFill>
        <p:spPr>
          <a:xfrm>
            <a:off x="2654077" y="5720817"/>
            <a:ext cx="3049764" cy="445016"/>
          </a:xfrm>
          <a:prstGeom prst="rect">
            <a:avLst/>
          </a:prstGeom>
        </p:spPr>
      </p:pic>
      <p:pic>
        <p:nvPicPr>
          <p:cNvPr id="9" name="Imagen 8">
            <a:extLst>
              <a:ext uri="{FF2B5EF4-FFF2-40B4-BE49-F238E27FC236}">
                <a16:creationId xmlns:a16="http://schemas.microsoft.com/office/drawing/2014/main" xmlns="" id="{9831F621-F392-4F6D-85F9-9F20DDCF0DDF}"/>
              </a:ext>
            </a:extLst>
          </p:cNvPr>
          <p:cNvPicPr>
            <a:picLocks noChangeAspect="1"/>
          </p:cNvPicPr>
          <p:nvPr/>
        </p:nvPicPr>
        <p:blipFill>
          <a:blip r:embed="rId6" cstate="print"/>
          <a:stretch>
            <a:fillRect/>
          </a:stretch>
        </p:blipFill>
        <p:spPr>
          <a:xfrm>
            <a:off x="2654077" y="6277004"/>
            <a:ext cx="7767372" cy="442557"/>
          </a:xfrm>
          <a:prstGeom prst="rect">
            <a:avLst/>
          </a:prstGeom>
        </p:spPr>
      </p:pic>
    </p:spTree>
    <p:extLst>
      <p:ext uri="{BB962C8B-B14F-4D97-AF65-F5344CB8AC3E}">
        <p14:creationId xmlns:p14="http://schemas.microsoft.com/office/powerpoint/2010/main" val="457425061"/>
      </p:ext>
    </p:extLst>
  </p:cSld>
  <p:clrMapOvr>
    <a:masterClrMapping/>
  </p:clrMapOvr>
  <p:transition spd="slow">
    <p:wip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0" y="902432"/>
                <a:ext cx="12192000" cy="5955567"/>
              </a:xfrm>
            </p:spPr>
            <p:txBody>
              <a:bodyPr>
                <a:normAutofit/>
              </a:bodyPr>
              <a:lstStyle/>
              <a:p>
                <a:pPr marL="0" indent="0">
                  <a:buNone/>
                </a:pPr>
                <a:r>
                  <a:rPr lang="es-CR" sz="2000" b="1" dirty="0"/>
                  <a:t>La función de auto correlación de un </a:t>
                </a:r>
                <a14:m>
                  <m:oMath xmlns:m="http://schemas.openxmlformats.org/officeDocument/2006/math">
                    <m:r>
                      <a:rPr lang="es-CR" sz="2000" b="1" i="1" dirty="0">
                        <a:latin typeface="Cambria Math" panose="02040503050406030204" pitchFamily="18" charset="0"/>
                      </a:rPr>
                      <m:t>𝑨𝑹</m:t>
                    </m:r>
                    <m:r>
                      <a:rPr lang="es-CR" sz="2000" b="1" i="1" dirty="0">
                        <a:latin typeface="Cambria Math" panose="02040503050406030204" pitchFamily="18" charset="0"/>
                      </a:rPr>
                      <m:t>(</m:t>
                    </m:r>
                    <m:r>
                      <a:rPr lang="es-CR" sz="2000" b="1" i="1" dirty="0">
                        <a:latin typeface="Cambria Math" panose="02040503050406030204" pitchFamily="18" charset="0"/>
                      </a:rPr>
                      <m:t>𝟐</m:t>
                    </m:r>
                    <m:r>
                      <a:rPr lang="es-CR" sz="2000" b="1" i="1" dirty="0">
                        <a:latin typeface="Cambria Math" panose="02040503050406030204" pitchFamily="18" charset="0"/>
                      </a:rPr>
                      <m:t>)</m:t>
                    </m:r>
                  </m:oMath>
                </a14:m>
                <a:endParaRPr lang="es-CR" sz="2000" b="1" dirty="0"/>
              </a:p>
              <a:p>
                <a:pPr marL="0" indent="0">
                  <a:buNone/>
                </a:pPr>
                <a:r>
                  <a:rPr lang="es-CR" sz="2000" dirty="0"/>
                  <a:t>Dividiendo las </a:t>
                </a:r>
                <a:r>
                  <a:rPr lang="es-CR" sz="2000" dirty="0" err="1"/>
                  <a:t>autocovariancias</a:t>
                </a:r>
                <a:r>
                  <a:rPr lang="es-CR" sz="2000" dirty="0"/>
                  <a:t> por </a:t>
                </a:r>
                <a14:m>
                  <m:oMath xmlns:m="http://schemas.openxmlformats.org/officeDocument/2006/math">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𝛾</m:t>
                        </m:r>
                      </m:e>
                      <m:sub>
                        <m:r>
                          <a:rPr lang="es-CR" sz="2000" i="1">
                            <a:latin typeface="Cambria Math" panose="02040503050406030204" pitchFamily="18" charset="0"/>
                            <a:ea typeface="Cambria Math" panose="02040503050406030204" pitchFamily="18" charset="0"/>
                          </a:rPr>
                          <m:t>0</m:t>
                        </m:r>
                      </m:sub>
                    </m:sSub>
                  </m:oMath>
                </a14:m>
                <a:r>
                  <a:rPr lang="es-CR" sz="2000" dirty="0"/>
                  <a:t>, obtener como funciones:</a:t>
                </a:r>
              </a:p>
              <a:p>
                <a:pPr marL="0" indent="0">
                  <a:buNone/>
                </a:pPr>
                <a:endParaRPr lang="es-CR" sz="2000" dirty="0"/>
              </a:p>
              <a:p>
                <a:pPr marL="0" indent="0">
                  <a:buNone/>
                </a:pPr>
                <a:endParaRPr lang="es-CR" sz="2000" dirty="0"/>
              </a:p>
              <a:p>
                <a:pPr marL="0" indent="0">
                  <a:buNone/>
                </a:pPr>
                <a:endParaRPr lang="es-CR" sz="2000" dirty="0"/>
              </a:p>
              <a:p>
                <a:pPr marL="0" indent="0" algn="just">
                  <a:buNone/>
                </a:pPr>
                <a:r>
                  <a:rPr lang="es-CR" sz="2000" dirty="0"/>
                  <a:t>Como para el caso de AR(1), la función de </a:t>
                </a:r>
                <a:r>
                  <a:rPr lang="es-CR" sz="2000" dirty="0" err="1"/>
                  <a:t>autocovariacia</a:t>
                </a:r>
                <a:r>
                  <a:rPr lang="es-CR" sz="2000" dirty="0"/>
                  <a:t> y la función de autocorrelación obedecen, según el ruido blanco, a la misma ecuación del proceso. En estas condiciones, la hipótesis de estacionaridad implica la convergencia hacia cero de la serie de correlaciones, esta convergencia son exponenciales si las raíces del polinomio (</a:t>
                </a:r>
                <a14:m>
                  <m:oMath xmlns:m="http://schemas.openxmlformats.org/officeDocument/2006/math">
                    <m:r>
                      <a:rPr lang="es-CR" sz="2000" i="1">
                        <a:latin typeface="Cambria Math" panose="02040503050406030204" pitchFamily="18" charset="0"/>
                      </a:rPr>
                      <m:t>1−</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m:t>
                        </m:r>
                      </m:e>
                      <m:sub>
                        <m:r>
                          <a:rPr lang="es-CR" sz="2000" i="1">
                            <a:latin typeface="Cambria Math" panose="02040503050406030204" pitchFamily="18" charset="0"/>
                            <a:ea typeface="Cambria Math" panose="02040503050406030204" pitchFamily="18" charset="0"/>
                          </a:rPr>
                          <m:t>1</m:t>
                        </m:r>
                      </m:sub>
                    </m:sSub>
                    <m:r>
                      <a:rPr lang="es-CR" sz="2000" i="1">
                        <a:latin typeface="Cambria Math" panose="02040503050406030204" pitchFamily="18" charset="0"/>
                        <a:ea typeface="Cambria Math" panose="02040503050406030204" pitchFamily="18" charset="0"/>
                      </a:rPr>
                      <m:t>𝑍</m:t>
                    </m:r>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m:t>
                        </m:r>
                      </m:e>
                      <m:sub>
                        <m:r>
                          <a:rPr lang="es-CR" sz="2000" i="1">
                            <a:latin typeface="Cambria Math" panose="02040503050406030204" pitchFamily="18" charset="0"/>
                            <a:ea typeface="Cambria Math" panose="02040503050406030204" pitchFamily="18" charset="0"/>
                          </a:rPr>
                          <m:t>2</m:t>
                        </m:r>
                      </m:sub>
                    </m:sSub>
                    <m:sSup>
                      <m:sSupPr>
                        <m:ctrlPr>
                          <a:rPr lang="es-CR" sz="2000" i="1">
                            <a:latin typeface="Cambria Math"/>
                            <a:ea typeface="Cambria Math" panose="02040503050406030204" pitchFamily="18" charset="0"/>
                          </a:rPr>
                        </m:ctrlPr>
                      </m:sSupPr>
                      <m:e>
                        <m:r>
                          <a:rPr lang="es-CR" sz="2000" i="1">
                            <a:latin typeface="Cambria Math" panose="02040503050406030204" pitchFamily="18" charset="0"/>
                            <a:ea typeface="Cambria Math" panose="02040503050406030204" pitchFamily="18" charset="0"/>
                          </a:rPr>
                          <m:t>𝑍</m:t>
                        </m:r>
                      </m:e>
                      <m:sup>
                        <m:r>
                          <a:rPr lang="es-CR" sz="2000" i="1">
                            <a:latin typeface="Cambria Math" panose="02040503050406030204" pitchFamily="18" charset="0"/>
                            <a:ea typeface="Cambria Math" panose="02040503050406030204" pitchFamily="18" charset="0"/>
                          </a:rPr>
                          <m:t>2</m:t>
                        </m:r>
                      </m:sup>
                    </m:sSup>
                  </m:oMath>
                </a14:m>
                <a:r>
                  <a:rPr lang="es-CR" sz="2000" dirty="0"/>
                  <a:t>) son reales, y de tipo </a:t>
                </a:r>
                <a:r>
                  <a:rPr lang="es-CR" sz="2000" dirty="0" err="1"/>
                  <a:t>sinoidales</a:t>
                </a:r>
                <a:r>
                  <a:rPr lang="es-CR" sz="2000" dirty="0"/>
                  <a:t> si las raíces son complejas. </a:t>
                </a:r>
              </a:p>
              <a:p>
                <a:pPr marL="0" indent="0">
                  <a:buNone/>
                </a:pPr>
                <a:r>
                  <a:rPr lang="es-CR" sz="2000" dirty="0"/>
                  <a:t>Finalmente, vemos que la ecuación anterior permite calcular todos los valores de </a:t>
                </a:r>
                <a14:m>
                  <m:oMath xmlns:m="http://schemas.openxmlformats.org/officeDocument/2006/math">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𝜌</m:t>
                        </m:r>
                      </m:e>
                      <m:sub>
                        <m:r>
                          <a:rPr lang="es-CR" sz="2000" i="1">
                            <a:latin typeface="Cambria Math" panose="02040503050406030204" pitchFamily="18" charset="0"/>
                            <a:ea typeface="Cambria Math" panose="02040503050406030204" pitchFamily="18" charset="0"/>
                          </a:rPr>
                          <m:t>𝑘</m:t>
                        </m:r>
                      </m:sub>
                    </m:sSub>
                  </m:oMath>
                </a14:m>
                <a:r>
                  <a:rPr lang="es-CR" sz="2000" dirty="0"/>
                  <a:t>, si </a:t>
                </a:r>
                <a14:m>
                  <m:oMath xmlns:m="http://schemas.openxmlformats.org/officeDocument/2006/math">
                    <m:r>
                      <a:rPr lang="es-CR" sz="2000" i="1">
                        <a:latin typeface="Cambria Math" panose="02040503050406030204" pitchFamily="18" charset="0"/>
                      </a:rPr>
                      <m:t>𝑘</m:t>
                    </m:r>
                    <m:r>
                      <a:rPr lang="es-CR" sz="2000" i="1">
                        <a:latin typeface="Cambria Math" panose="02040503050406030204" pitchFamily="18" charset="0"/>
                        <a:ea typeface="Cambria Math" panose="02040503050406030204" pitchFamily="18" charset="0"/>
                      </a:rPr>
                      <m:t>≥3</m:t>
                    </m:r>
                  </m:oMath>
                </a14:m>
                <a:r>
                  <a:rPr lang="es-CR" sz="2000" dirty="0"/>
                  <a:t>, en función de </a:t>
                </a:r>
                <a14:m>
                  <m:oMath xmlns:m="http://schemas.openxmlformats.org/officeDocument/2006/math">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𝜌</m:t>
                        </m:r>
                      </m:e>
                      <m:sub>
                        <m:r>
                          <a:rPr lang="es-CR" sz="2000" i="1">
                            <a:latin typeface="Cambria Math" panose="02040503050406030204" pitchFamily="18" charset="0"/>
                            <a:ea typeface="Cambria Math" panose="02040503050406030204" pitchFamily="18" charset="0"/>
                          </a:rPr>
                          <m:t>1</m:t>
                        </m:r>
                      </m:sub>
                    </m:sSub>
                  </m:oMath>
                </a14:m>
                <a:r>
                  <a:rPr lang="es-CR" sz="2000" dirty="0"/>
                  <a:t> y </a:t>
                </a:r>
                <a14:m>
                  <m:oMath xmlns:m="http://schemas.openxmlformats.org/officeDocument/2006/math">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𝜌</m:t>
                        </m:r>
                      </m:e>
                      <m:sub>
                        <m:r>
                          <a:rPr lang="es-CR" sz="2000" i="1">
                            <a:latin typeface="Cambria Math" panose="02040503050406030204" pitchFamily="18" charset="0"/>
                            <a:ea typeface="Cambria Math" panose="02040503050406030204" pitchFamily="18" charset="0"/>
                          </a:rPr>
                          <m:t>2</m:t>
                        </m:r>
                      </m:sub>
                    </m:sSub>
                  </m:oMath>
                </a14:m>
                <a:r>
                  <a:rPr lang="es-CR" sz="2000" dirty="0"/>
                  <a:t>, y entonces los parámetros autoregresivos, sabiendo que:</a:t>
                </a:r>
              </a:p>
              <a:p>
                <a:pPr marL="0" indent="0">
                  <a:buNone/>
                </a:pPr>
                <a:r>
                  <a:rPr lang="es-CR" sz="2000" dirty="0"/>
                  <a:t/>
                </a:r>
                <a:br>
                  <a:rPr lang="es-CR" sz="2000" dirty="0"/>
                </a:br>
                <a:r>
                  <a:rPr lang="es-CR" sz="2000" dirty="0"/>
                  <a:t>Si </a:t>
                </a:r>
                <a14:m>
                  <m:oMath xmlns:m="http://schemas.openxmlformats.org/officeDocument/2006/math">
                    <m:r>
                      <a:rPr lang="es-CR" sz="2000" i="1" dirty="0">
                        <a:latin typeface="Cambria Math" panose="02040503050406030204" pitchFamily="18" charset="0"/>
                      </a:rPr>
                      <m:t>𝑘</m:t>
                    </m:r>
                    <m:r>
                      <a:rPr lang="es-CR" sz="2000" i="1" dirty="0">
                        <a:latin typeface="Cambria Math" panose="02040503050406030204" pitchFamily="18" charset="0"/>
                      </a:rPr>
                      <m:t>=1:</m:t>
                    </m:r>
                  </m:oMath>
                </a14:m>
                <a:r>
                  <a:rPr lang="es-CR" sz="2000" dirty="0"/>
                  <a:t> </a:t>
                </a:r>
              </a:p>
              <a:p>
                <a:pPr marL="0" indent="0">
                  <a:buNone/>
                </a:pPr>
                <a:endParaRPr lang="es-CR" sz="2000" dirty="0"/>
              </a:p>
              <a:p>
                <a:pPr marL="0" indent="0">
                  <a:buNone/>
                </a:pPr>
                <a:r>
                  <a:rPr lang="es-CR" sz="2000" dirty="0"/>
                  <a:t/>
                </a:r>
                <a:br>
                  <a:rPr lang="es-CR" sz="2000" dirty="0"/>
                </a:br>
                <a:r>
                  <a:rPr lang="es-CR" sz="2000" dirty="0"/>
                  <a:t>Si </a:t>
                </a:r>
                <a14:m>
                  <m:oMath xmlns:m="http://schemas.openxmlformats.org/officeDocument/2006/math">
                    <m:r>
                      <a:rPr lang="es-CR" sz="2000" i="1" dirty="0">
                        <a:latin typeface="Cambria Math" panose="02040503050406030204" pitchFamily="18" charset="0"/>
                      </a:rPr>
                      <m:t>𝑘</m:t>
                    </m:r>
                    <m:r>
                      <a:rPr lang="es-CR" sz="2000" i="1" dirty="0">
                        <a:latin typeface="Cambria Math" panose="02040503050406030204" pitchFamily="18" charset="0"/>
                      </a:rPr>
                      <m:t>=2:</m:t>
                    </m:r>
                  </m:oMath>
                </a14:m>
                <a:endParaRPr lang="es-CR" sz="2000" dirty="0"/>
              </a:p>
              <a:p>
                <a:pPr marL="0" indent="0" algn="just">
                  <a:buNone/>
                </a:pPr>
                <a:endParaRPr lang="es-CR" sz="2000" dirty="0"/>
              </a:p>
              <a:p>
                <a:pPr marL="0" indent="0">
                  <a:buNone/>
                </a:pPr>
                <a:endParaRPr lang="es-CR" sz="20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0" y="902432"/>
                <a:ext cx="12192000" cy="5955567"/>
              </a:xfrm>
              <a:blipFill>
                <a:blip r:embed="rId2"/>
                <a:stretch>
                  <a:fillRect l="-500" t="-1024" r="-500"/>
                </a:stretch>
              </a:blipFill>
            </p:spPr>
            <p:txBody>
              <a:bodyPr/>
              <a:lstStyle/>
              <a:p>
                <a:r>
                  <a:rPr lang="es-CR">
                    <a:noFill/>
                  </a:rPr>
                  <a:t> </a:t>
                </a:r>
              </a:p>
            </p:txBody>
          </p:sp>
        </mc:Fallback>
      </mc:AlternateContent>
      <p:sp>
        <p:nvSpPr>
          <p:cNvPr id="5" name="Título 1"/>
          <p:cNvSpPr>
            <a:spLocks noGrp="1"/>
          </p:cNvSpPr>
          <p:nvPr>
            <p:ph type="title"/>
          </p:nvPr>
        </p:nvSpPr>
        <p:spPr>
          <a:xfrm>
            <a:off x="134816" y="17585"/>
            <a:ext cx="11980984" cy="729762"/>
          </a:xfrm>
        </p:spPr>
        <p:txBody>
          <a:bodyPr/>
          <a:lstStyle/>
          <a:p>
            <a:pPr algn="ctr"/>
            <a:r>
              <a:rPr lang="es-CR" dirty="0"/>
              <a:t>Identificación : los procesos AR(p)</a:t>
            </a:r>
          </a:p>
        </p:txBody>
      </p:sp>
      <p:pic>
        <p:nvPicPr>
          <p:cNvPr id="6" name="Imagen 5">
            <a:extLst>
              <a:ext uri="{FF2B5EF4-FFF2-40B4-BE49-F238E27FC236}">
                <a16:creationId xmlns:a16="http://schemas.microsoft.com/office/drawing/2014/main" xmlns="" id="{E92B59B7-2E1C-4313-9BCD-4454C4381DB1}"/>
              </a:ext>
            </a:extLst>
          </p:cNvPr>
          <p:cNvPicPr>
            <a:picLocks noChangeAspect="1"/>
          </p:cNvPicPr>
          <p:nvPr/>
        </p:nvPicPr>
        <p:blipFill>
          <a:blip r:embed="rId3" cstate="print"/>
          <a:stretch>
            <a:fillRect/>
          </a:stretch>
        </p:blipFill>
        <p:spPr>
          <a:xfrm>
            <a:off x="6929002" y="1169042"/>
            <a:ext cx="5186798" cy="704680"/>
          </a:xfrm>
          <a:prstGeom prst="rect">
            <a:avLst/>
          </a:prstGeom>
        </p:spPr>
      </p:pic>
      <p:pic>
        <p:nvPicPr>
          <p:cNvPr id="7" name="Imagen 6">
            <a:extLst>
              <a:ext uri="{FF2B5EF4-FFF2-40B4-BE49-F238E27FC236}">
                <a16:creationId xmlns:a16="http://schemas.microsoft.com/office/drawing/2014/main" xmlns="" id="{C47D2C18-8D32-4FE9-AF21-2BED62ED24F4}"/>
              </a:ext>
            </a:extLst>
          </p:cNvPr>
          <p:cNvPicPr>
            <a:picLocks noChangeAspect="1"/>
          </p:cNvPicPr>
          <p:nvPr/>
        </p:nvPicPr>
        <p:blipFill>
          <a:blip r:embed="rId4" cstate="print"/>
          <a:stretch>
            <a:fillRect/>
          </a:stretch>
        </p:blipFill>
        <p:spPr>
          <a:xfrm>
            <a:off x="6929002" y="2028807"/>
            <a:ext cx="3812846" cy="466516"/>
          </a:xfrm>
          <a:prstGeom prst="rect">
            <a:avLst/>
          </a:prstGeom>
        </p:spPr>
      </p:pic>
      <p:pic>
        <p:nvPicPr>
          <p:cNvPr id="8" name="Imagen 7">
            <a:extLst>
              <a:ext uri="{FF2B5EF4-FFF2-40B4-BE49-F238E27FC236}">
                <a16:creationId xmlns:a16="http://schemas.microsoft.com/office/drawing/2014/main" xmlns="" id="{FDBE6195-125A-48F4-A723-0409ABAF378B}"/>
              </a:ext>
            </a:extLst>
          </p:cNvPr>
          <p:cNvPicPr>
            <a:picLocks noChangeAspect="1"/>
          </p:cNvPicPr>
          <p:nvPr/>
        </p:nvPicPr>
        <p:blipFill>
          <a:blip r:embed="rId5" cstate="print"/>
          <a:stretch>
            <a:fillRect/>
          </a:stretch>
        </p:blipFill>
        <p:spPr>
          <a:xfrm>
            <a:off x="1342158" y="4874195"/>
            <a:ext cx="3493611" cy="699742"/>
          </a:xfrm>
          <a:prstGeom prst="rect">
            <a:avLst/>
          </a:prstGeom>
        </p:spPr>
      </p:pic>
      <p:pic>
        <p:nvPicPr>
          <p:cNvPr id="9" name="Imagen 8">
            <a:extLst>
              <a:ext uri="{FF2B5EF4-FFF2-40B4-BE49-F238E27FC236}">
                <a16:creationId xmlns:a16="http://schemas.microsoft.com/office/drawing/2014/main" xmlns="" id="{DFC4E047-A3D1-4BEE-B196-6C78F5CC59BB}"/>
              </a:ext>
            </a:extLst>
          </p:cNvPr>
          <p:cNvPicPr>
            <a:picLocks noChangeAspect="1"/>
          </p:cNvPicPr>
          <p:nvPr/>
        </p:nvPicPr>
        <p:blipFill>
          <a:blip r:embed="rId6" cstate="print"/>
          <a:stretch>
            <a:fillRect/>
          </a:stretch>
        </p:blipFill>
        <p:spPr>
          <a:xfrm>
            <a:off x="1342158" y="5883005"/>
            <a:ext cx="3493611" cy="741034"/>
          </a:xfrm>
          <a:prstGeom prst="rect">
            <a:avLst/>
          </a:prstGeom>
        </p:spPr>
      </p:pic>
    </p:spTree>
    <p:extLst>
      <p:ext uri="{BB962C8B-B14F-4D97-AF65-F5344CB8AC3E}">
        <p14:creationId xmlns:p14="http://schemas.microsoft.com/office/powerpoint/2010/main" val="2685364095"/>
      </p:ext>
    </p:extLst>
  </p:cSld>
  <p:clrMapOvr>
    <a:masterClrMapping/>
  </p:clrMapOvr>
  <p:transition spd="slow">
    <p:wip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0" y="814510"/>
                <a:ext cx="12192000" cy="6043490"/>
              </a:xfrm>
            </p:spPr>
            <p:txBody>
              <a:bodyPr>
                <a:normAutofit/>
              </a:bodyPr>
              <a:lstStyle/>
              <a:p>
                <a:pPr marL="0" indent="0">
                  <a:buNone/>
                </a:pPr>
                <a:r>
                  <a:rPr lang="es-CR" sz="2000" b="1" dirty="0"/>
                  <a:t>La función de auto correlación parcial de un AR(2)</a:t>
                </a:r>
              </a:p>
              <a:p>
                <a:pPr marL="0" indent="0">
                  <a:buNone/>
                </a:pPr>
                <a:r>
                  <a:rPr lang="es-CR" sz="2000" dirty="0"/>
                  <a:t>Estos se obtienen fácilmente si nos acordamos que el coeficiente de autocorrelación parcial de orden </a:t>
                </a:r>
                <a:r>
                  <a:rPr lang="es-CR" sz="2000" i="1" dirty="0"/>
                  <a:t>k </a:t>
                </a:r>
                <a:r>
                  <a:rPr lang="es-CR" sz="2000" dirty="0"/>
                  <a:t>es el coeficiente de </a:t>
                </a:r>
                <a14:m>
                  <m:oMath xmlns:m="http://schemas.openxmlformats.org/officeDocument/2006/math">
                    <m:sSub>
                      <m:sSubPr>
                        <m:ctrlPr>
                          <a:rPr lang="es-CR" sz="2000" i="1" dirty="0">
                            <a:latin typeface="Cambria Math"/>
                          </a:rPr>
                        </m:ctrlPr>
                      </m:sSubPr>
                      <m:e>
                        <m:r>
                          <a:rPr lang="es-CR" sz="2000" i="1" dirty="0">
                            <a:latin typeface="Cambria Math" panose="02040503050406030204" pitchFamily="18" charset="0"/>
                          </a:rPr>
                          <m:t>𝑥</m:t>
                        </m:r>
                      </m:e>
                      <m:sub>
                        <m:r>
                          <a:rPr lang="es-CR" sz="2000" i="1" dirty="0">
                            <a:latin typeface="Cambria Math" panose="02040503050406030204" pitchFamily="18" charset="0"/>
                          </a:rPr>
                          <m:t>𝑡</m:t>
                        </m:r>
                        <m:r>
                          <a:rPr lang="es-CR" sz="2000" i="1" dirty="0">
                            <a:latin typeface="Cambria Math" panose="02040503050406030204" pitchFamily="18" charset="0"/>
                          </a:rPr>
                          <m:t>−</m:t>
                        </m:r>
                        <m:r>
                          <a:rPr lang="es-CR" sz="2000" i="1" dirty="0">
                            <a:latin typeface="Cambria Math" panose="02040503050406030204" pitchFamily="18" charset="0"/>
                          </a:rPr>
                          <m:t>𝑘</m:t>
                        </m:r>
                      </m:sub>
                    </m:sSub>
                  </m:oMath>
                </a14:m>
                <a:r>
                  <a:rPr lang="es-CR" sz="2000" dirty="0"/>
                  <a:t> para </a:t>
                </a:r>
                <a14:m>
                  <m:oMath xmlns:m="http://schemas.openxmlformats.org/officeDocument/2006/math">
                    <m:sSub>
                      <m:sSubPr>
                        <m:ctrlPr>
                          <a:rPr lang="es-CR" sz="2000" i="1" dirty="0">
                            <a:latin typeface="Cambria Math"/>
                          </a:rPr>
                        </m:ctrlPr>
                      </m:sSubPr>
                      <m:e>
                        <m:r>
                          <a:rPr lang="es-CR" sz="2000" i="1" dirty="0">
                            <a:latin typeface="Cambria Math" panose="02040503050406030204" pitchFamily="18" charset="0"/>
                          </a:rPr>
                          <m:t>𝑥</m:t>
                        </m:r>
                      </m:e>
                      <m:sub>
                        <m:r>
                          <a:rPr lang="es-CR" sz="2000" i="1" dirty="0">
                            <a:latin typeface="Cambria Math" panose="02040503050406030204" pitchFamily="18" charset="0"/>
                          </a:rPr>
                          <m:t>𝑡</m:t>
                        </m:r>
                        <m:r>
                          <a:rPr lang="es-CR" sz="2000" i="1" dirty="0">
                            <a:latin typeface="Cambria Math" panose="02040503050406030204" pitchFamily="18" charset="0"/>
                          </a:rPr>
                          <m:t>−1</m:t>
                        </m:r>
                      </m:sub>
                    </m:sSub>
                  </m:oMath>
                </a14:m>
                <a:r>
                  <a:rPr lang="es-CR" sz="2000" dirty="0"/>
                  <a:t>, </a:t>
                </a:r>
                <a14:m>
                  <m:oMath xmlns:m="http://schemas.openxmlformats.org/officeDocument/2006/math">
                    <m:sSub>
                      <m:sSubPr>
                        <m:ctrlPr>
                          <a:rPr lang="es-CR" sz="2000" i="1" dirty="0">
                            <a:latin typeface="Cambria Math"/>
                          </a:rPr>
                        </m:ctrlPr>
                      </m:sSubPr>
                      <m:e>
                        <m:r>
                          <a:rPr lang="es-CR" sz="2000" i="1" dirty="0">
                            <a:latin typeface="Cambria Math" panose="02040503050406030204" pitchFamily="18" charset="0"/>
                          </a:rPr>
                          <m:t>𝑥</m:t>
                        </m:r>
                      </m:e>
                      <m:sub>
                        <m:r>
                          <a:rPr lang="es-CR" sz="2000" i="1" dirty="0">
                            <a:latin typeface="Cambria Math" panose="02040503050406030204" pitchFamily="18" charset="0"/>
                          </a:rPr>
                          <m:t>𝑡</m:t>
                        </m:r>
                        <m:r>
                          <a:rPr lang="es-CR" sz="2000" i="1" dirty="0">
                            <a:latin typeface="Cambria Math" panose="02040503050406030204" pitchFamily="18" charset="0"/>
                          </a:rPr>
                          <m:t>−2</m:t>
                        </m:r>
                      </m:sub>
                    </m:sSub>
                  </m:oMath>
                </a14:m>
                <a:r>
                  <a:rPr lang="es-CR" sz="2000" dirty="0"/>
                  <a:t>,…, </a:t>
                </a:r>
                <a14:m>
                  <m:oMath xmlns:m="http://schemas.openxmlformats.org/officeDocument/2006/math">
                    <m:sSub>
                      <m:sSubPr>
                        <m:ctrlPr>
                          <a:rPr lang="es-CR" sz="2000" i="1" dirty="0">
                            <a:latin typeface="Cambria Math"/>
                          </a:rPr>
                        </m:ctrlPr>
                      </m:sSubPr>
                      <m:e>
                        <m:r>
                          <a:rPr lang="es-CR" sz="2000" i="1" dirty="0">
                            <a:latin typeface="Cambria Math" panose="02040503050406030204" pitchFamily="18" charset="0"/>
                          </a:rPr>
                          <m:t>𝑥</m:t>
                        </m:r>
                      </m:e>
                      <m:sub>
                        <m:r>
                          <a:rPr lang="es-CR" sz="2000" i="1" dirty="0">
                            <a:latin typeface="Cambria Math" panose="02040503050406030204" pitchFamily="18" charset="0"/>
                          </a:rPr>
                          <m:t>𝑡</m:t>
                        </m:r>
                        <m:r>
                          <a:rPr lang="es-CR" sz="2000" i="1" dirty="0">
                            <a:latin typeface="Cambria Math" panose="02040503050406030204" pitchFamily="18" charset="0"/>
                          </a:rPr>
                          <m:t>−</m:t>
                        </m:r>
                        <m:r>
                          <a:rPr lang="es-CR" sz="2000" i="1" dirty="0">
                            <a:latin typeface="Cambria Math" panose="02040503050406030204" pitchFamily="18" charset="0"/>
                          </a:rPr>
                          <m:t>𝑘</m:t>
                        </m:r>
                      </m:sub>
                    </m:sSub>
                  </m:oMath>
                </a14:m>
                <a:r>
                  <a:rPr lang="es-CR" sz="2000" dirty="0"/>
                  <a:t>. Consideramos lo siguiente como una regresión lineal:</a:t>
                </a:r>
              </a:p>
              <a:p>
                <a:pPr marL="0" indent="0">
                  <a:buNone/>
                </a:pPr>
                <a:endParaRPr lang="es-CR" sz="2000" b="1" dirty="0"/>
              </a:p>
              <a:p>
                <a:pPr marL="0" indent="0">
                  <a:buNone/>
                </a:pPr>
                <a:endParaRPr lang="es-CR" sz="2000" b="1" dirty="0"/>
              </a:p>
              <a:p>
                <a:pPr marL="0" indent="0">
                  <a:buNone/>
                </a:pPr>
                <a:endParaRPr lang="es-CR" sz="2000" b="1" dirty="0"/>
              </a:p>
              <a:p>
                <a:pPr marL="0" indent="0">
                  <a:buNone/>
                </a:pPr>
                <a:endParaRPr lang="es-CR" sz="2000" b="1" dirty="0"/>
              </a:p>
              <a:p>
                <a:pPr marL="0" indent="0">
                  <a:buNone/>
                </a:pPr>
                <a:endParaRPr lang="es-CR" sz="2000" dirty="0"/>
              </a:p>
              <a:p>
                <a:pPr marL="0" indent="0">
                  <a:buNone/>
                </a:pPr>
                <a:r>
                  <a:rPr lang="es-CR" sz="2000" dirty="0"/>
                  <a:t>Si el verdadero proceso es un modelo AR(2), entonces        </a:t>
                </a: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r>
                      <a:rPr lang="es-CR" sz="2000" i="1">
                        <a:latin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m:t>
                        </m:r>
                      </m:e>
                      <m:sub>
                        <m:r>
                          <a:rPr lang="es-CR" sz="2000" i="1">
                            <a:latin typeface="Cambria Math" panose="02040503050406030204" pitchFamily="18" charset="0"/>
                            <a:ea typeface="Cambria Math" panose="02040503050406030204" pitchFamily="18" charset="0"/>
                          </a:rPr>
                          <m:t>1</m:t>
                        </m:r>
                      </m:sub>
                    </m:sSub>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𝑥</m:t>
                        </m:r>
                      </m:e>
                      <m:sub>
                        <m:r>
                          <a:rPr lang="es-CR" sz="2000" i="1">
                            <a:latin typeface="Cambria Math" panose="02040503050406030204" pitchFamily="18" charset="0"/>
                            <a:ea typeface="Cambria Math" panose="02040503050406030204" pitchFamily="18" charset="0"/>
                          </a:rPr>
                          <m:t>𝑡</m:t>
                        </m:r>
                        <m:r>
                          <a:rPr lang="es-CR" sz="2000" i="1">
                            <a:latin typeface="Cambria Math" panose="02040503050406030204" pitchFamily="18" charset="0"/>
                            <a:ea typeface="Cambria Math" panose="02040503050406030204" pitchFamily="18" charset="0"/>
                          </a:rPr>
                          <m:t>−1</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m:t>
                        </m:r>
                      </m:e>
                      <m:sub>
                        <m:r>
                          <a:rPr lang="es-CR" sz="2000" i="1">
                            <a:latin typeface="Cambria Math" panose="02040503050406030204" pitchFamily="18" charset="0"/>
                            <a:ea typeface="Cambria Math" panose="02040503050406030204" pitchFamily="18" charset="0"/>
                          </a:rPr>
                          <m:t>2</m:t>
                        </m:r>
                      </m:sub>
                    </m:sSub>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𝑥</m:t>
                        </m:r>
                      </m:e>
                      <m:sub>
                        <m:r>
                          <a:rPr lang="es-CR" sz="2000" i="1">
                            <a:latin typeface="Cambria Math" panose="02040503050406030204" pitchFamily="18" charset="0"/>
                            <a:ea typeface="Cambria Math" panose="02040503050406030204" pitchFamily="18" charset="0"/>
                          </a:rPr>
                          <m:t>𝑡</m:t>
                        </m:r>
                        <m:r>
                          <a:rPr lang="es-CR" sz="2000" i="1">
                            <a:latin typeface="Cambria Math" panose="02040503050406030204" pitchFamily="18" charset="0"/>
                            <a:ea typeface="Cambria Math" panose="02040503050406030204" pitchFamily="18" charset="0"/>
                          </a:rPr>
                          <m:t>−2</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𝑢</m:t>
                        </m:r>
                      </m:e>
                      <m:sub>
                        <m:r>
                          <a:rPr lang="es-CR" sz="2000" i="1">
                            <a:latin typeface="Cambria Math" panose="02040503050406030204" pitchFamily="18" charset="0"/>
                            <a:ea typeface="Cambria Math" panose="02040503050406030204" pitchFamily="18" charset="0"/>
                          </a:rPr>
                          <m:t>𝑡</m:t>
                        </m:r>
                      </m:sub>
                    </m:sSub>
                  </m:oMath>
                </a14:m>
                <a:r>
                  <a:rPr lang="es-CR" sz="2000" dirty="0"/>
                  <a:t>,</a:t>
                </a:r>
                <a:br>
                  <a:rPr lang="es-CR" sz="2000" dirty="0"/>
                </a:br>
                <a:r>
                  <a:rPr lang="es-CR" sz="2000" dirty="0"/>
                  <a:t>  y entonces tenemos que:   </a:t>
                </a:r>
                <a14:m>
                  <m:oMath xmlns:m="http://schemas.openxmlformats.org/officeDocument/2006/math">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m:t>
                        </m:r>
                      </m:e>
                      <m:sub>
                        <m:r>
                          <a:rPr lang="es-CR" sz="2000" i="1">
                            <a:latin typeface="Cambria Math" panose="02040503050406030204" pitchFamily="18" charset="0"/>
                            <a:ea typeface="Cambria Math" panose="02040503050406030204" pitchFamily="18" charset="0"/>
                          </a:rPr>
                          <m:t>11</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m:t>
                        </m:r>
                      </m:e>
                      <m:sub>
                        <m:r>
                          <a:rPr lang="es-CR" sz="2000" i="1">
                            <a:latin typeface="Cambria Math" panose="02040503050406030204" pitchFamily="18" charset="0"/>
                            <a:ea typeface="Cambria Math" panose="02040503050406030204" pitchFamily="18" charset="0"/>
                          </a:rPr>
                          <m:t>1</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m:t>
                        </m:r>
                      </m:e>
                      <m:sub>
                        <m:r>
                          <a:rPr lang="es-CR" sz="2000" i="1">
                            <a:latin typeface="Cambria Math" panose="02040503050406030204" pitchFamily="18" charset="0"/>
                            <a:ea typeface="Cambria Math" panose="02040503050406030204" pitchFamily="18" charset="0"/>
                          </a:rPr>
                          <m:t>22</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m:t>
                        </m:r>
                      </m:e>
                      <m:sub>
                        <m:r>
                          <a:rPr lang="es-CR" sz="2000" i="1">
                            <a:latin typeface="Cambria Math" panose="02040503050406030204" pitchFamily="18" charset="0"/>
                            <a:ea typeface="Cambria Math" panose="02040503050406030204" pitchFamily="18" charset="0"/>
                          </a:rPr>
                          <m:t>33</m:t>
                        </m:r>
                      </m:sub>
                    </m:sSub>
                    <m:r>
                      <a:rPr lang="es-CR" sz="2000" i="1">
                        <a:latin typeface="Cambria Math" panose="02040503050406030204" pitchFamily="18" charset="0"/>
                        <a:ea typeface="Cambria Math" panose="02040503050406030204" pitchFamily="18" charset="0"/>
                      </a:rPr>
                      <m:t>=…=0</m:t>
                    </m:r>
                  </m:oMath>
                </a14:m>
                <a:endParaRPr lang="es-CR" sz="2000" b="1" dirty="0"/>
              </a:p>
              <a:p>
                <a:pPr marL="0" indent="0">
                  <a:buNone/>
                </a:pPr>
                <a:r>
                  <a:rPr lang="es-CR" sz="2000" dirty="0"/>
                  <a:t>La expresión de los coeficientes parciales se pueden obtener a partir de la ecuación de </a:t>
                </a:r>
                <a:r>
                  <a:rPr lang="es-CR" sz="2000" dirty="0" err="1"/>
                  <a:t>Yule</a:t>
                </a:r>
                <a:r>
                  <a:rPr lang="es-CR" sz="2000" dirty="0"/>
                  <a:t>-Walker:</a:t>
                </a:r>
              </a:p>
              <a:p>
                <a:pPr marL="0" indent="0">
                  <a:buNone/>
                </a:pPr>
                <a:endParaRPr lang="es-CR" sz="2000" dirty="0"/>
              </a:p>
              <a:p>
                <a:endParaRPr lang="es-CR" sz="2000" dirty="0"/>
              </a:p>
              <a:p>
                <a:pPr marL="0" indent="0">
                  <a:buNone/>
                </a:pPr>
                <a:endParaRPr lang="es-CR" sz="2000" dirty="0"/>
              </a:p>
              <a:p>
                <a:pPr marL="0" indent="0">
                  <a:buNone/>
                </a:pPr>
                <a:endParaRPr lang="es-CR" sz="2000" dirty="0"/>
              </a:p>
              <a:p>
                <a:pPr marL="0" indent="0">
                  <a:buNone/>
                </a:pPr>
                <a:endParaRPr lang="es-CR" sz="20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0" y="814510"/>
                <a:ext cx="12192000" cy="6043490"/>
              </a:xfrm>
              <a:blipFill>
                <a:blip r:embed="rId2"/>
                <a:stretch>
                  <a:fillRect l="-500" t="-1110"/>
                </a:stretch>
              </a:blipFill>
            </p:spPr>
            <p:txBody>
              <a:bodyPr/>
              <a:lstStyle/>
              <a:p>
                <a:r>
                  <a:rPr lang="es-CR">
                    <a:noFill/>
                  </a:rPr>
                  <a:t> </a:t>
                </a:r>
              </a:p>
            </p:txBody>
          </p:sp>
        </mc:Fallback>
      </mc:AlternateContent>
      <p:sp>
        <p:nvSpPr>
          <p:cNvPr id="4" name="Título 1"/>
          <p:cNvSpPr>
            <a:spLocks noGrp="1"/>
          </p:cNvSpPr>
          <p:nvPr>
            <p:ph type="title"/>
          </p:nvPr>
        </p:nvSpPr>
        <p:spPr>
          <a:xfrm>
            <a:off x="134816" y="17585"/>
            <a:ext cx="11980984" cy="729762"/>
          </a:xfrm>
        </p:spPr>
        <p:txBody>
          <a:bodyPr/>
          <a:lstStyle/>
          <a:p>
            <a:pPr algn="ctr"/>
            <a:r>
              <a:rPr lang="es-CR" dirty="0"/>
              <a:t>Identificación : los procesos AR(p)</a:t>
            </a:r>
          </a:p>
        </p:txBody>
      </p:sp>
      <p:pic>
        <p:nvPicPr>
          <p:cNvPr id="5" name="Imagen 4">
            <a:extLst>
              <a:ext uri="{FF2B5EF4-FFF2-40B4-BE49-F238E27FC236}">
                <a16:creationId xmlns:a16="http://schemas.microsoft.com/office/drawing/2014/main" xmlns="" id="{FD8FB478-ACD0-43C2-A170-D399D3FFB93F}"/>
              </a:ext>
            </a:extLst>
          </p:cNvPr>
          <p:cNvPicPr>
            <a:picLocks noChangeAspect="1"/>
          </p:cNvPicPr>
          <p:nvPr/>
        </p:nvPicPr>
        <p:blipFill>
          <a:blip r:embed="rId3" cstate="print"/>
          <a:stretch>
            <a:fillRect/>
          </a:stretch>
        </p:blipFill>
        <p:spPr>
          <a:xfrm>
            <a:off x="4005691" y="1934313"/>
            <a:ext cx="4232701" cy="1478945"/>
          </a:xfrm>
          <a:prstGeom prst="rect">
            <a:avLst/>
          </a:prstGeom>
        </p:spPr>
      </p:pic>
      <p:pic>
        <p:nvPicPr>
          <p:cNvPr id="6" name="Imagen 5">
            <a:extLst>
              <a:ext uri="{FF2B5EF4-FFF2-40B4-BE49-F238E27FC236}">
                <a16:creationId xmlns:a16="http://schemas.microsoft.com/office/drawing/2014/main" xmlns="" id="{6C3799E7-147C-4C5E-8A03-26268ECD1CB2}"/>
              </a:ext>
            </a:extLst>
          </p:cNvPr>
          <p:cNvPicPr>
            <a:picLocks noChangeAspect="1"/>
          </p:cNvPicPr>
          <p:nvPr/>
        </p:nvPicPr>
        <p:blipFill>
          <a:blip r:embed="rId4" cstate="print"/>
          <a:stretch>
            <a:fillRect/>
          </a:stretch>
        </p:blipFill>
        <p:spPr>
          <a:xfrm>
            <a:off x="4005691" y="5002080"/>
            <a:ext cx="4290815" cy="1784675"/>
          </a:xfrm>
          <a:prstGeom prst="rect">
            <a:avLst/>
          </a:prstGeom>
        </p:spPr>
      </p:pic>
    </p:spTree>
    <p:extLst>
      <p:ext uri="{BB962C8B-B14F-4D97-AF65-F5344CB8AC3E}">
        <p14:creationId xmlns:p14="http://schemas.microsoft.com/office/powerpoint/2010/main" val="511287295"/>
      </p:ext>
    </p:extLst>
  </p:cSld>
  <p:clrMapOvr>
    <a:masterClrMapping/>
  </p:clrMapOvr>
  <p:transition spd="slow">
    <p:wip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34816" y="17585"/>
            <a:ext cx="11980984" cy="729762"/>
          </a:xfrm>
        </p:spPr>
        <p:txBody>
          <a:bodyPr/>
          <a:lstStyle/>
          <a:p>
            <a:pPr algn="ctr"/>
            <a:r>
              <a:rPr lang="es-CR" dirty="0"/>
              <a:t>Identificación : los procesos AR(p)</a:t>
            </a:r>
          </a:p>
        </p:txBody>
      </p:sp>
      <p:sp>
        <p:nvSpPr>
          <p:cNvPr id="5" name="Marcador de contenido 2"/>
          <p:cNvSpPr>
            <a:spLocks noGrp="1"/>
          </p:cNvSpPr>
          <p:nvPr>
            <p:ph idx="1"/>
          </p:nvPr>
        </p:nvSpPr>
        <p:spPr>
          <a:xfrm>
            <a:off x="17584" y="867263"/>
            <a:ext cx="12165624" cy="5911605"/>
          </a:xfrm>
        </p:spPr>
        <p:txBody>
          <a:bodyPr>
            <a:normAutofit/>
          </a:bodyPr>
          <a:lstStyle/>
          <a:p>
            <a:pPr marL="0" indent="0">
              <a:buNone/>
            </a:pPr>
            <a:r>
              <a:rPr lang="es-CR" sz="2000" dirty="0"/>
              <a:t>Se representan las funciones de autocorrelación total y parcial para un proceso AR(2).</a:t>
            </a:r>
          </a:p>
          <a:p>
            <a:pPr marL="0" indent="0">
              <a:buNone/>
            </a:pPr>
            <a:endParaRPr lang="es-CR" sz="2000" dirty="0"/>
          </a:p>
        </p:txBody>
      </p:sp>
      <p:pic>
        <p:nvPicPr>
          <p:cNvPr id="6" name="Imagen 5">
            <a:extLst>
              <a:ext uri="{FF2B5EF4-FFF2-40B4-BE49-F238E27FC236}">
                <a16:creationId xmlns:a16="http://schemas.microsoft.com/office/drawing/2014/main" xmlns="" id="{AA862596-93C4-4C2E-AD57-B8902FECF51A}"/>
              </a:ext>
            </a:extLst>
          </p:cNvPr>
          <p:cNvPicPr>
            <a:picLocks noChangeAspect="1"/>
          </p:cNvPicPr>
          <p:nvPr/>
        </p:nvPicPr>
        <p:blipFill>
          <a:blip r:embed="rId2" cstate="print"/>
          <a:stretch>
            <a:fillRect/>
          </a:stretch>
        </p:blipFill>
        <p:spPr>
          <a:xfrm>
            <a:off x="2343986" y="1496486"/>
            <a:ext cx="7477651" cy="5102667"/>
          </a:xfrm>
          <a:prstGeom prst="rect">
            <a:avLst/>
          </a:prstGeom>
        </p:spPr>
      </p:pic>
    </p:spTree>
    <p:extLst>
      <p:ext uri="{BB962C8B-B14F-4D97-AF65-F5344CB8AC3E}">
        <p14:creationId xmlns:p14="http://schemas.microsoft.com/office/powerpoint/2010/main" val="2105616341"/>
      </p:ext>
    </p:extLst>
  </p:cSld>
  <p:clrMapOvr>
    <a:masterClrMapping/>
  </p:clrMapOvr>
  <p:transition spd="slow">
    <p:wip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a:spLocks noGrp="1"/>
          </p:cNvSpPr>
          <p:nvPr>
            <p:ph type="title"/>
          </p:nvPr>
        </p:nvSpPr>
        <p:spPr>
          <a:xfrm>
            <a:off x="134816" y="17585"/>
            <a:ext cx="11980984" cy="729762"/>
          </a:xfrm>
        </p:spPr>
        <p:txBody>
          <a:bodyPr/>
          <a:lstStyle/>
          <a:p>
            <a:pPr algn="ctr"/>
            <a:r>
              <a:rPr lang="es-CR" dirty="0"/>
              <a:t>Identificación : los procesos AR(p)</a:t>
            </a:r>
          </a:p>
        </p:txBody>
      </p:sp>
      <mc:AlternateContent xmlns:mc="http://schemas.openxmlformats.org/markup-compatibility/2006" xmlns:a14="http://schemas.microsoft.com/office/drawing/2010/main">
        <mc:Choice Requires="a14">
          <p:sp>
            <p:nvSpPr>
              <p:cNvPr id="6" name="Marcador de contenido 2"/>
              <p:cNvSpPr>
                <a:spLocks noGrp="1"/>
              </p:cNvSpPr>
              <p:nvPr>
                <p:ph idx="1"/>
              </p:nvPr>
            </p:nvSpPr>
            <p:spPr>
              <a:xfrm>
                <a:off x="17584" y="867263"/>
                <a:ext cx="12165624" cy="5911605"/>
              </a:xfrm>
            </p:spPr>
            <p:txBody>
              <a:bodyPr>
                <a:normAutofit/>
              </a:bodyPr>
              <a:lstStyle/>
              <a:p>
                <a:pPr marL="0" indent="0">
                  <a:buNone/>
                </a:pPr>
                <a:r>
                  <a:rPr lang="es-CR" sz="2000" b="1" dirty="0"/>
                  <a:t>El proceso </a:t>
                </a:r>
                <a14:m>
                  <m:oMath xmlns:m="http://schemas.openxmlformats.org/officeDocument/2006/math">
                    <m:r>
                      <a:rPr lang="es-CR" sz="2000" b="1" i="1" dirty="0">
                        <a:latin typeface="Cambria Math" panose="02040503050406030204" pitchFamily="18" charset="0"/>
                      </a:rPr>
                      <m:t>𝑨𝑹</m:t>
                    </m:r>
                    <m:r>
                      <a:rPr lang="es-CR" sz="2000" b="1" i="1" dirty="0">
                        <a:latin typeface="Cambria Math" panose="02040503050406030204" pitchFamily="18" charset="0"/>
                      </a:rPr>
                      <m:t>(</m:t>
                    </m:r>
                    <m:r>
                      <a:rPr lang="es-CR" sz="2000" b="1" i="1" dirty="0">
                        <a:latin typeface="Cambria Math" panose="02040503050406030204" pitchFamily="18" charset="0"/>
                      </a:rPr>
                      <m:t>𝒑</m:t>
                    </m:r>
                    <m:r>
                      <a:rPr lang="es-CR" sz="2000" b="1" i="1" dirty="0">
                        <a:latin typeface="Cambria Math" panose="02040503050406030204" pitchFamily="18" charset="0"/>
                      </a:rPr>
                      <m:t>)</m:t>
                    </m:r>
                  </m:oMath>
                </a14:m>
                <a:endParaRPr lang="es-CR" sz="2000" b="1" dirty="0"/>
              </a:p>
              <a:p>
                <a:pPr marL="0" indent="0">
                  <a:buNone/>
                </a:pPr>
                <a:r>
                  <a:rPr lang="es-CR" sz="2000" dirty="0"/>
                  <a:t>Su escritura es :</a:t>
                </a:r>
              </a:p>
              <a:p>
                <a:pPr marL="0" indent="0">
                  <a:buNone/>
                </a:pPr>
                <a:r>
                  <a:rPr lang="es-CR" sz="2000" dirty="0"/>
                  <a:t>                </a:t>
                </a: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r>
                      <a:rPr lang="es-CR" sz="2000" i="1">
                        <a:latin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m:t>
                        </m:r>
                      </m:e>
                      <m:sub>
                        <m:r>
                          <a:rPr lang="es-CR" sz="2000" i="1">
                            <a:latin typeface="Cambria Math" panose="02040503050406030204" pitchFamily="18" charset="0"/>
                            <a:ea typeface="Cambria Math" panose="02040503050406030204" pitchFamily="18" charset="0"/>
                          </a:rPr>
                          <m:t>1</m:t>
                        </m:r>
                      </m:sub>
                    </m:sSub>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𝑥</m:t>
                        </m:r>
                      </m:e>
                      <m:sub>
                        <m:r>
                          <a:rPr lang="es-CR" sz="2000" i="1">
                            <a:latin typeface="Cambria Math" panose="02040503050406030204" pitchFamily="18" charset="0"/>
                            <a:ea typeface="Cambria Math" panose="02040503050406030204" pitchFamily="18" charset="0"/>
                          </a:rPr>
                          <m:t>𝑡</m:t>
                        </m:r>
                        <m:r>
                          <a:rPr lang="es-CR" sz="2000" i="1">
                            <a:latin typeface="Cambria Math" panose="02040503050406030204" pitchFamily="18" charset="0"/>
                            <a:ea typeface="Cambria Math" panose="02040503050406030204" pitchFamily="18" charset="0"/>
                          </a:rPr>
                          <m:t>−1</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m:t>
                        </m:r>
                      </m:e>
                      <m:sub>
                        <m:r>
                          <a:rPr lang="es-CR" sz="2000" i="1">
                            <a:latin typeface="Cambria Math" panose="02040503050406030204" pitchFamily="18" charset="0"/>
                            <a:ea typeface="Cambria Math" panose="02040503050406030204" pitchFamily="18" charset="0"/>
                          </a:rPr>
                          <m:t>2</m:t>
                        </m:r>
                      </m:sub>
                    </m:sSub>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𝑥</m:t>
                        </m:r>
                      </m:e>
                      <m:sub>
                        <m:r>
                          <a:rPr lang="es-CR" sz="2000" i="1">
                            <a:latin typeface="Cambria Math" panose="02040503050406030204" pitchFamily="18" charset="0"/>
                            <a:ea typeface="Cambria Math" panose="02040503050406030204" pitchFamily="18" charset="0"/>
                          </a:rPr>
                          <m:t>𝑡</m:t>
                        </m:r>
                        <m:r>
                          <a:rPr lang="es-CR" sz="2000" i="1">
                            <a:latin typeface="Cambria Math" panose="02040503050406030204" pitchFamily="18" charset="0"/>
                            <a:ea typeface="Cambria Math" panose="02040503050406030204" pitchFamily="18" charset="0"/>
                          </a:rPr>
                          <m:t>−2</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m:t>
                        </m:r>
                      </m:e>
                      <m:sub>
                        <m:r>
                          <a:rPr lang="es-CR" sz="2000" i="1">
                            <a:latin typeface="Cambria Math" panose="02040503050406030204" pitchFamily="18" charset="0"/>
                            <a:ea typeface="Cambria Math" panose="02040503050406030204" pitchFamily="18" charset="0"/>
                          </a:rPr>
                          <m:t>𝑝</m:t>
                        </m:r>
                      </m:sub>
                    </m:sSub>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𝑥</m:t>
                        </m:r>
                      </m:e>
                      <m:sub>
                        <m:r>
                          <a:rPr lang="es-CR" sz="2000" i="1">
                            <a:latin typeface="Cambria Math" panose="02040503050406030204" pitchFamily="18" charset="0"/>
                            <a:ea typeface="Cambria Math" panose="02040503050406030204" pitchFamily="18" charset="0"/>
                          </a:rPr>
                          <m:t>𝑡</m:t>
                        </m:r>
                        <m:r>
                          <a:rPr lang="es-CR" sz="2000" i="1">
                            <a:latin typeface="Cambria Math" panose="02040503050406030204" pitchFamily="18" charset="0"/>
                            <a:ea typeface="Cambria Math" panose="02040503050406030204" pitchFamily="18" charset="0"/>
                          </a:rPr>
                          <m:t>−</m:t>
                        </m:r>
                        <m:r>
                          <a:rPr lang="es-CR" sz="2000" i="1">
                            <a:latin typeface="Cambria Math" panose="02040503050406030204" pitchFamily="18" charset="0"/>
                            <a:ea typeface="Cambria Math" panose="02040503050406030204" pitchFamily="18" charset="0"/>
                          </a:rPr>
                          <m:t>𝑝</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𝑢</m:t>
                        </m:r>
                      </m:e>
                      <m:sub>
                        <m:r>
                          <a:rPr lang="es-CR" sz="2000" i="1">
                            <a:latin typeface="Cambria Math" panose="02040503050406030204" pitchFamily="18" charset="0"/>
                            <a:ea typeface="Cambria Math" panose="02040503050406030204" pitchFamily="18" charset="0"/>
                          </a:rPr>
                          <m:t>𝑡</m:t>
                        </m:r>
                      </m:sub>
                    </m:sSub>
                    <m:r>
                      <a:rPr lang="es-CR" sz="2000" i="1">
                        <a:latin typeface="Cambria Math" panose="02040503050406030204" pitchFamily="18" charset="0"/>
                        <a:ea typeface="Cambria Math" panose="02040503050406030204" pitchFamily="18" charset="0"/>
                      </a:rPr>
                      <m:t>, </m:t>
                    </m:r>
                  </m:oMath>
                </a14:m>
                <a:r>
                  <a:rPr lang="es-CR" sz="2000" i="1" dirty="0">
                    <a:latin typeface="Cambria Math" panose="02040503050406030204" pitchFamily="18" charset="0"/>
                    <a:ea typeface="Cambria Math" panose="02040503050406030204" pitchFamily="18" charset="0"/>
                  </a:rPr>
                  <a:t>        </a:t>
                </a:r>
                <a14:m>
                  <m:oMath xmlns:m="http://schemas.openxmlformats.org/officeDocument/2006/math">
                    <m:r>
                      <a:rPr lang="es-CR" sz="2000" i="1">
                        <a:latin typeface="Cambria Math" panose="02040503050406030204" pitchFamily="18" charset="0"/>
                        <a:ea typeface="Cambria Math" panose="02040503050406030204" pitchFamily="18" charset="0"/>
                      </a:rPr>
                      <m:t>𝑜</m:t>
                    </m:r>
                    <m:r>
                      <a:rPr lang="es-CR" sz="2000" b="0" i="1" smtClean="0">
                        <a:latin typeface="Cambria Math" panose="02040503050406030204" pitchFamily="18" charset="0"/>
                        <a:ea typeface="Cambria Math" panose="02040503050406030204" pitchFamily="18" charset="0"/>
                      </a:rPr>
                      <m:t>      </m:t>
                    </m:r>
                    <m:r>
                      <a:rPr lang="es-CR" sz="2000" i="1">
                        <a:latin typeface="Cambria Math" panose="02040503050406030204" pitchFamily="18" charset="0"/>
                        <a:ea typeface="Cambria Math" panose="02040503050406030204" pitchFamily="18" charset="0"/>
                      </a:rPr>
                      <m:t> </m:t>
                    </m:r>
                    <m:d>
                      <m:dPr>
                        <m:ctrlPr>
                          <a:rPr lang="es-CR" sz="2000" i="1">
                            <a:latin typeface="Cambria Math"/>
                            <a:ea typeface="Cambria Math" panose="02040503050406030204" pitchFamily="18" charset="0"/>
                          </a:rPr>
                        </m:ctrlPr>
                      </m:dPr>
                      <m:e>
                        <m:r>
                          <a:rPr lang="es-CR" sz="2000" i="1">
                            <a:latin typeface="Cambria Math" panose="02040503050406030204" pitchFamily="18" charset="0"/>
                            <a:ea typeface="Cambria Math" panose="02040503050406030204" pitchFamily="18" charset="0"/>
                          </a:rPr>
                          <m:t>1−</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m:t>
                            </m:r>
                          </m:e>
                          <m:sub>
                            <m:r>
                              <a:rPr lang="es-CR" sz="2000" i="1">
                                <a:latin typeface="Cambria Math" panose="02040503050406030204" pitchFamily="18" charset="0"/>
                                <a:ea typeface="Cambria Math" panose="02040503050406030204" pitchFamily="18" charset="0"/>
                              </a:rPr>
                              <m:t>1</m:t>
                            </m:r>
                          </m:sub>
                        </m:sSub>
                        <m:r>
                          <a:rPr lang="es-CR" sz="2000" i="1">
                            <a:latin typeface="Cambria Math" panose="02040503050406030204" pitchFamily="18" charset="0"/>
                            <a:ea typeface="Cambria Math" panose="02040503050406030204" pitchFamily="18" charset="0"/>
                          </a:rPr>
                          <m:t>𝐵</m:t>
                        </m:r>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m:t>
                            </m:r>
                          </m:e>
                          <m:sub>
                            <m:r>
                              <a:rPr lang="es-CR" sz="2000" i="1">
                                <a:latin typeface="Cambria Math" panose="02040503050406030204" pitchFamily="18" charset="0"/>
                                <a:ea typeface="Cambria Math" panose="02040503050406030204" pitchFamily="18" charset="0"/>
                              </a:rPr>
                              <m:t>2</m:t>
                            </m:r>
                          </m:sub>
                        </m:sSub>
                        <m:sSup>
                          <m:sSupPr>
                            <m:ctrlPr>
                              <a:rPr lang="es-CR" sz="2000" i="1">
                                <a:latin typeface="Cambria Math"/>
                                <a:ea typeface="Cambria Math" panose="02040503050406030204" pitchFamily="18" charset="0"/>
                              </a:rPr>
                            </m:ctrlPr>
                          </m:sSupPr>
                          <m:e>
                            <m:r>
                              <a:rPr lang="es-CR" sz="2000" i="1">
                                <a:latin typeface="Cambria Math" panose="02040503050406030204" pitchFamily="18" charset="0"/>
                                <a:ea typeface="Cambria Math" panose="02040503050406030204" pitchFamily="18" charset="0"/>
                              </a:rPr>
                              <m:t>𝐵</m:t>
                            </m:r>
                          </m:e>
                          <m:sup>
                            <m:r>
                              <a:rPr lang="es-CR" sz="2000" i="1">
                                <a:latin typeface="Cambria Math" panose="02040503050406030204" pitchFamily="18" charset="0"/>
                                <a:ea typeface="Cambria Math" panose="02040503050406030204" pitchFamily="18" charset="0"/>
                              </a:rPr>
                              <m:t>2</m:t>
                            </m:r>
                          </m:sup>
                        </m:sSup>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m:t>
                            </m:r>
                          </m:e>
                          <m:sub>
                            <m:r>
                              <a:rPr lang="es-CR" sz="2000" i="1">
                                <a:latin typeface="Cambria Math" panose="02040503050406030204" pitchFamily="18" charset="0"/>
                                <a:ea typeface="Cambria Math" panose="02040503050406030204" pitchFamily="18" charset="0"/>
                              </a:rPr>
                              <m:t>𝑝</m:t>
                            </m:r>
                          </m:sub>
                        </m:sSub>
                        <m:sSup>
                          <m:sSupPr>
                            <m:ctrlPr>
                              <a:rPr lang="es-CR" sz="2000" i="1">
                                <a:latin typeface="Cambria Math"/>
                                <a:ea typeface="Cambria Math" panose="02040503050406030204" pitchFamily="18" charset="0"/>
                              </a:rPr>
                            </m:ctrlPr>
                          </m:sSupPr>
                          <m:e>
                            <m:r>
                              <a:rPr lang="es-CR" sz="2000" i="1">
                                <a:latin typeface="Cambria Math" panose="02040503050406030204" pitchFamily="18" charset="0"/>
                                <a:ea typeface="Cambria Math" panose="02040503050406030204" pitchFamily="18" charset="0"/>
                              </a:rPr>
                              <m:t>𝐵</m:t>
                            </m:r>
                          </m:e>
                          <m:sup>
                            <m:r>
                              <a:rPr lang="es-CR" sz="2000" i="1">
                                <a:latin typeface="Cambria Math" panose="02040503050406030204" pitchFamily="18" charset="0"/>
                                <a:ea typeface="Cambria Math" panose="02040503050406030204" pitchFamily="18" charset="0"/>
                              </a:rPr>
                              <m:t>𝑝</m:t>
                            </m:r>
                          </m:sup>
                        </m:sSup>
                      </m:e>
                    </m:d>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𝑥</m:t>
                        </m:r>
                      </m:e>
                      <m:sub>
                        <m:r>
                          <a:rPr lang="es-CR" sz="2000" i="1">
                            <a:latin typeface="Cambria Math" panose="02040503050406030204" pitchFamily="18" charset="0"/>
                            <a:ea typeface="Cambria Math" panose="02040503050406030204" pitchFamily="18" charset="0"/>
                          </a:rPr>
                          <m:t>𝑡</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𝑢</m:t>
                        </m:r>
                      </m:e>
                      <m:sub>
                        <m:r>
                          <a:rPr lang="es-CR" sz="2000" i="1">
                            <a:latin typeface="Cambria Math" panose="02040503050406030204" pitchFamily="18" charset="0"/>
                            <a:ea typeface="Cambria Math" panose="02040503050406030204" pitchFamily="18" charset="0"/>
                          </a:rPr>
                          <m:t>𝑡</m:t>
                        </m:r>
                      </m:sub>
                    </m:sSub>
                  </m:oMath>
                </a14:m>
                <a:endParaRPr lang="es-CR" sz="2000" dirty="0"/>
              </a:p>
              <a:p>
                <a:pPr marL="0" indent="0">
                  <a:buNone/>
                </a:pPr>
                <a:r>
                  <a:rPr lang="es-CR" sz="2000" dirty="0"/>
                  <a:t/>
                </a:r>
                <a:br>
                  <a:rPr lang="es-CR" sz="2000" dirty="0"/>
                </a:br>
                <a:r>
                  <a:rPr lang="es-CR" sz="2000" dirty="0"/>
                  <a:t>Mediante la condición de estacionaridad se puede obtener el pasaje a una escritura MA: </a:t>
                </a:r>
              </a:p>
              <a:p>
                <a:pPr marL="0" indent="0">
                  <a:buNone/>
                </a:pPr>
                <a:endParaRPr lang="es-CR" sz="200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𝑥</m:t>
                          </m:r>
                        </m:e>
                        <m:sub>
                          <m:r>
                            <a:rPr lang="es-CR" sz="2000" i="1">
                              <a:latin typeface="Cambria Math" panose="02040503050406030204" pitchFamily="18" charset="0"/>
                              <a:ea typeface="Cambria Math" panose="02040503050406030204" pitchFamily="18" charset="0"/>
                            </a:rPr>
                            <m:t>𝑡</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sSup>
                            <m:sSupPr>
                              <m:ctrlPr>
                                <a:rPr lang="es-CR" sz="2000" i="1">
                                  <a:latin typeface="Cambria Math"/>
                                  <a:ea typeface="Cambria Math" panose="02040503050406030204" pitchFamily="18" charset="0"/>
                                </a:rPr>
                              </m:ctrlPr>
                            </m:sSupPr>
                            <m:e>
                              <m:d>
                                <m:dPr>
                                  <m:ctrlPr>
                                    <a:rPr lang="es-CR" sz="2000" i="1">
                                      <a:latin typeface="Cambria Math"/>
                                      <a:ea typeface="Cambria Math" panose="02040503050406030204" pitchFamily="18" charset="0"/>
                                    </a:rPr>
                                  </m:ctrlPr>
                                </m:dPr>
                                <m:e>
                                  <m:r>
                                    <a:rPr lang="es-CR" sz="2000" i="1">
                                      <a:latin typeface="Cambria Math" panose="02040503050406030204" pitchFamily="18" charset="0"/>
                                      <a:ea typeface="Cambria Math" panose="02040503050406030204" pitchFamily="18" charset="0"/>
                                    </a:rPr>
                                    <m:t>1−</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m:t>
                                      </m:r>
                                    </m:e>
                                    <m:sub>
                                      <m:r>
                                        <a:rPr lang="es-CR" sz="2000" i="1">
                                          <a:latin typeface="Cambria Math" panose="02040503050406030204" pitchFamily="18" charset="0"/>
                                          <a:ea typeface="Cambria Math" panose="02040503050406030204" pitchFamily="18" charset="0"/>
                                        </a:rPr>
                                        <m:t>1</m:t>
                                      </m:r>
                                    </m:sub>
                                  </m:sSub>
                                  <m:r>
                                    <a:rPr lang="es-CR" sz="2000" i="1">
                                      <a:latin typeface="Cambria Math" panose="02040503050406030204" pitchFamily="18" charset="0"/>
                                      <a:ea typeface="Cambria Math" panose="02040503050406030204" pitchFamily="18" charset="0"/>
                                    </a:rPr>
                                    <m:t>𝐵</m:t>
                                  </m:r>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m:t>
                                      </m:r>
                                    </m:e>
                                    <m:sub>
                                      <m:r>
                                        <a:rPr lang="es-CR" sz="2000" i="1">
                                          <a:latin typeface="Cambria Math" panose="02040503050406030204" pitchFamily="18" charset="0"/>
                                          <a:ea typeface="Cambria Math" panose="02040503050406030204" pitchFamily="18" charset="0"/>
                                        </a:rPr>
                                        <m:t>2</m:t>
                                      </m:r>
                                    </m:sub>
                                  </m:sSub>
                                  <m:sSup>
                                    <m:sSupPr>
                                      <m:ctrlPr>
                                        <a:rPr lang="es-CR" sz="2000" i="1">
                                          <a:latin typeface="Cambria Math"/>
                                          <a:ea typeface="Cambria Math" panose="02040503050406030204" pitchFamily="18" charset="0"/>
                                        </a:rPr>
                                      </m:ctrlPr>
                                    </m:sSupPr>
                                    <m:e>
                                      <m:r>
                                        <a:rPr lang="es-CR" sz="2000" i="1">
                                          <a:latin typeface="Cambria Math" panose="02040503050406030204" pitchFamily="18" charset="0"/>
                                          <a:ea typeface="Cambria Math" panose="02040503050406030204" pitchFamily="18" charset="0"/>
                                        </a:rPr>
                                        <m:t>𝐵</m:t>
                                      </m:r>
                                    </m:e>
                                    <m:sup>
                                      <m:r>
                                        <a:rPr lang="es-CR" sz="2000" i="1">
                                          <a:latin typeface="Cambria Math" panose="02040503050406030204" pitchFamily="18" charset="0"/>
                                          <a:ea typeface="Cambria Math" panose="02040503050406030204" pitchFamily="18" charset="0"/>
                                        </a:rPr>
                                        <m:t>2</m:t>
                                      </m:r>
                                    </m:sup>
                                  </m:sSup>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m:t>
                                      </m:r>
                                    </m:e>
                                    <m:sub>
                                      <m:r>
                                        <a:rPr lang="es-CR" sz="2000" i="1">
                                          <a:latin typeface="Cambria Math" panose="02040503050406030204" pitchFamily="18" charset="0"/>
                                          <a:ea typeface="Cambria Math" panose="02040503050406030204" pitchFamily="18" charset="0"/>
                                        </a:rPr>
                                        <m:t>𝑝</m:t>
                                      </m:r>
                                    </m:sub>
                                  </m:sSub>
                                  <m:sSup>
                                    <m:sSupPr>
                                      <m:ctrlPr>
                                        <a:rPr lang="es-CR" sz="2000" i="1">
                                          <a:latin typeface="Cambria Math"/>
                                          <a:ea typeface="Cambria Math" panose="02040503050406030204" pitchFamily="18" charset="0"/>
                                        </a:rPr>
                                      </m:ctrlPr>
                                    </m:sSupPr>
                                    <m:e>
                                      <m:r>
                                        <a:rPr lang="es-CR" sz="2000" i="1">
                                          <a:latin typeface="Cambria Math" panose="02040503050406030204" pitchFamily="18" charset="0"/>
                                          <a:ea typeface="Cambria Math" panose="02040503050406030204" pitchFamily="18" charset="0"/>
                                        </a:rPr>
                                        <m:t>𝐵</m:t>
                                      </m:r>
                                    </m:e>
                                    <m:sup>
                                      <m:r>
                                        <a:rPr lang="es-CR" sz="2000" i="1">
                                          <a:latin typeface="Cambria Math" panose="02040503050406030204" pitchFamily="18" charset="0"/>
                                          <a:ea typeface="Cambria Math" panose="02040503050406030204" pitchFamily="18" charset="0"/>
                                        </a:rPr>
                                        <m:t>𝑝</m:t>
                                      </m:r>
                                    </m:sup>
                                  </m:sSup>
                                </m:e>
                              </m:d>
                            </m:e>
                            <m:sup>
                              <m:r>
                                <a:rPr lang="es-CR" sz="2000" i="1">
                                  <a:latin typeface="Cambria Math" panose="02040503050406030204" pitchFamily="18" charset="0"/>
                                  <a:ea typeface="Cambria Math" panose="02040503050406030204" pitchFamily="18" charset="0"/>
                                </a:rPr>
                                <m:t>−1</m:t>
                              </m:r>
                            </m:sup>
                          </m:sSup>
                          <m:r>
                            <a:rPr lang="es-CR" sz="2000" i="1">
                              <a:latin typeface="Cambria Math" panose="02040503050406030204" pitchFamily="18" charset="0"/>
                              <a:ea typeface="Cambria Math" panose="02040503050406030204" pitchFamily="18" charset="0"/>
                            </a:rPr>
                            <m:t>𝑢</m:t>
                          </m:r>
                        </m:e>
                        <m:sub>
                          <m:r>
                            <a:rPr lang="es-CR" sz="2000" i="1">
                              <a:latin typeface="Cambria Math" panose="02040503050406030204" pitchFamily="18" charset="0"/>
                              <a:ea typeface="Cambria Math" panose="02040503050406030204" pitchFamily="18" charset="0"/>
                            </a:rPr>
                            <m:t>𝑡</m:t>
                          </m:r>
                        </m:sub>
                      </m:sSub>
                      <m:r>
                        <a:rPr lang="es-CR" sz="2000" i="1">
                          <a:latin typeface="Cambria Math" panose="02040503050406030204" pitchFamily="18" charset="0"/>
                          <a:ea typeface="Cambria Math" panose="02040503050406030204" pitchFamily="18" charset="0"/>
                        </a:rPr>
                        <m:t>,</m:t>
                      </m:r>
                    </m:oMath>
                  </m:oMathPara>
                </a14:m>
                <a:endParaRPr lang="es-CR" sz="2000" dirty="0"/>
              </a:p>
              <a:p>
                <a:pPr marL="0" indent="0">
                  <a:buNone/>
                </a:pPr>
                <a:endParaRPr lang="es-CR" sz="2000" dirty="0"/>
              </a:p>
              <a:p>
                <a:pPr marL="0" indent="0">
                  <a:buNone/>
                </a:pPr>
                <a:r>
                  <a:rPr lang="es-CR" sz="2000" dirty="0"/>
                  <a:t/>
                </a:r>
                <a:br>
                  <a:rPr lang="es-CR" sz="2000" dirty="0"/>
                </a:br>
                <a:r>
                  <a:rPr lang="es-CR" sz="2000" dirty="0"/>
                  <a:t>Tenemos que la obtención de una autocorrelación total se rige por la ecuación:</a:t>
                </a:r>
              </a:p>
              <a:p>
                <a:endParaRPr lang="es-CR" sz="2000" dirty="0"/>
              </a:p>
              <a:p>
                <a:pPr marL="0" indent="0">
                  <a:buNone/>
                </a:pPr>
                <a:endParaRPr lang="es-CR" sz="2000" dirty="0"/>
              </a:p>
            </p:txBody>
          </p:sp>
        </mc:Choice>
        <mc:Fallback xmlns="">
          <p:sp>
            <p:nvSpPr>
              <p:cNvPr id="6" name="Marcador de contenido 2"/>
              <p:cNvSpPr>
                <a:spLocks noGrp="1" noRot="1" noChangeAspect="1" noMove="1" noResize="1" noEditPoints="1" noAdjustHandles="1" noChangeArrowheads="1" noChangeShapeType="1" noTextEdit="1"/>
              </p:cNvSpPr>
              <p:nvPr>
                <p:ph idx="1"/>
              </p:nvPr>
            </p:nvSpPr>
            <p:spPr>
              <a:xfrm>
                <a:off x="17584" y="867263"/>
                <a:ext cx="12165624" cy="5911605"/>
              </a:xfrm>
              <a:blipFill>
                <a:blip r:embed="rId2"/>
                <a:stretch>
                  <a:fillRect l="-551" t="-1031"/>
                </a:stretch>
              </a:blipFill>
            </p:spPr>
            <p:txBody>
              <a:bodyPr/>
              <a:lstStyle/>
              <a:p>
                <a:r>
                  <a:rPr lang="es-CR">
                    <a:noFill/>
                  </a:rPr>
                  <a:t> </a:t>
                </a:r>
              </a:p>
            </p:txBody>
          </p:sp>
        </mc:Fallback>
      </mc:AlternateContent>
      <p:pic>
        <p:nvPicPr>
          <p:cNvPr id="7" name="Imagen 6">
            <a:extLst>
              <a:ext uri="{FF2B5EF4-FFF2-40B4-BE49-F238E27FC236}">
                <a16:creationId xmlns:a16="http://schemas.microsoft.com/office/drawing/2014/main" xmlns="" id="{7931F86B-A620-4E88-8B29-DA142F1AA438}"/>
              </a:ext>
            </a:extLst>
          </p:cNvPr>
          <p:cNvPicPr>
            <a:picLocks noChangeAspect="1"/>
          </p:cNvPicPr>
          <p:nvPr/>
        </p:nvPicPr>
        <p:blipFill>
          <a:blip r:embed="rId3" cstate="print"/>
          <a:stretch>
            <a:fillRect/>
          </a:stretch>
        </p:blipFill>
        <p:spPr>
          <a:xfrm>
            <a:off x="3320815" y="5111778"/>
            <a:ext cx="4968552" cy="568165"/>
          </a:xfrm>
          <a:prstGeom prst="rect">
            <a:avLst/>
          </a:prstGeom>
        </p:spPr>
      </p:pic>
    </p:spTree>
    <p:extLst>
      <p:ext uri="{BB962C8B-B14F-4D97-AF65-F5344CB8AC3E}">
        <p14:creationId xmlns:p14="http://schemas.microsoft.com/office/powerpoint/2010/main" val="2735965775"/>
      </p:ext>
    </p:extLst>
  </p:cSld>
  <p:clrMapOvr>
    <a:masterClrMapping/>
  </p:clrMapOvr>
  <p:transition spd="slow">
    <p:wip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34816" y="17585"/>
            <a:ext cx="11980984" cy="729762"/>
          </a:xfrm>
        </p:spPr>
        <p:txBody>
          <a:bodyPr/>
          <a:lstStyle/>
          <a:p>
            <a:pPr algn="ctr"/>
            <a:r>
              <a:rPr lang="es-CR" dirty="0"/>
              <a:t>Identificación : los procesos AR(p)</a:t>
            </a:r>
          </a:p>
        </p:txBody>
      </p:sp>
      <mc:AlternateContent xmlns:mc="http://schemas.openxmlformats.org/markup-compatibility/2006" xmlns:a14="http://schemas.microsoft.com/office/drawing/2010/main">
        <mc:Choice Requires="a14">
          <p:sp>
            <p:nvSpPr>
              <p:cNvPr id="5" name="Marcador de contenido 2"/>
              <p:cNvSpPr>
                <a:spLocks noGrp="1"/>
              </p:cNvSpPr>
              <p:nvPr>
                <p:ph idx="1"/>
              </p:nvPr>
            </p:nvSpPr>
            <p:spPr>
              <a:xfrm>
                <a:off x="17584" y="867263"/>
                <a:ext cx="12165624" cy="5990737"/>
              </a:xfrm>
            </p:spPr>
            <p:txBody>
              <a:bodyPr>
                <a:normAutofit/>
              </a:bodyPr>
              <a:lstStyle/>
              <a:p>
                <a:pPr marL="0" indent="0">
                  <a:buNone/>
                </a:pPr>
                <a:r>
                  <a:rPr lang="es-CR" sz="2000" b="1" dirty="0"/>
                  <a:t>La función de auto correlación parcial de un </a:t>
                </a:r>
                <a14:m>
                  <m:oMath xmlns:m="http://schemas.openxmlformats.org/officeDocument/2006/math">
                    <m:r>
                      <a:rPr lang="es-CR" sz="2000" b="1" i="1" dirty="0">
                        <a:latin typeface="Cambria Math" panose="02040503050406030204" pitchFamily="18" charset="0"/>
                      </a:rPr>
                      <m:t>𝑨𝑹</m:t>
                    </m:r>
                    <m:r>
                      <a:rPr lang="es-CR" sz="2000" b="1" i="1" dirty="0">
                        <a:latin typeface="Cambria Math" panose="02040503050406030204" pitchFamily="18" charset="0"/>
                      </a:rPr>
                      <m:t>(</m:t>
                    </m:r>
                    <m:r>
                      <a:rPr lang="es-CR" sz="2000" b="1" i="1" dirty="0">
                        <a:latin typeface="Cambria Math" panose="02040503050406030204" pitchFamily="18" charset="0"/>
                      </a:rPr>
                      <m:t>𝒑</m:t>
                    </m:r>
                    <m:r>
                      <a:rPr lang="es-CR" sz="2000" b="1" i="1" dirty="0">
                        <a:latin typeface="Cambria Math" panose="02040503050406030204" pitchFamily="18" charset="0"/>
                      </a:rPr>
                      <m:t>)</m:t>
                    </m:r>
                  </m:oMath>
                </a14:m>
                <a:endParaRPr lang="es-CR" sz="2000" b="1" dirty="0"/>
              </a:p>
              <a:p>
                <a:pPr marL="0" indent="0" algn="just">
                  <a:buNone/>
                </a:pPr>
                <a:r>
                  <a:rPr lang="es-CR" sz="2000" dirty="0"/>
                  <a:t>Estos se obtienen fácilmente si nos acordamos que el coeficiente de autocorrelación parcial de orden </a:t>
                </a:r>
                <a14:m>
                  <m:oMath xmlns:m="http://schemas.openxmlformats.org/officeDocument/2006/math">
                    <m:r>
                      <a:rPr lang="es-CR" sz="2000" i="1" dirty="0" smtClean="0">
                        <a:latin typeface="Cambria Math" panose="02040503050406030204" pitchFamily="18" charset="0"/>
                      </a:rPr>
                      <m:t>𝑘</m:t>
                    </m:r>
                  </m:oMath>
                </a14:m>
                <a:r>
                  <a:rPr lang="es-CR" sz="2000" i="1" dirty="0"/>
                  <a:t> </a:t>
                </a:r>
                <a:r>
                  <a:rPr lang="es-CR" sz="2000" dirty="0"/>
                  <a:t>es el coeficiente de </a:t>
                </a:r>
                <a14:m>
                  <m:oMath xmlns:m="http://schemas.openxmlformats.org/officeDocument/2006/math">
                    <m:sSub>
                      <m:sSubPr>
                        <m:ctrlPr>
                          <a:rPr lang="es-CR" sz="2000" i="1" dirty="0">
                            <a:latin typeface="Cambria Math"/>
                          </a:rPr>
                        </m:ctrlPr>
                      </m:sSubPr>
                      <m:e>
                        <m:r>
                          <a:rPr lang="es-CR" sz="2000" i="1" dirty="0">
                            <a:latin typeface="Cambria Math" panose="02040503050406030204" pitchFamily="18" charset="0"/>
                          </a:rPr>
                          <m:t>𝑥</m:t>
                        </m:r>
                      </m:e>
                      <m:sub>
                        <m:r>
                          <a:rPr lang="es-CR" sz="2000" i="1" dirty="0">
                            <a:latin typeface="Cambria Math" panose="02040503050406030204" pitchFamily="18" charset="0"/>
                          </a:rPr>
                          <m:t>𝑡</m:t>
                        </m:r>
                        <m:r>
                          <a:rPr lang="es-CR" sz="2000" i="1" dirty="0">
                            <a:latin typeface="Cambria Math" panose="02040503050406030204" pitchFamily="18" charset="0"/>
                          </a:rPr>
                          <m:t>−</m:t>
                        </m:r>
                        <m:r>
                          <a:rPr lang="es-CR" sz="2000" i="1" dirty="0">
                            <a:latin typeface="Cambria Math" panose="02040503050406030204" pitchFamily="18" charset="0"/>
                          </a:rPr>
                          <m:t>𝑘</m:t>
                        </m:r>
                      </m:sub>
                    </m:sSub>
                  </m:oMath>
                </a14:m>
                <a:r>
                  <a:rPr lang="es-CR" sz="2000" dirty="0"/>
                  <a:t> para </a:t>
                </a:r>
                <a14:m>
                  <m:oMath xmlns:m="http://schemas.openxmlformats.org/officeDocument/2006/math">
                    <m:sSub>
                      <m:sSubPr>
                        <m:ctrlPr>
                          <a:rPr lang="es-CR" sz="2000" i="1" dirty="0">
                            <a:latin typeface="Cambria Math"/>
                          </a:rPr>
                        </m:ctrlPr>
                      </m:sSubPr>
                      <m:e>
                        <m:r>
                          <a:rPr lang="es-CR" sz="2000" i="1" dirty="0">
                            <a:latin typeface="Cambria Math" panose="02040503050406030204" pitchFamily="18" charset="0"/>
                          </a:rPr>
                          <m:t>𝑥</m:t>
                        </m:r>
                      </m:e>
                      <m:sub>
                        <m:r>
                          <a:rPr lang="es-CR" sz="2000" i="1" dirty="0">
                            <a:latin typeface="Cambria Math" panose="02040503050406030204" pitchFamily="18" charset="0"/>
                          </a:rPr>
                          <m:t>𝑡</m:t>
                        </m:r>
                        <m:r>
                          <a:rPr lang="es-CR" sz="2000" i="1" dirty="0">
                            <a:latin typeface="Cambria Math" panose="02040503050406030204" pitchFamily="18" charset="0"/>
                          </a:rPr>
                          <m:t>−1</m:t>
                        </m:r>
                      </m:sub>
                    </m:sSub>
                  </m:oMath>
                </a14:m>
                <a:r>
                  <a:rPr lang="es-CR" sz="2000" dirty="0"/>
                  <a:t>, </a:t>
                </a:r>
                <a14:m>
                  <m:oMath xmlns:m="http://schemas.openxmlformats.org/officeDocument/2006/math">
                    <m:sSub>
                      <m:sSubPr>
                        <m:ctrlPr>
                          <a:rPr lang="es-CR" sz="2000" i="1" dirty="0">
                            <a:latin typeface="Cambria Math"/>
                          </a:rPr>
                        </m:ctrlPr>
                      </m:sSubPr>
                      <m:e>
                        <m:r>
                          <a:rPr lang="es-CR" sz="2000" i="1" dirty="0">
                            <a:latin typeface="Cambria Math" panose="02040503050406030204" pitchFamily="18" charset="0"/>
                          </a:rPr>
                          <m:t>𝑥</m:t>
                        </m:r>
                      </m:e>
                      <m:sub>
                        <m:r>
                          <a:rPr lang="es-CR" sz="2000" i="1" dirty="0">
                            <a:latin typeface="Cambria Math" panose="02040503050406030204" pitchFamily="18" charset="0"/>
                          </a:rPr>
                          <m:t>𝑡</m:t>
                        </m:r>
                        <m:r>
                          <a:rPr lang="es-CR" sz="2000" i="1" dirty="0">
                            <a:latin typeface="Cambria Math" panose="02040503050406030204" pitchFamily="18" charset="0"/>
                          </a:rPr>
                          <m:t>−2</m:t>
                        </m:r>
                      </m:sub>
                    </m:sSub>
                  </m:oMath>
                </a14:m>
                <a:r>
                  <a:rPr lang="es-CR" sz="2000" dirty="0"/>
                  <a:t>,…, </a:t>
                </a:r>
                <a14:m>
                  <m:oMath xmlns:m="http://schemas.openxmlformats.org/officeDocument/2006/math">
                    <m:sSub>
                      <m:sSubPr>
                        <m:ctrlPr>
                          <a:rPr lang="es-CR" sz="2000" i="1" dirty="0">
                            <a:latin typeface="Cambria Math"/>
                          </a:rPr>
                        </m:ctrlPr>
                      </m:sSubPr>
                      <m:e>
                        <m:r>
                          <a:rPr lang="es-CR" sz="2000" i="1" dirty="0">
                            <a:latin typeface="Cambria Math" panose="02040503050406030204" pitchFamily="18" charset="0"/>
                          </a:rPr>
                          <m:t>𝑥</m:t>
                        </m:r>
                      </m:e>
                      <m:sub>
                        <m:r>
                          <a:rPr lang="es-CR" sz="2000" i="1" dirty="0">
                            <a:latin typeface="Cambria Math" panose="02040503050406030204" pitchFamily="18" charset="0"/>
                          </a:rPr>
                          <m:t>𝑡</m:t>
                        </m:r>
                        <m:r>
                          <a:rPr lang="es-CR" sz="2000" i="1" dirty="0">
                            <a:latin typeface="Cambria Math" panose="02040503050406030204" pitchFamily="18" charset="0"/>
                          </a:rPr>
                          <m:t>−</m:t>
                        </m:r>
                        <m:r>
                          <a:rPr lang="es-CR" sz="2000" i="1" dirty="0">
                            <a:latin typeface="Cambria Math" panose="02040503050406030204" pitchFamily="18" charset="0"/>
                          </a:rPr>
                          <m:t>𝑘</m:t>
                        </m:r>
                      </m:sub>
                    </m:sSub>
                  </m:oMath>
                </a14:m>
                <a:r>
                  <a:rPr lang="es-CR" sz="2000" dirty="0"/>
                  <a:t>. Consideramos lo siguiente como una regresión lineal:</a:t>
                </a:r>
              </a:p>
              <a:p>
                <a:pPr marL="0" indent="0">
                  <a:buNone/>
                </a:pPr>
                <a:endParaRPr lang="es-CR" sz="2000" b="1" dirty="0"/>
              </a:p>
              <a:p>
                <a:pPr marL="0" indent="0">
                  <a:buNone/>
                </a:pPr>
                <a:endParaRPr lang="es-CR" sz="2000" b="1" dirty="0"/>
              </a:p>
              <a:p>
                <a:pPr marL="0" indent="0">
                  <a:buNone/>
                </a:pPr>
                <a:endParaRPr lang="es-CR" sz="2000" b="1" dirty="0"/>
              </a:p>
              <a:p>
                <a:pPr marL="0" indent="0">
                  <a:buNone/>
                </a:pPr>
                <a:endParaRPr lang="es-CR" sz="2000" b="1" dirty="0"/>
              </a:p>
              <a:p>
                <a:pPr marL="0" indent="0">
                  <a:buNone/>
                </a:pPr>
                <a:endParaRPr lang="es-CR" sz="2000" b="1" dirty="0"/>
              </a:p>
              <a:p>
                <a:pPr marL="0" indent="0">
                  <a:buNone/>
                </a:pPr>
                <a:endParaRPr lang="es-CR" sz="2000" b="1" dirty="0"/>
              </a:p>
              <a:p>
                <a:pPr marL="0" indent="0">
                  <a:buNone/>
                </a:pPr>
                <a:endParaRPr lang="es-CR" sz="2000" b="1" dirty="0"/>
              </a:p>
              <a:p>
                <a:pPr marL="0" indent="0">
                  <a:buNone/>
                </a:pPr>
                <a:r>
                  <a:rPr lang="es-CR" sz="2000" dirty="0"/>
                  <a:t>Cuando el orden </a:t>
                </a:r>
                <a14:m>
                  <m:oMath xmlns:m="http://schemas.openxmlformats.org/officeDocument/2006/math">
                    <m:r>
                      <a:rPr lang="es-CR" sz="2000" i="1" dirty="0">
                        <a:latin typeface="Cambria Math" panose="02040503050406030204" pitchFamily="18" charset="0"/>
                      </a:rPr>
                      <m:t>𝑝</m:t>
                    </m:r>
                  </m:oMath>
                </a14:m>
                <a:r>
                  <a:rPr lang="es-CR" sz="2000" dirty="0"/>
                  <a:t> se supera, sucede que:   </a:t>
                </a:r>
                <a14:m>
                  <m:oMath xmlns:m="http://schemas.openxmlformats.org/officeDocument/2006/math">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m:t>
                        </m:r>
                      </m:e>
                      <m:sub>
                        <m:r>
                          <a:rPr lang="es-CR" sz="2000" i="1">
                            <a:latin typeface="Cambria Math" panose="02040503050406030204" pitchFamily="18" charset="0"/>
                            <a:ea typeface="Cambria Math" panose="02040503050406030204" pitchFamily="18" charset="0"/>
                          </a:rPr>
                          <m:t>𝐾</m:t>
                        </m:r>
                        <m:r>
                          <a:rPr lang="es-CR" sz="2000" i="1">
                            <a:latin typeface="Cambria Math" panose="02040503050406030204" pitchFamily="18" charset="0"/>
                            <a:ea typeface="Cambria Math" panose="02040503050406030204" pitchFamily="18" charset="0"/>
                          </a:rPr>
                          <m:t>,</m:t>
                        </m:r>
                        <m:r>
                          <a:rPr lang="es-CR" sz="2000" i="1">
                            <a:latin typeface="Cambria Math" panose="02040503050406030204" pitchFamily="18" charset="0"/>
                            <a:ea typeface="Cambria Math" panose="02040503050406030204" pitchFamily="18" charset="0"/>
                          </a:rPr>
                          <m:t>𝑝</m:t>
                        </m:r>
                        <m:r>
                          <a:rPr lang="es-CR" sz="2000" i="1">
                            <a:latin typeface="Cambria Math" panose="02040503050406030204" pitchFamily="18" charset="0"/>
                            <a:ea typeface="Cambria Math" panose="02040503050406030204" pitchFamily="18" charset="0"/>
                          </a:rPr>
                          <m:t>+1</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m:t>
                        </m:r>
                      </m:e>
                      <m:sub>
                        <m:r>
                          <a:rPr lang="es-CR" sz="2000" i="1">
                            <a:latin typeface="Cambria Math" panose="02040503050406030204" pitchFamily="18" charset="0"/>
                            <a:ea typeface="Cambria Math" panose="02040503050406030204" pitchFamily="18" charset="0"/>
                          </a:rPr>
                          <m:t>𝐾</m:t>
                        </m:r>
                        <m:r>
                          <a:rPr lang="es-CR" sz="2000" i="1">
                            <a:latin typeface="Cambria Math" panose="02040503050406030204" pitchFamily="18" charset="0"/>
                            <a:ea typeface="Cambria Math" panose="02040503050406030204" pitchFamily="18" charset="0"/>
                          </a:rPr>
                          <m:t>,</m:t>
                        </m:r>
                        <m:r>
                          <a:rPr lang="es-CR" sz="2000" i="1">
                            <a:latin typeface="Cambria Math" panose="02040503050406030204" pitchFamily="18" charset="0"/>
                            <a:ea typeface="Cambria Math" panose="02040503050406030204" pitchFamily="18" charset="0"/>
                          </a:rPr>
                          <m:t>𝑝</m:t>
                        </m:r>
                        <m:r>
                          <a:rPr lang="es-CR" sz="2000" i="1">
                            <a:latin typeface="Cambria Math" panose="02040503050406030204" pitchFamily="18" charset="0"/>
                            <a:ea typeface="Cambria Math" panose="02040503050406030204" pitchFamily="18" charset="0"/>
                          </a:rPr>
                          <m:t>+2</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m:t>
                        </m:r>
                      </m:e>
                      <m:sub>
                        <m:r>
                          <a:rPr lang="es-CR" sz="2000" i="1">
                            <a:latin typeface="Cambria Math" panose="02040503050406030204" pitchFamily="18" charset="0"/>
                            <a:ea typeface="Cambria Math" panose="02040503050406030204" pitchFamily="18" charset="0"/>
                          </a:rPr>
                          <m:t>𝐾</m:t>
                        </m:r>
                        <m:r>
                          <a:rPr lang="es-CR" sz="2000" i="1">
                            <a:latin typeface="Cambria Math" panose="02040503050406030204" pitchFamily="18" charset="0"/>
                            <a:ea typeface="Cambria Math" panose="02040503050406030204" pitchFamily="18" charset="0"/>
                          </a:rPr>
                          <m:t>,</m:t>
                        </m:r>
                        <m:r>
                          <a:rPr lang="es-CR" sz="2000" i="1">
                            <a:latin typeface="Cambria Math" panose="02040503050406030204" pitchFamily="18" charset="0"/>
                            <a:ea typeface="Cambria Math" panose="02040503050406030204" pitchFamily="18" charset="0"/>
                          </a:rPr>
                          <m:t>𝐾</m:t>
                        </m:r>
                      </m:sub>
                    </m:sSub>
                    <m:r>
                      <a:rPr lang="es-CR" sz="2000" i="1">
                        <a:latin typeface="Cambria Math" panose="02040503050406030204" pitchFamily="18" charset="0"/>
                        <a:ea typeface="Cambria Math" panose="02040503050406030204" pitchFamily="18" charset="0"/>
                      </a:rPr>
                      <m:t>=0</m:t>
                    </m:r>
                  </m:oMath>
                </a14:m>
                <a:endParaRPr lang="es-CR" sz="2000" dirty="0"/>
              </a:p>
              <a:p>
                <a:pPr marL="0" indent="0">
                  <a:buNone/>
                </a:pPr>
                <a:r>
                  <a:rPr lang="es-CR" sz="2000" dirty="0"/>
                  <a:t>Cuando </a:t>
                </a:r>
                <a14:m>
                  <m:oMath xmlns:m="http://schemas.openxmlformats.org/officeDocument/2006/math">
                    <m:r>
                      <a:rPr lang="es-CR" sz="2000" i="1" dirty="0">
                        <a:latin typeface="Cambria Math" panose="02040503050406030204" pitchFamily="18" charset="0"/>
                      </a:rPr>
                      <m:t> </m:t>
                    </m:r>
                    <m:r>
                      <a:rPr lang="es-CR" sz="2000" b="0" i="1" dirty="0" smtClean="0">
                        <a:latin typeface="Cambria Math" panose="02040503050406030204" pitchFamily="18" charset="0"/>
                      </a:rPr>
                      <m:t>𝑘</m:t>
                    </m:r>
                    <m:r>
                      <a:rPr lang="es-CR" sz="2000" i="1" dirty="0">
                        <a:latin typeface="Cambria Math" panose="02040503050406030204" pitchFamily="18" charset="0"/>
                      </a:rPr>
                      <m:t>&lt;</m:t>
                    </m:r>
                    <m:r>
                      <a:rPr lang="es-CR" sz="2000" i="1" dirty="0">
                        <a:latin typeface="Cambria Math" panose="02040503050406030204" pitchFamily="18" charset="0"/>
                      </a:rPr>
                      <m:t>𝑝</m:t>
                    </m:r>
                  </m:oMath>
                </a14:m>
                <a:r>
                  <a:rPr lang="es-CR" sz="2000" dirty="0"/>
                  <a:t>, uno está en el caso de la omisión clásica de variables relevantes con correlación no nula entre variables y variables omitidas. Los coeficientes estarán sesgados, pero, lo que es más importante, generalmente no serán cero. En otras palabras, La función no es cero hasta llegar después del cero. También es posible expresar los diferentes coeficientes </a:t>
                </a:r>
                <a14:m>
                  <m:oMath xmlns:m="http://schemas.openxmlformats.org/officeDocument/2006/math">
                    <m:sSub>
                      <m:sSubPr>
                        <m:ctrlPr>
                          <a:rPr lang="es-CR" sz="2000" i="1" dirty="0">
                            <a:latin typeface="Cambria Math"/>
                            <a:ea typeface="Cambria Math" panose="02040503050406030204" pitchFamily="18" charset="0"/>
                          </a:rPr>
                        </m:ctrlPr>
                      </m:sSubPr>
                      <m:e>
                        <m:r>
                          <a:rPr lang="es-CR" sz="2000" i="1" dirty="0">
                            <a:latin typeface="Cambria Math" panose="02040503050406030204" pitchFamily="18" charset="0"/>
                            <a:ea typeface="Cambria Math" panose="02040503050406030204" pitchFamily="18" charset="0"/>
                          </a:rPr>
                          <m:t>∅</m:t>
                        </m:r>
                      </m:e>
                      <m:sub>
                        <m:r>
                          <a:rPr lang="es-CR" sz="2000" i="1" dirty="0" err="1">
                            <a:latin typeface="Cambria Math" panose="02040503050406030204" pitchFamily="18" charset="0"/>
                          </a:rPr>
                          <m:t>𝑘𝑘</m:t>
                        </m:r>
                      </m:sub>
                    </m:sSub>
                    <m:r>
                      <a:rPr lang="es-CR" sz="2000" i="1" dirty="0">
                        <a:latin typeface="Cambria Math" panose="02040503050406030204" pitchFamily="18" charset="0"/>
                      </a:rPr>
                      <m:t> </m:t>
                    </m:r>
                  </m:oMath>
                </a14:m>
                <a:r>
                  <a:rPr lang="es-CR" sz="2000" dirty="0"/>
                  <a:t>en función de la autocorrelaciones </a:t>
                </a:r>
                <a14:m>
                  <m:oMath xmlns:m="http://schemas.openxmlformats.org/officeDocument/2006/math">
                    <m:sSub>
                      <m:sSubPr>
                        <m:ctrlPr>
                          <a:rPr lang="es-CR" sz="2000" i="1" dirty="0">
                            <a:latin typeface="Cambria Math"/>
                          </a:rPr>
                        </m:ctrlPr>
                      </m:sSubPr>
                      <m:e>
                        <m:r>
                          <a:rPr lang="es-CR" sz="2000" i="1" dirty="0">
                            <a:latin typeface="Cambria Math" panose="02040503050406030204" pitchFamily="18" charset="0"/>
                          </a:rPr>
                          <m:t>𝜌</m:t>
                        </m:r>
                      </m:e>
                      <m:sub>
                        <m:r>
                          <a:rPr lang="es-CR" sz="2000" i="1" dirty="0">
                            <a:latin typeface="Cambria Math" panose="02040503050406030204" pitchFamily="18" charset="0"/>
                          </a:rPr>
                          <m:t>1</m:t>
                        </m:r>
                      </m:sub>
                    </m:sSub>
                    <m:r>
                      <a:rPr lang="es-CR" sz="2000" i="1" dirty="0">
                        <a:latin typeface="Cambria Math" panose="02040503050406030204" pitchFamily="18" charset="0"/>
                      </a:rPr>
                      <m:t>, </m:t>
                    </m:r>
                    <m:sSub>
                      <m:sSubPr>
                        <m:ctrlPr>
                          <a:rPr lang="es-CR" sz="2000" i="1" dirty="0">
                            <a:latin typeface="Cambria Math"/>
                          </a:rPr>
                        </m:ctrlPr>
                      </m:sSubPr>
                      <m:e>
                        <m:r>
                          <a:rPr lang="es-CR" sz="2000" i="1" dirty="0" err="1">
                            <a:latin typeface="Cambria Math" panose="02040503050406030204" pitchFamily="18" charset="0"/>
                          </a:rPr>
                          <m:t>𝜌</m:t>
                        </m:r>
                      </m:e>
                      <m:sub>
                        <m:r>
                          <a:rPr lang="es-CR" sz="2000" i="1" dirty="0">
                            <a:latin typeface="Cambria Math" panose="02040503050406030204" pitchFamily="18" charset="0"/>
                          </a:rPr>
                          <m:t>2</m:t>
                        </m:r>
                      </m:sub>
                    </m:sSub>
                    <m:r>
                      <a:rPr lang="es-CR" sz="2000" i="1" dirty="0">
                        <a:latin typeface="Cambria Math" panose="02040503050406030204" pitchFamily="18" charset="0"/>
                      </a:rPr>
                      <m:t>, </m:t>
                    </m:r>
                    <m:sSub>
                      <m:sSubPr>
                        <m:ctrlPr>
                          <a:rPr lang="es-CR" sz="2000" i="1" dirty="0">
                            <a:latin typeface="Cambria Math"/>
                          </a:rPr>
                        </m:ctrlPr>
                      </m:sSubPr>
                      <m:e>
                        <m:r>
                          <a:rPr lang="es-CR" sz="2000" i="1" dirty="0" err="1">
                            <a:latin typeface="Cambria Math" panose="02040503050406030204" pitchFamily="18" charset="0"/>
                          </a:rPr>
                          <m:t>𝜌</m:t>
                        </m:r>
                      </m:e>
                      <m:sub>
                        <m:r>
                          <a:rPr lang="es-CR" sz="2000" i="1" dirty="0">
                            <a:latin typeface="Cambria Math" panose="02040503050406030204" pitchFamily="18" charset="0"/>
                          </a:rPr>
                          <m:t>𝑝</m:t>
                        </m:r>
                      </m:sub>
                    </m:sSub>
                  </m:oMath>
                </a14:m>
                <a:r>
                  <a:rPr lang="es-CR" sz="2000" dirty="0"/>
                  <a:t>, resolviendo el sistema de ecuaciones de </a:t>
                </a:r>
                <a:r>
                  <a:rPr lang="es-CR" sz="2000" dirty="0" err="1"/>
                  <a:t>Yule</a:t>
                </a:r>
                <a:r>
                  <a:rPr lang="es-CR" sz="2000" dirty="0"/>
                  <a:t>-Walker para valores sucesivos de </a:t>
                </a:r>
                <a14:m>
                  <m:oMath xmlns:m="http://schemas.openxmlformats.org/officeDocument/2006/math">
                    <m:r>
                      <a:rPr lang="es-CR" sz="2000" i="1" dirty="0">
                        <a:latin typeface="Cambria Math" panose="02040503050406030204" pitchFamily="18" charset="0"/>
                      </a:rPr>
                      <m:t>𝑘</m:t>
                    </m:r>
                  </m:oMath>
                </a14:m>
                <a:r>
                  <a:rPr lang="es-CR" sz="2000" dirty="0"/>
                  <a:t>. </a:t>
                </a:r>
                <a:endParaRPr lang="es-CR" sz="2000" b="1" dirty="0"/>
              </a:p>
              <a:p>
                <a:endParaRPr lang="es-CR" sz="2000" dirty="0"/>
              </a:p>
              <a:p>
                <a:endParaRPr lang="es-CR" sz="2000" dirty="0"/>
              </a:p>
              <a:p>
                <a:endParaRPr lang="es-CR" sz="2000" dirty="0"/>
              </a:p>
              <a:p>
                <a:endParaRPr lang="es-CR" sz="2000" dirty="0"/>
              </a:p>
              <a:p>
                <a:pPr marL="0" indent="0">
                  <a:buNone/>
                </a:pPr>
                <a:endParaRPr lang="es-CR" sz="2000" dirty="0"/>
              </a:p>
            </p:txBody>
          </p:sp>
        </mc:Choice>
        <mc:Fallback xmlns="">
          <p:sp>
            <p:nvSpPr>
              <p:cNvPr id="5" name="Marcador de contenido 2"/>
              <p:cNvSpPr>
                <a:spLocks noGrp="1" noRot="1" noChangeAspect="1" noMove="1" noResize="1" noEditPoints="1" noAdjustHandles="1" noChangeArrowheads="1" noChangeShapeType="1" noTextEdit="1"/>
              </p:cNvSpPr>
              <p:nvPr>
                <p:ph idx="1"/>
              </p:nvPr>
            </p:nvSpPr>
            <p:spPr>
              <a:xfrm>
                <a:off x="17584" y="867263"/>
                <a:ext cx="12165624" cy="5990737"/>
              </a:xfrm>
              <a:blipFill>
                <a:blip r:embed="rId2"/>
                <a:stretch>
                  <a:fillRect l="-551" t="-1017" r="-501"/>
                </a:stretch>
              </a:blipFill>
            </p:spPr>
            <p:txBody>
              <a:bodyPr/>
              <a:lstStyle/>
              <a:p>
                <a:r>
                  <a:rPr lang="es-CR">
                    <a:noFill/>
                  </a:rPr>
                  <a:t> </a:t>
                </a:r>
              </a:p>
            </p:txBody>
          </p:sp>
        </mc:Fallback>
      </mc:AlternateContent>
      <p:pic>
        <p:nvPicPr>
          <p:cNvPr id="6" name="Imagen 5">
            <a:extLst>
              <a:ext uri="{FF2B5EF4-FFF2-40B4-BE49-F238E27FC236}">
                <a16:creationId xmlns:a16="http://schemas.microsoft.com/office/drawing/2014/main" xmlns="" id="{4D339D7B-B9A8-465D-BB77-62C6775FC955}"/>
              </a:ext>
            </a:extLst>
          </p:cNvPr>
          <p:cNvPicPr>
            <a:picLocks noChangeAspect="1"/>
          </p:cNvPicPr>
          <p:nvPr/>
        </p:nvPicPr>
        <p:blipFill>
          <a:blip r:embed="rId3" cstate="print"/>
          <a:stretch>
            <a:fillRect/>
          </a:stretch>
        </p:blipFill>
        <p:spPr>
          <a:xfrm>
            <a:off x="3541566" y="2078767"/>
            <a:ext cx="5127649" cy="2494840"/>
          </a:xfrm>
          <a:prstGeom prst="rect">
            <a:avLst/>
          </a:prstGeom>
        </p:spPr>
      </p:pic>
    </p:spTree>
    <p:extLst>
      <p:ext uri="{BB962C8B-B14F-4D97-AF65-F5344CB8AC3E}">
        <p14:creationId xmlns:p14="http://schemas.microsoft.com/office/powerpoint/2010/main" val="1533313768"/>
      </p:ext>
    </p:extLst>
  </p:cSld>
  <p:clrMapOvr>
    <a:masterClrMapping/>
  </p:clrMapOvr>
  <p:transition spd="slow">
    <p:wip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0" y="858471"/>
            <a:ext cx="12192000" cy="2412267"/>
          </a:xfrm>
        </p:spPr>
        <p:txBody>
          <a:bodyPr>
            <a:normAutofit/>
          </a:bodyPr>
          <a:lstStyle/>
          <a:p>
            <a:pPr marL="0" indent="0">
              <a:buNone/>
            </a:pPr>
            <a:r>
              <a:rPr lang="es-CR" sz="2000" dirty="0"/>
              <a:t>De lo anterior tenemos que:</a:t>
            </a:r>
          </a:p>
          <a:p>
            <a:pPr marL="0" indent="0">
              <a:buNone/>
            </a:pPr>
            <a:endParaRPr lang="es-CR" sz="2000" dirty="0"/>
          </a:p>
        </p:txBody>
      </p:sp>
      <p:sp>
        <p:nvSpPr>
          <p:cNvPr id="4" name="Título 1"/>
          <p:cNvSpPr>
            <a:spLocks noGrp="1"/>
          </p:cNvSpPr>
          <p:nvPr>
            <p:ph type="title"/>
          </p:nvPr>
        </p:nvSpPr>
        <p:spPr>
          <a:xfrm>
            <a:off x="134816" y="17585"/>
            <a:ext cx="11980984" cy="729762"/>
          </a:xfrm>
        </p:spPr>
        <p:txBody>
          <a:bodyPr/>
          <a:lstStyle/>
          <a:p>
            <a:pPr algn="ctr"/>
            <a:r>
              <a:rPr lang="es-CR" dirty="0"/>
              <a:t>Identificación : los procesos AR(p)</a:t>
            </a:r>
          </a:p>
        </p:txBody>
      </p:sp>
      <p:pic>
        <p:nvPicPr>
          <p:cNvPr id="6" name="Imagen 5">
            <a:extLst>
              <a:ext uri="{FF2B5EF4-FFF2-40B4-BE49-F238E27FC236}">
                <a16:creationId xmlns:a16="http://schemas.microsoft.com/office/drawing/2014/main" xmlns="" id="{B131971E-CCDD-4F79-9228-9A5393E9D83E}"/>
              </a:ext>
            </a:extLst>
          </p:cNvPr>
          <p:cNvPicPr>
            <a:picLocks noChangeAspect="1"/>
          </p:cNvPicPr>
          <p:nvPr/>
        </p:nvPicPr>
        <p:blipFill>
          <a:blip r:embed="rId2" cstate="print"/>
          <a:stretch>
            <a:fillRect/>
          </a:stretch>
        </p:blipFill>
        <p:spPr>
          <a:xfrm>
            <a:off x="2186726" y="1646385"/>
            <a:ext cx="6912768" cy="4629667"/>
          </a:xfrm>
          <a:prstGeom prst="rect">
            <a:avLst/>
          </a:prstGeom>
        </p:spPr>
      </p:pic>
    </p:spTree>
    <p:extLst>
      <p:ext uri="{BB962C8B-B14F-4D97-AF65-F5344CB8AC3E}">
        <p14:creationId xmlns:p14="http://schemas.microsoft.com/office/powerpoint/2010/main" val="2019974479"/>
      </p:ext>
    </p:extLst>
  </p:cSld>
  <p:clrMapOvr>
    <a:masterClrMapping/>
  </p:clrMapOvr>
  <p:transition spd="slow">
    <p:wip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767858" y="31018"/>
            <a:ext cx="10515600" cy="936137"/>
          </a:xfrm>
        </p:spPr>
        <p:txBody>
          <a:bodyPr/>
          <a:lstStyle/>
          <a:p>
            <a:pPr algn="ctr"/>
            <a:r>
              <a:rPr lang="es-CR" dirty="0"/>
              <a:t>Índice</a:t>
            </a:r>
          </a:p>
        </p:txBody>
      </p:sp>
      <p:sp>
        <p:nvSpPr>
          <p:cNvPr id="9" name="Elipse 8"/>
          <p:cNvSpPr/>
          <p:nvPr/>
        </p:nvSpPr>
        <p:spPr>
          <a:xfrm>
            <a:off x="483578" y="1028702"/>
            <a:ext cx="852854" cy="84406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10" name="Rectángulo redondeado 9"/>
          <p:cNvSpPr/>
          <p:nvPr/>
        </p:nvSpPr>
        <p:spPr>
          <a:xfrm>
            <a:off x="1855178" y="967155"/>
            <a:ext cx="2681653" cy="967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Identificación y estimación de un proceso ARIMA</a:t>
            </a:r>
          </a:p>
        </p:txBody>
      </p:sp>
      <p:sp>
        <p:nvSpPr>
          <p:cNvPr id="2" name="Rectángulo redondeado 1"/>
          <p:cNvSpPr/>
          <p:nvPr/>
        </p:nvSpPr>
        <p:spPr>
          <a:xfrm>
            <a:off x="5055577" y="1503485"/>
            <a:ext cx="2365131" cy="6682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MA(q)</a:t>
            </a:r>
          </a:p>
        </p:txBody>
      </p:sp>
      <p:sp>
        <p:nvSpPr>
          <p:cNvPr id="11" name="Rectángulo redondeado 10"/>
          <p:cNvSpPr/>
          <p:nvPr/>
        </p:nvSpPr>
        <p:spPr>
          <a:xfrm>
            <a:off x="5055576" y="2303585"/>
            <a:ext cx="2365131" cy="6682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AR(p)</a:t>
            </a:r>
          </a:p>
        </p:txBody>
      </p:sp>
      <p:sp>
        <p:nvSpPr>
          <p:cNvPr id="12" name="Rectángulo redondeado 11"/>
          <p:cNvSpPr/>
          <p:nvPr/>
        </p:nvSpPr>
        <p:spPr>
          <a:xfrm>
            <a:off x="5055575" y="3103685"/>
            <a:ext cx="2365131" cy="6682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ARMA(</a:t>
            </a:r>
            <a:r>
              <a:rPr lang="es-CR" dirty="0" err="1"/>
              <a:t>p,q</a:t>
            </a:r>
            <a:r>
              <a:rPr lang="es-CR" dirty="0"/>
              <a:t>)</a:t>
            </a:r>
          </a:p>
        </p:txBody>
      </p:sp>
    </p:spTree>
    <p:extLst>
      <p:ext uri="{BB962C8B-B14F-4D97-AF65-F5344CB8AC3E}">
        <p14:creationId xmlns:p14="http://schemas.microsoft.com/office/powerpoint/2010/main" val="2841642475"/>
      </p:ext>
    </p:extLst>
  </p:cSld>
  <p:clrMapOvr>
    <a:masterClrMapping/>
  </p:clrMapOvr>
  <p:transition spd="slow">
    <p:wip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0" y="844060"/>
                <a:ext cx="12192000" cy="6013939"/>
              </a:xfrm>
            </p:spPr>
            <p:txBody>
              <a:bodyPr>
                <a:normAutofit/>
              </a:bodyPr>
              <a:lstStyle/>
              <a:p>
                <a:pPr marL="0" indent="0">
                  <a:buNone/>
                </a:pPr>
                <a:r>
                  <a:rPr lang="es-CR" sz="2000" dirty="0"/>
                  <a:t>El proceso </a:t>
                </a:r>
                <a14:m>
                  <m:oMath xmlns:m="http://schemas.openxmlformats.org/officeDocument/2006/math">
                    <m:r>
                      <a:rPr lang="es-CR" sz="2000" i="1" dirty="0">
                        <a:latin typeface="Cambria Math" panose="02040503050406030204" pitchFamily="18" charset="0"/>
                      </a:rPr>
                      <m:t>𝐴𝑅𝑀𝐴</m:t>
                    </m:r>
                    <m:r>
                      <a:rPr lang="es-CR" sz="2000" i="1" dirty="0">
                        <a:latin typeface="Cambria Math" panose="02040503050406030204" pitchFamily="18" charset="0"/>
                      </a:rPr>
                      <m:t>(</m:t>
                    </m:r>
                    <m:r>
                      <a:rPr lang="es-CR" sz="2000" i="1" dirty="0">
                        <a:latin typeface="Cambria Math" panose="02040503050406030204" pitchFamily="18" charset="0"/>
                      </a:rPr>
                      <m:t>𝑝</m:t>
                    </m:r>
                    <m:r>
                      <a:rPr lang="es-CR" sz="2000" i="1" dirty="0">
                        <a:latin typeface="Cambria Math" panose="02040503050406030204" pitchFamily="18" charset="0"/>
                      </a:rPr>
                      <m:t>,</m:t>
                    </m:r>
                    <m:r>
                      <a:rPr lang="es-CR" sz="2000" i="1" dirty="0">
                        <a:latin typeface="Cambria Math" panose="02040503050406030204" pitchFamily="18" charset="0"/>
                      </a:rPr>
                      <m:t>𝑞</m:t>
                    </m:r>
                    <m:r>
                      <a:rPr lang="es-CR" sz="2000" i="1" dirty="0">
                        <a:latin typeface="Cambria Math" panose="02040503050406030204" pitchFamily="18" charset="0"/>
                      </a:rPr>
                      <m:t>)</m:t>
                    </m:r>
                  </m:oMath>
                </a14:m>
                <a:r>
                  <a:rPr lang="es-CR" sz="2000" dirty="0"/>
                  <a:t> admite dos condiciones:</a:t>
                </a:r>
              </a:p>
              <a:p>
                <a:pPr marL="457200" indent="-457200">
                  <a:buAutoNum type="arabicPeriod"/>
                </a:pPr>
                <a:r>
                  <a:rPr lang="es-CR" sz="2000" dirty="0"/>
                  <a:t>El componente determinístico del proceso </a:t>
                </a: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oMath>
                </a14:m>
                <a:r>
                  <a:rPr lang="es-CR" sz="2000" dirty="0"/>
                  <a:t> es un una constante </a:t>
                </a:r>
                <a14:m>
                  <m:oMath xmlns:m="http://schemas.openxmlformats.org/officeDocument/2006/math">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𝜇</m:t>
                        </m:r>
                      </m:e>
                      <m:sub>
                        <m:r>
                          <a:rPr lang="es-CR" sz="2000" i="1">
                            <a:latin typeface="Cambria Math" panose="02040503050406030204" pitchFamily="18" charset="0"/>
                            <a:ea typeface="Cambria Math" panose="02040503050406030204" pitchFamily="18" charset="0"/>
                          </a:rPr>
                          <m:t>𝑥</m:t>
                        </m:r>
                      </m:sub>
                    </m:sSub>
                  </m:oMath>
                </a14:m>
                <a:r>
                  <a:rPr lang="es-CR" sz="2000" dirty="0"/>
                  <a:t>.</a:t>
                </a:r>
              </a:p>
              <a:p>
                <a:pPr marL="457200" indent="-457200">
                  <a:buAutoNum type="arabicPeriod"/>
                </a:pPr>
                <a:r>
                  <a:rPr lang="es-CR" sz="2000" dirty="0"/>
                  <a:t>La realización en el tiempo t del proceso </a:t>
                </a: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oMath>
                </a14:m>
                <a:r>
                  <a:rPr lang="es-CR" sz="2000" dirty="0"/>
                  <a:t> es la suma ponderada de </a:t>
                </a:r>
                <a14:m>
                  <m:oMath xmlns:m="http://schemas.openxmlformats.org/officeDocument/2006/math">
                    <m:r>
                      <a:rPr lang="es-CR" sz="2000" i="1">
                        <a:latin typeface="Cambria Math" panose="02040503050406030204" pitchFamily="18" charset="0"/>
                      </a:rPr>
                      <m:t>𝑝</m:t>
                    </m:r>
                  </m:oMath>
                </a14:m>
                <a:r>
                  <a:rPr lang="es-CR" sz="2000" dirty="0"/>
                  <a:t> y  </a:t>
                </a:r>
                <a14:m>
                  <m:oMath xmlns:m="http://schemas.openxmlformats.org/officeDocument/2006/math">
                    <m:r>
                      <a:rPr lang="es-CR" sz="2000" i="1" dirty="0">
                        <a:latin typeface="Cambria Math" panose="02040503050406030204" pitchFamily="18" charset="0"/>
                      </a:rPr>
                      <m:t>𝑞</m:t>
                    </m:r>
                  </m:oMath>
                </a14:m>
                <a:r>
                  <a:rPr lang="es-CR" sz="2000" dirty="0"/>
                  <a:t> valores presentes y pasados de un ruido blanco </a:t>
                </a: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𝑢</m:t>
                        </m:r>
                      </m:e>
                      <m:sub>
                        <m:r>
                          <a:rPr lang="es-CR" sz="2000" i="1">
                            <a:latin typeface="Cambria Math" panose="02040503050406030204" pitchFamily="18" charset="0"/>
                          </a:rPr>
                          <m:t>𝑡</m:t>
                        </m:r>
                      </m:sub>
                    </m:sSub>
                  </m:oMath>
                </a14:m>
                <a:r>
                  <a:rPr lang="es-CR" sz="2000" dirty="0"/>
                  <a:t>.</a:t>
                </a:r>
              </a:p>
              <a:p>
                <a:pPr marL="0" indent="0">
                  <a:buNone/>
                </a:pPr>
                <a:r>
                  <a:rPr lang="es-CR" sz="2000" dirty="0"/>
                  <a:t>De esta forma se tiene que un proceso </a:t>
                </a: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oMath>
                </a14:m>
                <a:r>
                  <a:rPr lang="es-CR" sz="2000" dirty="0"/>
                  <a:t> está gobernado por un </a:t>
                </a:r>
                <a14:m>
                  <m:oMath xmlns:m="http://schemas.openxmlformats.org/officeDocument/2006/math">
                    <m:r>
                      <a:rPr lang="es-CR" sz="2000" i="1" dirty="0">
                        <a:latin typeface="Cambria Math" panose="02040503050406030204" pitchFamily="18" charset="0"/>
                      </a:rPr>
                      <m:t>𝐴𝑅𝑀𝐴</m:t>
                    </m:r>
                    <m:r>
                      <a:rPr lang="es-CR" sz="2000" i="1" dirty="0">
                        <a:latin typeface="Cambria Math" panose="02040503050406030204" pitchFamily="18" charset="0"/>
                      </a:rPr>
                      <m:t>(</m:t>
                    </m:r>
                    <m:r>
                      <a:rPr lang="es-CR" sz="2000" i="1" dirty="0">
                        <a:latin typeface="Cambria Math" panose="02040503050406030204" pitchFamily="18" charset="0"/>
                      </a:rPr>
                      <m:t>𝑝</m:t>
                    </m:r>
                    <m:r>
                      <a:rPr lang="es-CR" sz="2000" i="1" dirty="0">
                        <a:latin typeface="Cambria Math" panose="02040503050406030204" pitchFamily="18" charset="0"/>
                      </a:rPr>
                      <m:t>,</m:t>
                    </m:r>
                    <m:r>
                      <a:rPr lang="es-CR" sz="2000" i="1" dirty="0">
                        <a:latin typeface="Cambria Math" panose="02040503050406030204" pitchFamily="18" charset="0"/>
                      </a:rPr>
                      <m:t>𝑞</m:t>
                    </m:r>
                    <m:r>
                      <a:rPr lang="es-CR" sz="2000" i="1" dirty="0">
                        <a:latin typeface="Cambria Math" panose="02040503050406030204" pitchFamily="18" charset="0"/>
                      </a:rPr>
                      <m:t>)</m:t>
                    </m:r>
                  </m:oMath>
                </a14:m>
                <a:r>
                  <a:rPr lang="es-CR" sz="2000" dirty="0"/>
                  <a:t> y este se expresa como </a:t>
                </a:r>
              </a:p>
              <a:p>
                <a:pPr marL="0" indent="0">
                  <a:buNone/>
                </a:pPr>
                <a:r>
                  <a:rPr lang="es-CR" sz="2000" dirty="0"/>
                  <a:t>        </a:t>
                </a: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𝑥</m:t>
                        </m:r>
                      </m:e>
                      <m:sub>
                        <m:r>
                          <a:rPr lang="es-CR" sz="2000" i="1">
                            <a:latin typeface="Cambria Math" panose="02040503050406030204" pitchFamily="18" charset="0"/>
                          </a:rPr>
                          <m:t>𝑡</m:t>
                        </m:r>
                      </m:sub>
                    </m:sSub>
                    <m:r>
                      <a:rPr lang="es-CR" sz="2000" i="1">
                        <a:latin typeface="Cambria Math" panose="02040503050406030204" pitchFamily="18" charset="0"/>
                      </a:rPr>
                      <m:t>=</m:t>
                    </m:r>
                    <m:sSub>
                      <m:sSubPr>
                        <m:ctrlPr>
                          <a:rPr lang="es-CR" sz="2000" i="1">
                            <a:latin typeface="Cambria Math"/>
                          </a:rPr>
                        </m:ctrlPr>
                      </m:sSubPr>
                      <m:e>
                        <m:r>
                          <a:rPr lang="es-CR" sz="2000" i="1">
                            <a:latin typeface="Cambria Math" panose="02040503050406030204" pitchFamily="18" charset="0"/>
                          </a:rPr>
                          <m:t>𝑋</m:t>
                        </m:r>
                      </m:e>
                      <m:sub>
                        <m:r>
                          <a:rPr lang="es-CR" sz="2000" i="1">
                            <a:latin typeface="Cambria Math" panose="02040503050406030204" pitchFamily="18" charset="0"/>
                          </a:rPr>
                          <m:t>𝑡</m:t>
                        </m:r>
                      </m:sub>
                    </m:sSub>
                    <m:r>
                      <a:rPr lang="es-CR" sz="2000" i="1">
                        <a:latin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𝜇</m:t>
                        </m:r>
                      </m:e>
                      <m:sub>
                        <m:r>
                          <a:rPr lang="es-CR" sz="2000" i="1">
                            <a:latin typeface="Cambria Math" panose="02040503050406030204" pitchFamily="18" charset="0"/>
                            <a:ea typeface="Cambria Math" panose="02040503050406030204" pitchFamily="18" charset="0"/>
                          </a:rPr>
                          <m:t>𝑥</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m:t>
                        </m:r>
                      </m:e>
                      <m:sub>
                        <m:r>
                          <a:rPr lang="es-CR" sz="2000" i="1">
                            <a:latin typeface="Cambria Math" panose="02040503050406030204" pitchFamily="18" charset="0"/>
                            <a:ea typeface="Cambria Math" panose="02040503050406030204" pitchFamily="18" charset="0"/>
                          </a:rPr>
                          <m:t>1</m:t>
                        </m:r>
                      </m:sub>
                    </m:sSub>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𝑥</m:t>
                        </m:r>
                      </m:e>
                      <m:sub>
                        <m:r>
                          <a:rPr lang="es-CR" sz="2000" i="1">
                            <a:latin typeface="Cambria Math" panose="02040503050406030204" pitchFamily="18" charset="0"/>
                            <a:ea typeface="Cambria Math" panose="02040503050406030204" pitchFamily="18" charset="0"/>
                          </a:rPr>
                          <m:t>𝑡</m:t>
                        </m:r>
                        <m:r>
                          <a:rPr lang="es-CR" sz="2000" i="1">
                            <a:latin typeface="Cambria Math" panose="02040503050406030204" pitchFamily="18" charset="0"/>
                            <a:ea typeface="Cambria Math" panose="02040503050406030204" pitchFamily="18" charset="0"/>
                          </a:rPr>
                          <m:t>−1</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m:t>
                        </m:r>
                      </m:e>
                      <m:sub>
                        <m:r>
                          <a:rPr lang="es-CR" sz="2000" i="1">
                            <a:latin typeface="Cambria Math" panose="02040503050406030204" pitchFamily="18" charset="0"/>
                            <a:ea typeface="Cambria Math" panose="02040503050406030204" pitchFamily="18" charset="0"/>
                          </a:rPr>
                          <m:t>2</m:t>
                        </m:r>
                      </m:sub>
                    </m:sSub>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𝑥</m:t>
                        </m:r>
                      </m:e>
                      <m:sub>
                        <m:r>
                          <a:rPr lang="es-CR" sz="2000" i="1">
                            <a:latin typeface="Cambria Math" panose="02040503050406030204" pitchFamily="18" charset="0"/>
                            <a:ea typeface="Cambria Math" panose="02040503050406030204" pitchFamily="18" charset="0"/>
                          </a:rPr>
                          <m:t>𝑡</m:t>
                        </m:r>
                        <m:r>
                          <a:rPr lang="es-CR" sz="2000" i="1">
                            <a:latin typeface="Cambria Math" panose="02040503050406030204" pitchFamily="18" charset="0"/>
                            <a:ea typeface="Cambria Math" panose="02040503050406030204" pitchFamily="18" charset="0"/>
                          </a:rPr>
                          <m:t>−2</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𝑣</m:t>
                        </m:r>
                      </m:e>
                      <m:sub>
                        <m:r>
                          <a:rPr lang="es-CR" sz="2000" i="1">
                            <a:latin typeface="Cambria Math" panose="02040503050406030204" pitchFamily="18" charset="0"/>
                            <a:ea typeface="Cambria Math" panose="02040503050406030204" pitchFamily="18" charset="0"/>
                          </a:rPr>
                          <m:t>𝑡</m:t>
                        </m:r>
                      </m:sub>
                    </m:sSub>
                  </m:oMath>
                </a14:m>
                <a:r>
                  <a:rPr lang="es-CR" sz="2000" dirty="0"/>
                  <a:t>      y      </a:t>
                </a: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𝑣</m:t>
                        </m:r>
                      </m:e>
                      <m:sub>
                        <m:r>
                          <a:rPr lang="es-CR" sz="2000" i="1">
                            <a:latin typeface="Cambria Math" panose="02040503050406030204" pitchFamily="18" charset="0"/>
                          </a:rPr>
                          <m:t>𝑡</m:t>
                        </m:r>
                      </m:sub>
                    </m:sSub>
                    <m:r>
                      <a:rPr lang="es-CR" sz="2000" i="1">
                        <a:latin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𝑢</m:t>
                        </m:r>
                      </m:e>
                      <m:sub>
                        <m:r>
                          <a:rPr lang="es-CR" sz="2000" i="1">
                            <a:latin typeface="Cambria Math" panose="02040503050406030204" pitchFamily="18" charset="0"/>
                            <a:ea typeface="Cambria Math" panose="02040503050406030204" pitchFamily="18" charset="0"/>
                          </a:rPr>
                          <m:t>𝑡</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𝜗</m:t>
                        </m:r>
                      </m:e>
                      <m:sub>
                        <m:r>
                          <a:rPr lang="es-CR" sz="2000" i="1">
                            <a:latin typeface="Cambria Math" panose="02040503050406030204" pitchFamily="18" charset="0"/>
                            <a:ea typeface="Cambria Math" panose="02040503050406030204" pitchFamily="18" charset="0"/>
                          </a:rPr>
                          <m:t>1</m:t>
                        </m:r>
                      </m:sub>
                    </m:sSub>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𝑢</m:t>
                        </m:r>
                      </m:e>
                      <m:sub>
                        <m:r>
                          <a:rPr lang="es-CR" sz="2000" i="1">
                            <a:latin typeface="Cambria Math" panose="02040503050406030204" pitchFamily="18" charset="0"/>
                            <a:ea typeface="Cambria Math" panose="02040503050406030204" pitchFamily="18" charset="0"/>
                          </a:rPr>
                          <m:t>𝑡</m:t>
                        </m:r>
                        <m:r>
                          <a:rPr lang="es-CR" sz="2000" i="1">
                            <a:latin typeface="Cambria Math" panose="02040503050406030204" pitchFamily="18" charset="0"/>
                            <a:ea typeface="Cambria Math" panose="02040503050406030204" pitchFamily="18" charset="0"/>
                          </a:rPr>
                          <m:t>−1</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𝜗</m:t>
                        </m:r>
                      </m:e>
                      <m:sub>
                        <m:r>
                          <a:rPr lang="es-CR" sz="2000" i="1">
                            <a:latin typeface="Cambria Math" panose="02040503050406030204" pitchFamily="18" charset="0"/>
                            <a:ea typeface="Cambria Math" panose="02040503050406030204" pitchFamily="18" charset="0"/>
                          </a:rPr>
                          <m:t>2</m:t>
                        </m:r>
                      </m:sub>
                    </m:sSub>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𝑢</m:t>
                        </m:r>
                      </m:e>
                      <m:sub>
                        <m:r>
                          <a:rPr lang="es-CR" sz="2000" i="1">
                            <a:latin typeface="Cambria Math" panose="02040503050406030204" pitchFamily="18" charset="0"/>
                            <a:ea typeface="Cambria Math" panose="02040503050406030204" pitchFamily="18" charset="0"/>
                          </a:rPr>
                          <m:t>𝑡</m:t>
                        </m:r>
                        <m:r>
                          <a:rPr lang="es-CR" sz="2000" i="1">
                            <a:latin typeface="Cambria Math" panose="02040503050406030204" pitchFamily="18" charset="0"/>
                            <a:ea typeface="Cambria Math" panose="02040503050406030204" pitchFamily="18" charset="0"/>
                          </a:rPr>
                          <m:t>−2</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𝜗</m:t>
                        </m:r>
                      </m:e>
                      <m:sub>
                        <m:r>
                          <a:rPr lang="es-CR" sz="2000" i="1">
                            <a:latin typeface="Cambria Math" panose="02040503050406030204" pitchFamily="18" charset="0"/>
                            <a:ea typeface="Cambria Math" panose="02040503050406030204" pitchFamily="18" charset="0"/>
                          </a:rPr>
                          <m:t>𝑞</m:t>
                        </m:r>
                      </m:sub>
                    </m:sSub>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𝑢</m:t>
                        </m:r>
                      </m:e>
                      <m:sub>
                        <m:r>
                          <a:rPr lang="es-CR" sz="2000" i="1">
                            <a:latin typeface="Cambria Math" panose="02040503050406030204" pitchFamily="18" charset="0"/>
                            <a:ea typeface="Cambria Math" panose="02040503050406030204" pitchFamily="18" charset="0"/>
                          </a:rPr>
                          <m:t>𝑡</m:t>
                        </m:r>
                        <m:r>
                          <a:rPr lang="es-CR" sz="2000" i="1">
                            <a:latin typeface="Cambria Math" panose="02040503050406030204" pitchFamily="18" charset="0"/>
                            <a:ea typeface="Cambria Math" panose="02040503050406030204" pitchFamily="18" charset="0"/>
                          </a:rPr>
                          <m:t>−</m:t>
                        </m:r>
                        <m:r>
                          <a:rPr lang="es-CR" sz="2000" i="1">
                            <a:latin typeface="Cambria Math" panose="02040503050406030204" pitchFamily="18" charset="0"/>
                            <a:ea typeface="Cambria Math" panose="02040503050406030204" pitchFamily="18" charset="0"/>
                          </a:rPr>
                          <m:t>𝑞</m:t>
                        </m:r>
                      </m:sub>
                    </m:sSub>
                  </m:oMath>
                </a14:m>
                <a:endParaRPr lang="es-CR" sz="2000" dirty="0"/>
              </a:p>
              <a:p>
                <a:pPr marL="0" indent="0">
                  <a:buNone/>
                </a:pPr>
                <a:endParaRPr lang="es-CR" sz="2000" dirty="0"/>
              </a:p>
              <a:p>
                <a:pPr marL="0" indent="0">
                  <a:buNone/>
                </a:pPr>
                <a:r>
                  <a:rPr lang="es-CR" sz="2000" dirty="0"/>
                  <a:t>O también de la forma:</a:t>
                </a:r>
              </a:p>
              <a:p>
                <a:pPr marL="0" indent="0">
                  <a:buNone/>
                </a:pPr>
                <a:endParaRPr lang="es-CR" sz="2000" dirty="0"/>
              </a:p>
              <a:p>
                <a:pPr marL="0" indent="0">
                  <a:buNone/>
                </a:pPr>
                <a14:m>
                  <m:oMath xmlns:m="http://schemas.openxmlformats.org/officeDocument/2006/math">
                    <m:r>
                      <a:rPr lang="es-CR" sz="2000" i="1">
                        <a:latin typeface="Cambria Math" panose="02040503050406030204" pitchFamily="18" charset="0"/>
                        <a:ea typeface="Cambria Math" panose="02040503050406030204" pitchFamily="18" charset="0"/>
                      </a:rPr>
                      <m:t>∅</m:t>
                    </m:r>
                    <m:d>
                      <m:dPr>
                        <m:ctrlPr>
                          <a:rPr lang="es-CR" sz="2000" i="1">
                            <a:latin typeface="Cambria Math"/>
                            <a:ea typeface="Cambria Math" panose="02040503050406030204" pitchFamily="18" charset="0"/>
                          </a:rPr>
                        </m:ctrlPr>
                      </m:dPr>
                      <m:e>
                        <m:r>
                          <a:rPr lang="es-CR" sz="2000" i="1">
                            <a:latin typeface="Cambria Math" panose="02040503050406030204" pitchFamily="18" charset="0"/>
                            <a:ea typeface="Cambria Math" panose="02040503050406030204" pitchFamily="18" charset="0"/>
                          </a:rPr>
                          <m:t>𝐵</m:t>
                        </m:r>
                      </m:e>
                    </m:d>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𝑥</m:t>
                        </m:r>
                      </m:e>
                      <m:sub>
                        <m:r>
                          <a:rPr lang="es-CR" sz="2000" i="1">
                            <a:latin typeface="Cambria Math" panose="02040503050406030204" pitchFamily="18" charset="0"/>
                            <a:ea typeface="Cambria Math" panose="02040503050406030204" pitchFamily="18" charset="0"/>
                          </a:rPr>
                          <m:t>𝑡</m:t>
                        </m:r>
                      </m:sub>
                    </m:sSub>
                    <m:r>
                      <a:rPr lang="es-CR" sz="2000" i="1">
                        <a:latin typeface="Cambria Math" panose="02040503050406030204" pitchFamily="18" charset="0"/>
                        <a:ea typeface="Cambria Math" panose="02040503050406030204" pitchFamily="18" charset="0"/>
                      </a:rPr>
                      <m:t>=</m:t>
                    </m:r>
                    <m:r>
                      <a:rPr lang="es-CR" sz="2000" i="1">
                        <a:latin typeface="Cambria Math" panose="02040503050406030204" pitchFamily="18" charset="0"/>
                        <a:ea typeface="Cambria Math" panose="02040503050406030204" pitchFamily="18" charset="0"/>
                      </a:rPr>
                      <m:t>𝜗</m:t>
                    </m:r>
                    <m:d>
                      <m:dPr>
                        <m:ctrlPr>
                          <a:rPr lang="es-CR" sz="2000" i="1">
                            <a:latin typeface="Cambria Math"/>
                            <a:ea typeface="Cambria Math" panose="02040503050406030204" pitchFamily="18" charset="0"/>
                          </a:rPr>
                        </m:ctrlPr>
                      </m:dPr>
                      <m:e>
                        <m:r>
                          <a:rPr lang="es-CR" sz="2000" i="1">
                            <a:latin typeface="Cambria Math" panose="02040503050406030204" pitchFamily="18" charset="0"/>
                            <a:ea typeface="Cambria Math" panose="02040503050406030204" pitchFamily="18" charset="0"/>
                          </a:rPr>
                          <m:t>𝐵</m:t>
                        </m:r>
                      </m:e>
                    </m:d>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𝑢</m:t>
                        </m:r>
                      </m:e>
                      <m:sub>
                        <m:r>
                          <a:rPr lang="es-CR" sz="2000" i="1">
                            <a:latin typeface="Cambria Math" panose="02040503050406030204" pitchFamily="18" charset="0"/>
                            <a:ea typeface="Cambria Math" panose="02040503050406030204" pitchFamily="18" charset="0"/>
                          </a:rPr>
                          <m:t>𝑡</m:t>
                        </m:r>
                      </m:sub>
                    </m:sSub>
                  </m:oMath>
                </a14:m>
                <a:r>
                  <a:rPr lang="es-CR" sz="2000" dirty="0"/>
                  <a:t>, con       </a:t>
                </a:r>
                <a14:m>
                  <m:oMath xmlns:m="http://schemas.openxmlformats.org/officeDocument/2006/math">
                    <m:r>
                      <a:rPr lang="es-CR" sz="2000" i="1">
                        <a:latin typeface="Cambria Math" panose="02040503050406030204" pitchFamily="18" charset="0"/>
                        <a:ea typeface="Cambria Math" panose="02040503050406030204" pitchFamily="18" charset="0"/>
                      </a:rPr>
                      <m:t>∅</m:t>
                    </m:r>
                    <m:d>
                      <m:dPr>
                        <m:ctrlPr>
                          <a:rPr lang="es-CR" sz="2000" i="1">
                            <a:latin typeface="Cambria Math"/>
                            <a:ea typeface="Cambria Math" panose="02040503050406030204" pitchFamily="18" charset="0"/>
                          </a:rPr>
                        </m:ctrlPr>
                      </m:dPr>
                      <m:e>
                        <m:r>
                          <a:rPr lang="es-CR" sz="2000" i="1">
                            <a:latin typeface="Cambria Math" panose="02040503050406030204" pitchFamily="18" charset="0"/>
                            <a:ea typeface="Cambria Math" panose="02040503050406030204" pitchFamily="18" charset="0"/>
                          </a:rPr>
                          <m:t>𝐵</m:t>
                        </m:r>
                      </m:e>
                    </m:d>
                    <m:r>
                      <a:rPr lang="es-CR" sz="2000" i="1">
                        <a:latin typeface="Cambria Math" panose="02040503050406030204" pitchFamily="18" charset="0"/>
                        <a:ea typeface="Cambria Math" panose="02040503050406030204" pitchFamily="18" charset="0"/>
                      </a:rPr>
                      <m:t>=(1−</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m:t>
                        </m:r>
                      </m:e>
                      <m:sub>
                        <m:r>
                          <a:rPr lang="es-CR" sz="2000" i="1">
                            <a:latin typeface="Cambria Math" panose="02040503050406030204" pitchFamily="18" charset="0"/>
                            <a:ea typeface="Cambria Math" panose="02040503050406030204" pitchFamily="18" charset="0"/>
                          </a:rPr>
                          <m:t>1</m:t>
                        </m:r>
                      </m:sub>
                    </m:sSub>
                    <m:r>
                      <a:rPr lang="es-CR" sz="2000" i="1">
                        <a:latin typeface="Cambria Math" panose="02040503050406030204" pitchFamily="18" charset="0"/>
                        <a:ea typeface="Cambria Math" panose="02040503050406030204" pitchFamily="18" charset="0"/>
                      </a:rPr>
                      <m:t>𝐵</m:t>
                    </m:r>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m:t>
                        </m:r>
                      </m:e>
                      <m:sub>
                        <m:r>
                          <a:rPr lang="es-CR" sz="2000" i="1">
                            <a:latin typeface="Cambria Math" panose="02040503050406030204" pitchFamily="18" charset="0"/>
                            <a:ea typeface="Cambria Math" panose="02040503050406030204" pitchFamily="18" charset="0"/>
                          </a:rPr>
                          <m:t>1</m:t>
                        </m:r>
                      </m:sub>
                    </m:sSub>
                    <m:sSup>
                      <m:sSupPr>
                        <m:ctrlPr>
                          <a:rPr lang="es-CR" sz="2000" i="1">
                            <a:latin typeface="Cambria Math"/>
                            <a:ea typeface="Cambria Math" panose="02040503050406030204" pitchFamily="18" charset="0"/>
                          </a:rPr>
                        </m:ctrlPr>
                      </m:sSupPr>
                      <m:e>
                        <m:r>
                          <a:rPr lang="es-CR" sz="2000" i="1">
                            <a:latin typeface="Cambria Math" panose="02040503050406030204" pitchFamily="18" charset="0"/>
                            <a:ea typeface="Cambria Math" panose="02040503050406030204" pitchFamily="18" charset="0"/>
                          </a:rPr>
                          <m:t>𝐵</m:t>
                        </m:r>
                      </m:e>
                      <m:sup>
                        <m:r>
                          <a:rPr lang="es-CR" sz="2000" i="1">
                            <a:latin typeface="Cambria Math" panose="02040503050406030204" pitchFamily="18" charset="0"/>
                            <a:ea typeface="Cambria Math" panose="02040503050406030204" pitchFamily="18" charset="0"/>
                          </a:rPr>
                          <m:t>2</m:t>
                        </m:r>
                      </m:sup>
                    </m:sSup>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m:t>
                        </m:r>
                      </m:e>
                      <m:sub>
                        <m:r>
                          <a:rPr lang="es-CR" sz="2000" i="1">
                            <a:latin typeface="Cambria Math" panose="02040503050406030204" pitchFamily="18" charset="0"/>
                            <a:ea typeface="Cambria Math" panose="02040503050406030204" pitchFamily="18" charset="0"/>
                          </a:rPr>
                          <m:t>𝑝</m:t>
                        </m:r>
                      </m:sub>
                    </m:sSub>
                    <m:sSup>
                      <m:sSupPr>
                        <m:ctrlPr>
                          <a:rPr lang="es-CR" sz="2000" i="1">
                            <a:latin typeface="Cambria Math"/>
                            <a:ea typeface="Cambria Math" panose="02040503050406030204" pitchFamily="18" charset="0"/>
                          </a:rPr>
                        </m:ctrlPr>
                      </m:sSupPr>
                      <m:e>
                        <m:r>
                          <a:rPr lang="es-CR" sz="2000" i="1">
                            <a:latin typeface="Cambria Math" panose="02040503050406030204" pitchFamily="18" charset="0"/>
                            <a:ea typeface="Cambria Math" panose="02040503050406030204" pitchFamily="18" charset="0"/>
                          </a:rPr>
                          <m:t>𝐵</m:t>
                        </m:r>
                      </m:e>
                      <m:sup>
                        <m:r>
                          <a:rPr lang="es-CR" sz="2000" i="1">
                            <a:latin typeface="Cambria Math" panose="02040503050406030204" pitchFamily="18" charset="0"/>
                            <a:ea typeface="Cambria Math" panose="02040503050406030204" pitchFamily="18" charset="0"/>
                          </a:rPr>
                          <m:t>𝑝</m:t>
                        </m:r>
                      </m:sup>
                    </m:sSup>
                    <m:r>
                      <a:rPr lang="es-CR" sz="2000" i="1">
                        <a:latin typeface="Cambria Math" panose="02040503050406030204" pitchFamily="18" charset="0"/>
                        <a:ea typeface="Cambria Math" panose="02040503050406030204" pitchFamily="18" charset="0"/>
                      </a:rPr>
                      <m:t>)</m:t>
                    </m:r>
                  </m:oMath>
                </a14:m>
                <a:r>
                  <a:rPr lang="es-CR" sz="2000" dirty="0"/>
                  <a:t>            y</a:t>
                </a:r>
              </a:p>
              <a:p>
                <a:pPr marL="0" indent="0">
                  <a:buNone/>
                </a:pPr>
                <a:r>
                  <a:rPr lang="es-CR" sz="2000" dirty="0"/>
                  <a:t>                                                 </a:t>
                </a:r>
                <a14:m>
                  <m:oMath xmlns:m="http://schemas.openxmlformats.org/officeDocument/2006/math">
                    <m:r>
                      <a:rPr lang="es-CR" sz="2000" i="1">
                        <a:latin typeface="Cambria Math" panose="02040503050406030204" pitchFamily="18" charset="0"/>
                        <a:ea typeface="Cambria Math" panose="02040503050406030204" pitchFamily="18" charset="0"/>
                      </a:rPr>
                      <m:t>𝜗</m:t>
                    </m:r>
                    <m:d>
                      <m:dPr>
                        <m:ctrlPr>
                          <a:rPr lang="es-CR" sz="2000" i="1">
                            <a:latin typeface="Cambria Math"/>
                            <a:ea typeface="Cambria Math" panose="02040503050406030204" pitchFamily="18" charset="0"/>
                          </a:rPr>
                        </m:ctrlPr>
                      </m:dPr>
                      <m:e>
                        <m:r>
                          <a:rPr lang="es-CR" sz="2000" i="1">
                            <a:latin typeface="Cambria Math" panose="02040503050406030204" pitchFamily="18" charset="0"/>
                            <a:ea typeface="Cambria Math" panose="02040503050406030204" pitchFamily="18" charset="0"/>
                          </a:rPr>
                          <m:t>𝐵</m:t>
                        </m:r>
                      </m:e>
                    </m:d>
                    <m:r>
                      <a:rPr lang="es-CR" sz="2000" i="1">
                        <a:latin typeface="Cambria Math" panose="02040503050406030204" pitchFamily="18" charset="0"/>
                        <a:ea typeface="Cambria Math" panose="02040503050406030204" pitchFamily="18" charset="0"/>
                      </a:rPr>
                      <m:t>=(1−</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𝜗</m:t>
                        </m:r>
                      </m:e>
                      <m:sub>
                        <m:r>
                          <a:rPr lang="es-CR" sz="2000" i="1">
                            <a:latin typeface="Cambria Math" panose="02040503050406030204" pitchFamily="18" charset="0"/>
                            <a:ea typeface="Cambria Math" panose="02040503050406030204" pitchFamily="18" charset="0"/>
                          </a:rPr>
                          <m:t>1</m:t>
                        </m:r>
                      </m:sub>
                    </m:sSub>
                    <m:r>
                      <a:rPr lang="es-CR" sz="2000" i="1">
                        <a:latin typeface="Cambria Math" panose="02040503050406030204" pitchFamily="18" charset="0"/>
                        <a:ea typeface="Cambria Math" panose="02040503050406030204" pitchFamily="18" charset="0"/>
                      </a:rPr>
                      <m:t>𝐵</m:t>
                    </m:r>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𝜗</m:t>
                        </m:r>
                      </m:e>
                      <m:sub>
                        <m:r>
                          <a:rPr lang="es-CR" sz="2000" i="1">
                            <a:latin typeface="Cambria Math" panose="02040503050406030204" pitchFamily="18" charset="0"/>
                            <a:ea typeface="Cambria Math" panose="02040503050406030204" pitchFamily="18" charset="0"/>
                          </a:rPr>
                          <m:t>2</m:t>
                        </m:r>
                      </m:sub>
                    </m:sSub>
                    <m:sSup>
                      <m:sSupPr>
                        <m:ctrlPr>
                          <a:rPr lang="es-CR" sz="2000" i="1">
                            <a:latin typeface="Cambria Math"/>
                            <a:ea typeface="Cambria Math" panose="02040503050406030204" pitchFamily="18" charset="0"/>
                          </a:rPr>
                        </m:ctrlPr>
                      </m:sSupPr>
                      <m:e>
                        <m:r>
                          <a:rPr lang="es-CR" sz="2000" i="1">
                            <a:latin typeface="Cambria Math" panose="02040503050406030204" pitchFamily="18" charset="0"/>
                            <a:ea typeface="Cambria Math" panose="02040503050406030204" pitchFamily="18" charset="0"/>
                          </a:rPr>
                          <m:t>𝐵</m:t>
                        </m:r>
                      </m:e>
                      <m:sup>
                        <m:r>
                          <a:rPr lang="es-CR" sz="2000" i="1">
                            <a:latin typeface="Cambria Math" panose="02040503050406030204" pitchFamily="18" charset="0"/>
                            <a:ea typeface="Cambria Math" panose="02040503050406030204" pitchFamily="18" charset="0"/>
                          </a:rPr>
                          <m:t>2</m:t>
                        </m:r>
                      </m:sup>
                    </m:sSup>
                    <m:r>
                      <a:rPr lang="es-CR" sz="2000" i="1">
                        <a:latin typeface="Cambria Math" panose="02040503050406030204" pitchFamily="18" charset="0"/>
                        <a:ea typeface="Cambria Math" panose="02040503050406030204" pitchFamily="18" charset="0"/>
                      </a:rPr>
                      <m:t>−…−</m:t>
                    </m:r>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𝜗</m:t>
                        </m:r>
                      </m:e>
                      <m:sub>
                        <m:r>
                          <a:rPr lang="es-CR" sz="2000" i="1">
                            <a:latin typeface="Cambria Math" panose="02040503050406030204" pitchFamily="18" charset="0"/>
                            <a:ea typeface="Cambria Math" panose="02040503050406030204" pitchFamily="18" charset="0"/>
                          </a:rPr>
                          <m:t>𝑞</m:t>
                        </m:r>
                      </m:sub>
                    </m:sSub>
                    <m:sSup>
                      <m:sSupPr>
                        <m:ctrlPr>
                          <a:rPr lang="es-CR" sz="2000" i="1">
                            <a:latin typeface="Cambria Math"/>
                            <a:ea typeface="Cambria Math" panose="02040503050406030204" pitchFamily="18" charset="0"/>
                          </a:rPr>
                        </m:ctrlPr>
                      </m:sSupPr>
                      <m:e>
                        <m:r>
                          <a:rPr lang="es-CR" sz="2000" i="1">
                            <a:latin typeface="Cambria Math" panose="02040503050406030204" pitchFamily="18" charset="0"/>
                            <a:ea typeface="Cambria Math" panose="02040503050406030204" pitchFamily="18" charset="0"/>
                          </a:rPr>
                          <m:t>𝐵</m:t>
                        </m:r>
                      </m:e>
                      <m:sup>
                        <m:r>
                          <a:rPr lang="es-CR" sz="2000" i="1">
                            <a:latin typeface="Cambria Math" panose="02040503050406030204" pitchFamily="18" charset="0"/>
                            <a:ea typeface="Cambria Math" panose="02040503050406030204" pitchFamily="18" charset="0"/>
                          </a:rPr>
                          <m:t>𝑝</m:t>
                        </m:r>
                      </m:sup>
                    </m:sSup>
                    <m:r>
                      <a:rPr lang="es-CR" sz="2000" i="1">
                        <a:latin typeface="Cambria Math" panose="02040503050406030204" pitchFamily="18" charset="0"/>
                        <a:ea typeface="Cambria Math" panose="02040503050406030204" pitchFamily="18" charset="0"/>
                      </a:rPr>
                      <m:t>)</m:t>
                    </m:r>
                  </m:oMath>
                </a14:m>
                <a:endParaRPr lang="es-CR" sz="2000" dirty="0"/>
              </a:p>
              <a:p>
                <a:pPr marL="0" indent="0">
                  <a:buNone/>
                </a:pPr>
                <a:endParaRPr lang="es-CR" sz="2000" dirty="0"/>
              </a:p>
              <a:p>
                <a:pPr marL="0" indent="0">
                  <a:buNone/>
                </a:pPr>
                <a:r>
                  <a:rPr lang="es-CR" sz="2000" dirty="0"/>
                  <a:t>Con memoria </a:t>
                </a:r>
                <a14:m>
                  <m:oMath xmlns:m="http://schemas.openxmlformats.org/officeDocument/2006/math">
                    <m:r>
                      <a:rPr lang="es-CR" sz="2000" i="1">
                        <a:latin typeface="Cambria Math" panose="02040503050406030204" pitchFamily="18" charset="0"/>
                      </a:rPr>
                      <m:t>𝐸</m:t>
                    </m:r>
                    <m:d>
                      <m:dPr>
                        <m:begChr m:val="["/>
                        <m:endChr m:val="]"/>
                        <m:ctrlPr>
                          <a:rPr lang="es-CR" sz="2000" i="1">
                            <a:latin typeface="Cambria Math"/>
                          </a:rPr>
                        </m:ctrlPr>
                      </m:dPr>
                      <m:e>
                        <m:sSub>
                          <m:sSubPr>
                            <m:ctrlPr>
                              <a:rPr lang="es-CR" sz="2000" i="1">
                                <a:latin typeface="Cambria Math"/>
                              </a:rPr>
                            </m:ctrlPr>
                          </m:sSubPr>
                          <m:e>
                            <m:r>
                              <a:rPr lang="es-CR" sz="2000" i="1">
                                <a:latin typeface="Cambria Math" panose="02040503050406030204" pitchFamily="18" charset="0"/>
                              </a:rPr>
                              <m:t>𝑢</m:t>
                            </m:r>
                          </m:e>
                          <m:sub>
                            <m:r>
                              <a:rPr lang="es-CR" sz="2000" i="1">
                                <a:latin typeface="Cambria Math" panose="02040503050406030204" pitchFamily="18" charset="0"/>
                              </a:rPr>
                              <m:t>𝑡</m:t>
                            </m:r>
                          </m:sub>
                        </m:sSub>
                      </m:e>
                    </m:d>
                    <m:r>
                      <a:rPr lang="es-CR" sz="2000" i="1">
                        <a:latin typeface="Cambria Math" panose="02040503050406030204" pitchFamily="18" charset="0"/>
                      </a:rPr>
                      <m:t>=0</m:t>
                    </m:r>
                  </m:oMath>
                </a14:m>
                <a:endParaRPr lang="es-CR" sz="2000" dirty="0"/>
              </a:p>
              <a:p>
                <a:pPr marL="0" indent="0">
                  <a:buNone/>
                </a:pPr>
                <a:r>
                  <a:rPr lang="es-CR" sz="2000" dirty="0"/>
                  <a:t>                         </a:t>
                </a:r>
                <a14:m>
                  <m:oMath xmlns:m="http://schemas.openxmlformats.org/officeDocument/2006/math">
                    <m:r>
                      <a:rPr lang="es-CR" sz="2000" i="1">
                        <a:latin typeface="Cambria Math" panose="02040503050406030204" pitchFamily="18" charset="0"/>
                      </a:rPr>
                      <m:t>𝐸</m:t>
                    </m:r>
                    <m:d>
                      <m:dPr>
                        <m:begChr m:val="["/>
                        <m:endChr m:val="]"/>
                        <m:ctrlPr>
                          <a:rPr lang="es-CR" sz="2000" i="1">
                            <a:latin typeface="Cambria Math"/>
                          </a:rPr>
                        </m:ctrlPr>
                      </m:dPr>
                      <m:e>
                        <m:sSub>
                          <m:sSubPr>
                            <m:ctrlPr>
                              <a:rPr lang="es-CR" sz="2000" i="1">
                                <a:latin typeface="Cambria Math"/>
                              </a:rPr>
                            </m:ctrlPr>
                          </m:sSubPr>
                          <m:e>
                            <m:r>
                              <a:rPr lang="es-CR" sz="2000" i="1">
                                <a:latin typeface="Cambria Math" panose="02040503050406030204" pitchFamily="18" charset="0"/>
                              </a:rPr>
                              <m:t>𝑢</m:t>
                            </m:r>
                          </m:e>
                          <m:sub>
                            <m:r>
                              <a:rPr lang="es-CR" sz="2000" i="1">
                                <a:latin typeface="Cambria Math" panose="02040503050406030204" pitchFamily="18" charset="0"/>
                              </a:rPr>
                              <m:t>𝑡</m:t>
                            </m:r>
                          </m:sub>
                        </m:sSub>
                        <m:sSub>
                          <m:sSubPr>
                            <m:ctrlPr>
                              <a:rPr lang="es-CR" sz="2000" i="1">
                                <a:latin typeface="Cambria Math"/>
                              </a:rPr>
                            </m:ctrlPr>
                          </m:sSubPr>
                          <m:e>
                            <m:r>
                              <a:rPr lang="es-CR" sz="2000" i="1">
                                <a:latin typeface="Cambria Math" panose="02040503050406030204" pitchFamily="18" charset="0"/>
                              </a:rPr>
                              <m:t>𝑢</m:t>
                            </m:r>
                          </m:e>
                          <m:sub>
                            <m:r>
                              <a:rPr lang="es-CR" sz="2000" i="1">
                                <a:latin typeface="Cambria Math" panose="02040503050406030204" pitchFamily="18" charset="0"/>
                              </a:rPr>
                              <m:t>𝑡</m:t>
                            </m:r>
                            <m:r>
                              <a:rPr lang="es-CR" sz="2000" i="1">
                                <a:latin typeface="Cambria Math" panose="02040503050406030204" pitchFamily="18" charset="0"/>
                              </a:rPr>
                              <m:t>+</m:t>
                            </m:r>
                            <m:r>
                              <a:rPr lang="es-CR" sz="2000" i="1">
                                <a:latin typeface="Cambria Math" panose="02040503050406030204" pitchFamily="18" charset="0"/>
                              </a:rPr>
                              <m:t>𝑠</m:t>
                            </m:r>
                          </m:sub>
                        </m:sSub>
                      </m:e>
                    </m:d>
                    <m:r>
                      <a:rPr lang="es-CR" sz="2000" i="1">
                        <a:latin typeface="Cambria Math" panose="02040503050406030204" pitchFamily="18" charset="0"/>
                      </a:rPr>
                      <m:t>=</m:t>
                    </m:r>
                    <m:d>
                      <m:dPr>
                        <m:begChr m:val="{"/>
                        <m:endChr m:val=""/>
                        <m:ctrlPr>
                          <a:rPr lang="es-CR" sz="2000" i="1">
                            <a:latin typeface="Cambria Math"/>
                          </a:rPr>
                        </m:ctrlPr>
                      </m:dPr>
                      <m:e>
                        <m:eqArr>
                          <m:eqArrPr>
                            <m:ctrlPr>
                              <a:rPr lang="es-CR" sz="2000" i="1">
                                <a:latin typeface="Cambria Math"/>
                              </a:rPr>
                            </m:ctrlPr>
                          </m:eqArrPr>
                          <m:e>
                            <m:sSubSup>
                              <m:sSubSupPr>
                                <m:ctrlPr>
                                  <a:rPr lang="es-CR" sz="2000" i="1">
                                    <a:latin typeface="Cambria Math"/>
                                  </a:rPr>
                                </m:ctrlPr>
                              </m:sSubSupPr>
                              <m:e>
                                <m:r>
                                  <a:rPr lang="es-CR" sz="2000" i="1">
                                    <a:latin typeface="Cambria Math" panose="02040503050406030204" pitchFamily="18" charset="0"/>
                                    <a:ea typeface="Cambria Math" panose="02040503050406030204" pitchFamily="18" charset="0"/>
                                  </a:rPr>
                                  <m:t>𝜎</m:t>
                                </m:r>
                              </m:e>
                              <m:sub>
                                <m:r>
                                  <a:rPr lang="es-CR" sz="2000" i="1">
                                    <a:latin typeface="Cambria Math" panose="02040503050406030204" pitchFamily="18" charset="0"/>
                                  </a:rPr>
                                  <m:t>𝑢</m:t>
                                </m:r>
                              </m:sub>
                              <m:sup>
                                <m:r>
                                  <a:rPr lang="es-CR" sz="2000" i="1">
                                    <a:latin typeface="Cambria Math" panose="02040503050406030204" pitchFamily="18" charset="0"/>
                                  </a:rPr>
                                  <m:t>2</m:t>
                                </m:r>
                              </m:sup>
                            </m:sSubSup>
                            <m:r>
                              <a:rPr lang="es-CR" sz="2000" i="1">
                                <a:latin typeface="Cambria Math" panose="02040503050406030204" pitchFamily="18" charset="0"/>
                              </a:rPr>
                              <m:t> </m:t>
                            </m:r>
                            <m:r>
                              <a:rPr lang="es-CR" sz="2000" i="1">
                                <a:latin typeface="Cambria Math" panose="02040503050406030204" pitchFamily="18" charset="0"/>
                              </a:rPr>
                              <m:t>𝑠𝑖</m:t>
                            </m:r>
                            <m:r>
                              <a:rPr lang="es-CR" sz="2000" i="1">
                                <a:latin typeface="Cambria Math" panose="02040503050406030204" pitchFamily="18" charset="0"/>
                              </a:rPr>
                              <m:t> </m:t>
                            </m:r>
                            <m:r>
                              <a:rPr lang="es-CR" sz="2000" i="1">
                                <a:latin typeface="Cambria Math" panose="02040503050406030204" pitchFamily="18" charset="0"/>
                              </a:rPr>
                              <m:t>𝑠</m:t>
                            </m:r>
                            <m:r>
                              <a:rPr lang="es-CR" sz="2000" i="1">
                                <a:latin typeface="Cambria Math" panose="02040503050406030204" pitchFamily="18" charset="0"/>
                              </a:rPr>
                              <m:t>=0</m:t>
                            </m:r>
                          </m:e>
                          <m:e>
                            <m:r>
                              <a:rPr lang="es-CR" sz="2000" i="1">
                                <a:latin typeface="Cambria Math" panose="02040503050406030204" pitchFamily="18" charset="0"/>
                              </a:rPr>
                              <m:t>0  </m:t>
                            </m:r>
                            <m:r>
                              <a:rPr lang="es-CR" sz="2000" i="1">
                                <a:latin typeface="Cambria Math" panose="02040503050406030204" pitchFamily="18" charset="0"/>
                              </a:rPr>
                              <m:t>𝑜𝑡𝑟𝑜𝑠</m:t>
                            </m:r>
                            <m:r>
                              <a:rPr lang="es-CR" sz="2000" i="1">
                                <a:latin typeface="Cambria Math" panose="02040503050406030204" pitchFamily="18" charset="0"/>
                              </a:rPr>
                              <m:t> </m:t>
                            </m:r>
                            <m:r>
                              <a:rPr lang="es-CR" sz="2000" i="1">
                                <a:latin typeface="Cambria Math" panose="02040503050406030204" pitchFamily="18" charset="0"/>
                              </a:rPr>
                              <m:t>𝑐𝑎𝑠𝑜𝑠</m:t>
                            </m:r>
                          </m:e>
                        </m:eqArr>
                      </m:e>
                    </m:d>
                  </m:oMath>
                </a14:m>
                <a:endParaRPr lang="es-CR" sz="2000" dirty="0"/>
              </a:p>
              <a:p>
                <a:pPr marL="0" indent="0">
                  <a:buNone/>
                </a:pPr>
                <a:endParaRPr lang="es-CR" sz="20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0" y="844060"/>
                <a:ext cx="12192000" cy="6013939"/>
              </a:xfrm>
              <a:blipFill>
                <a:blip r:embed="rId2"/>
                <a:stretch>
                  <a:fillRect l="-550" t="-1013"/>
                </a:stretch>
              </a:blipFill>
            </p:spPr>
            <p:txBody>
              <a:bodyPr/>
              <a:lstStyle/>
              <a:p>
                <a:r>
                  <a:rPr lang="es-CR">
                    <a:noFill/>
                  </a:rPr>
                  <a:t> </a:t>
                </a:r>
              </a:p>
            </p:txBody>
          </p:sp>
        </mc:Fallback>
      </mc:AlternateContent>
      <p:sp>
        <p:nvSpPr>
          <p:cNvPr id="4" name="Título 1"/>
          <p:cNvSpPr>
            <a:spLocks noGrp="1"/>
          </p:cNvSpPr>
          <p:nvPr>
            <p:ph type="title"/>
          </p:nvPr>
        </p:nvSpPr>
        <p:spPr>
          <a:xfrm>
            <a:off x="134816" y="17585"/>
            <a:ext cx="11980984" cy="729762"/>
          </a:xfrm>
        </p:spPr>
        <p:txBody>
          <a:bodyPr/>
          <a:lstStyle/>
          <a:p>
            <a:pPr algn="ctr"/>
            <a:r>
              <a:rPr lang="es-CR" dirty="0"/>
              <a:t>Identificación : los procesos ARMA(</a:t>
            </a:r>
            <a:r>
              <a:rPr lang="es-CR" dirty="0" err="1"/>
              <a:t>p,q</a:t>
            </a:r>
            <a:r>
              <a:rPr lang="es-CR" dirty="0"/>
              <a:t>)</a:t>
            </a:r>
          </a:p>
        </p:txBody>
      </p:sp>
    </p:spTree>
    <p:extLst>
      <p:ext uri="{BB962C8B-B14F-4D97-AF65-F5344CB8AC3E}">
        <p14:creationId xmlns:p14="http://schemas.microsoft.com/office/powerpoint/2010/main" val="14463640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0" y="849678"/>
                <a:ext cx="12192000" cy="6008321"/>
              </a:xfrm>
            </p:spPr>
            <p:txBody>
              <a:bodyPr>
                <a:noAutofit/>
              </a:bodyPr>
              <a:lstStyle/>
              <a:p>
                <a:pPr marL="0" indent="0" algn="just">
                  <a:buNone/>
                </a:pPr>
                <a:r>
                  <a:rPr lang="es-CR" sz="1800" dirty="0"/>
                  <a:t>También podemos trabajar con datos no centrados. En este caso, un cálculo simple muestra que es necesario introducir una constante </a:t>
                </a:r>
                <a14:m>
                  <m:oMath xmlns:m="http://schemas.openxmlformats.org/officeDocument/2006/math">
                    <m:r>
                      <a:rPr lang="es-CR" sz="1800" i="1" dirty="0">
                        <a:latin typeface="Cambria Math" panose="02040503050406030204" pitchFamily="18" charset="0"/>
                      </a:rPr>
                      <m:t>𝐶</m:t>
                    </m:r>
                  </m:oMath>
                </a14:m>
                <a:r>
                  <a:rPr lang="es-CR" sz="1800" dirty="0"/>
                  <a:t> en la ecuación del filtro de manera que:</a:t>
                </a:r>
              </a:p>
              <a:p>
                <a:pPr algn="just"/>
                <a:endParaRPr lang="es-CR" sz="1800" dirty="0"/>
              </a:p>
              <a:p>
                <a:pPr algn="just"/>
                <a:endParaRPr lang="es-CR" sz="1800" dirty="0"/>
              </a:p>
              <a:p>
                <a:pPr marL="0" indent="0" algn="just">
                  <a:buNone/>
                </a:pPr>
                <a:endParaRPr lang="es-CR" sz="1800" dirty="0"/>
              </a:p>
              <a:p>
                <a:pPr marL="0" indent="0" algn="just">
                  <a:buNone/>
                </a:pPr>
                <a:r>
                  <a:rPr lang="es-CR" sz="1800" dirty="0"/>
                  <a:t>Acá deberemos de ser atentos a las condiciones de estacionaridad y de invisibilidad. El proceso </a:t>
                </a:r>
                <a14:m>
                  <m:oMath xmlns:m="http://schemas.openxmlformats.org/officeDocument/2006/math">
                    <m:r>
                      <a:rPr lang="es-CR" sz="1800" i="1" dirty="0">
                        <a:latin typeface="Cambria Math" panose="02040503050406030204" pitchFamily="18" charset="0"/>
                      </a:rPr>
                      <m:t>𝐴𝑅𝑀𝐴</m:t>
                    </m:r>
                    <m:r>
                      <a:rPr lang="es-CR" sz="1800" i="1" dirty="0">
                        <a:latin typeface="Cambria Math" panose="02040503050406030204" pitchFamily="18" charset="0"/>
                      </a:rPr>
                      <m:t>(</m:t>
                    </m:r>
                    <m:r>
                      <a:rPr lang="es-CR" sz="1800" i="1" dirty="0" err="1">
                        <a:latin typeface="Cambria Math" panose="02040503050406030204" pitchFamily="18" charset="0"/>
                      </a:rPr>
                      <m:t>𝑝</m:t>
                    </m:r>
                    <m:r>
                      <a:rPr lang="es-CR" sz="1800" i="1" dirty="0">
                        <a:latin typeface="Cambria Math" panose="02040503050406030204" pitchFamily="18" charset="0"/>
                      </a:rPr>
                      <m:t>,</m:t>
                    </m:r>
                    <m:r>
                      <a:rPr lang="es-CR" sz="1800" i="1" dirty="0" err="1">
                        <a:latin typeface="Cambria Math" panose="02040503050406030204" pitchFamily="18" charset="0"/>
                      </a:rPr>
                      <m:t>𝑞</m:t>
                    </m:r>
                    <m:r>
                      <a:rPr lang="es-CR" sz="1800" i="1" dirty="0">
                        <a:latin typeface="Cambria Math" panose="02040503050406030204" pitchFamily="18" charset="0"/>
                      </a:rPr>
                      <m:t>)</m:t>
                    </m:r>
                  </m:oMath>
                </a14:m>
                <a:r>
                  <a:rPr lang="es-CR" sz="1800" dirty="0"/>
                  <a:t> debe poder considerar:</a:t>
                </a:r>
              </a:p>
              <a:p>
                <a:pPr marL="457200" indent="-457200" algn="just">
                  <a:buAutoNum type="arabicPeriod"/>
                </a:pPr>
                <a:r>
                  <a:rPr lang="es-CR" sz="1800" dirty="0"/>
                  <a:t>Sea como una media móvil infinita: </a:t>
                </a:r>
                <a14:m>
                  <m:oMath xmlns:m="http://schemas.openxmlformats.org/officeDocument/2006/math">
                    <m:sSub>
                      <m:sSubPr>
                        <m:ctrlPr>
                          <a:rPr lang="es-CR" sz="1800" i="1">
                            <a:latin typeface="Cambria Math"/>
                            <a:ea typeface="Cambria Math" panose="02040503050406030204" pitchFamily="18" charset="0"/>
                          </a:rPr>
                        </m:ctrlPr>
                      </m:sSubPr>
                      <m:e>
                        <m:r>
                          <a:rPr lang="es-CR" sz="1800" i="1">
                            <a:latin typeface="Cambria Math" panose="02040503050406030204" pitchFamily="18" charset="0"/>
                            <a:ea typeface="Cambria Math" panose="02040503050406030204" pitchFamily="18" charset="0"/>
                          </a:rPr>
                          <m:t>𝑥</m:t>
                        </m:r>
                      </m:e>
                      <m:sub>
                        <m:r>
                          <a:rPr lang="es-CR" sz="1800" i="1">
                            <a:latin typeface="Cambria Math" panose="02040503050406030204" pitchFamily="18" charset="0"/>
                            <a:ea typeface="Cambria Math" panose="02040503050406030204" pitchFamily="18" charset="0"/>
                          </a:rPr>
                          <m:t>𝑡</m:t>
                        </m:r>
                      </m:sub>
                    </m:sSub>
                    <m:r>
                      <a:rPr lang="es-CR" sz="1800" i="1">
                        <a:latin typeface="Cambria Math" panose="02040503050406030204" pitchFamily="18" charset="0"/>
                        <a:ea typeface="Cambria Math" panose="02040503050406030204" pitchFamily="18" charset="0"/>
                      </a:rPr>
                      <m:t>=∅</m:t>
                    </m:r>
                    <m:sSup>
                      <m:sSupPr>
                        <m:ctrlPr>
                          <a:rPr lang="es-CR" sz="1800" i="1">
                            <a:latin typeface="Cambria Math"/>
                            <a:ea typeface="Cambria Math" panose="02040503050406030204" pitchFamily="18" charset="0"/>
                          </a:rPr>
                        </m:ctrlPr>
                      </m:sSupPr>
                      <m:e>
                        <m:d>
                          <m:dPr>
                            <m:ctrlPr>
                              <a:rPr lang="es-CR" sz="1800" i="1">
                                <a:latin typeface="Cambria Math"/>
                                <a:ea typeface="Cambria Math" panose="02040503050406030204" pitchFamily="18" charset="0"/>
                              </a:rPr>
                            </m:ctrlPr>
                          </m:dPr>
                          <m:e>
                            <m:r>
                              <a:rPr lang="es-CR" sz="1800" i="1">
                                <a:latin typeface="Cambria Math" panose="02040503050406030204" pitchFamily="18" charset="0"/>
                                <a:ea typeface="Cambria Math" panose="02040503050406030204" pitchFamily="18" charset="0"/>
                              </a:rPr>
                              <m:t>𝐵</m:t>
                            </m:r>
                          </m:e>
                        </m:d>
                      </m:e>
                      <m:sup>
                        <m:r>
                          <a:rPr lang="es-CR" sz="1800" i="1">
                            <a:latin typeface="Cambria Math" panose="02040503050406030204" pitchFamily="18" charset="0"/>
                            <a:ea typeface="Cambria Math" panose="02040503050406030204" pitchFamily="18" charset="0"/>
                          </a:rPr>
                          <m:t>−1</m:t>
                        </m:r>
                      </m:sup>
                    </m:sSup>
                    <m:r>
                      <a:rPr lang="es-CR" sz="1800" i="1">
                        <a:latin typeface="Cambria Math" panose="02040503050406030204" pitchFamily="18" charset="0"/>
                        <a:ea typeface="Cambria Math" panose="02040503050406030204" pitchFamily="18" charset="0"/>
                      </a:rPr>
                      <m:t>𝜗</m:t>
                    </m:r>
                    <m:d>
                      <m:dPr>
                        <m:ctrlPr>
                          <a:rPr lang="es-CR" sz="1800" i="1">
                            <a:latin typeface="Cambria Math"/>
                            <a:ea typeface="Cambria Math" panose="02040503050406030204" pitchFamily="18" charset="0"/>
                          </a:rPr>
                        </m:ctrlPr>
                      </m:dPr>
                      <m:e>
                        <m:r>
                          <a:rPr lang="es-CR" sz="1800" i="1">
                            <a:latin typeface="Cambria Math" panose="02040503050406030204" pitchFamily="18" charset="0"/>
                            <a:ea typeface="Cambria Math" panose="02040503050406030204" pitchFamily="18" charset="0"/>
                          </a:rPr>
                          <m:t>𝐵</m:t>
                        </m:r>
                      </m:e>
                    </m:d>
                    <m:sSub>
                      <m:sSubPr>
                        <m:ctrlPr>
                          <a:rPr lang="es-CR" sz="1800" i="1">
                            <a:latin typeface="Cambria Math"/>
                            <a:ea typeface="Cambria Math" panose="02040503050406030204" pitchFamily="18" charset="0"/>
                          </a:rPr>
                        </m:ctrlPr>
                      </m:sSubPr>
                      <m:e>
                        <m:r>
                          <a:rPr lang="es-CR" sz="1800" i="1">
                            <a:latin typeface="Cambria Math" panose="02040503050406030204" pitchFamily="18" charset="0"/>
                            <a:ea typeface="Cambria Math" panose="02040503050406030204" pitchFamily="18" charset="0"/>
                          </a:rPr>
                          <m:t>𝑢</m:t>
                        </m:r>
                      </m:e>
                      <m:sub>
                        <m:r>
                          <a:rPr lang="es-CR" sz="1800" i="1">
                            <a:latin typeface="Cambria Math" panose="02040503050406030204" pitchFamily="18" charset="0"/>
                            <a:ea typeface="Cambria Math" panose="02040503050406030204" pitchFamily="18" charset="0"/>
                          </a:rPr>
                          <m:t>𝑡</m:t>
                        </m:r>
                      </m:sub>
                    </m:sSub>
                  </m:oMath>
                </a14:m>
                <a:endParaRPr lang="es-CR" sz="1800" dirty="0"/>
              </a:p>
              <a:p>
                <a:pPr marL="457200" indent="-457200" algn="just">
                  <a:buAutoNum type="arabicPeriod"/>
                </a:pPr>
                <a:r>
                  <a:rPr lang="es-CR" sz="1800" dirty="0"/>
                  <a:t>Tener la autorización de ser escrito de forma </a:t>
                </a:r>
                <a:r>
                  <a:rPr lang="es-CR" sz="1800" dirty="0" err="1"/>
                  <a:t>autoregresivo</a:t>
                </a:r>
                <a:r>
                  <a:rPr lang="es-CR" sz="1800" dirty="0"/>
                  <a:t> infinita a partir de: </a:t>
                </a:r>
                <a14:m>
                  <m:oMath xmlns:m="http://schemas.openxmlformats.org/officeDocument/2006/math">
                    <m:sSub>
                      <m:sSubPr>
                        <m:ctrlPr>
                          <a:rPr lang="es-CR" sz="1800" i="1">
                            <a:latin typeface="Cambria Math"/>
                            <a:ea typeface="Cambria Math" panose="02040503050406030204" pitchFamily="18" charset="0"/>
                          </a:rPr>
                        </m:ctrlPr>
                      </m:sSubPr>
                      <m:e>
                        <m:r>
                          <a:rPr lang="es-CR" sz="1800" i="1">
                            <a:latin typeface="Cambria Math" panose="02040503050406030204" pitchFamily="18" charset="0"/>
                            <a:ea typeface="Cambria Math" panose="02040503050406030204" pitchFamily="18" charset="0"/>
                          </a:rPr>
                          <m:t>𝑢</m:t>
                        </m:r>
                      </m:e>
                      <m:sub>
                        <m:r>
                          <a:rPr lang="es-CR" sz="1800" i="1">
                            <a:latin typeface="Cambria Math" panose="02040503050406030204" pitchFamily="18" charset="0"/>
                            <a:ea typeface="Cambria Math" panose="02040503050406030204" pitchFamily="18" charset="0"/>
                          </a:rPr>
                          <m:t>𝑡</m:t>
                        </m:r>
                      </m:sub>
                    </m:sSub>
                  </m:oMath>
                </a14:m>
                <a:r>
                  <a:rPr lang="es-CR" sz="1800" dirty="0">
                    <a:ea typeface="Cambria Math" panose="02040503050406030204" pitchFamily="18" charset="0"/>
                  </a:rPr>
                  <a:t> </a:t>
                </a:r>
                <a14:m>
                  <m:oMath xmlns:m="http://schemas.openxmlformats.org/officeDocument/2006/math">
                    <m:r>
                      <a:rPr lang="es-CR" sz="1800" i="1">
                        <a:latin typeface="Cambria Math" panose="02040503050406030204" pitchFamily="18" charset="0"/>
                        <a:ea typeface="Cambria Math" panose="02040503050406030204" pitchFamily="18" charset="0"/>
                      </a:rPr>
                      <m:t>=</m:t>
                    </m:r>
                    <m:r>
                      <a:rPr lang="es-CR" sz="1800" i="1">
                        <a:latin typeface="Cambria Math" panose="02040503050406030204" pitchFamily="18" charset="0"/>
                        <a:ea typeface="Cambria Math" panose="02040503050406030204" pitchFamily="18" charset="0"/>
                      </a:rPr>
                      <m:t>𝜗</m:t>
                    </m:r>
                    <m:sSup>
                      <m:sSupPr>
                        <m:ctrlPr>
                          <a:rPr lang="es-CR" sz="1800" i="1">
                            <a:latin typeface="Cambria Math"/>
                            <a:ea typeface="Cambria Math" panose="02040503050406030204" pitchFamily="18" charset="0"/>
                          </a:rPr>
                        </m:ctrlPr>
                      </m:sSupPr>
                      <m:e>
                        <m:d>
                          <m:dPr>
                            <m:ctrlPr>
                              <a:rPr lang="es-CR" sz="1800" i="1">
                                <a:latin typeface="Cambria Math"/>
                                <a:ea typeface="Cambria Math" panose="02040503050406030204" pitchFamily="18" charset="0"/>
                              </a:rPr>
                            </m:ctrlPr>
                          </m:dPr>
                          <m:e>
                            <m:r>
                              <a:rPr lang="es-CR" sz="1800" i="1">
                                <a:latin typeface="Cambria Math" panose="02040503050406030204" pitchFamily="18" charset="0"/>
                                <a:ea typeface="Cambria Math" panose="02040503050406030204" pitchFamily="18" charset="0"/>
                              </a:rPr>
                              <m:t>𝐵</m:t>
                            </m:r>
                          </m:e>
                        </m:d>
                      </m:e>
                      <m:sup>
                        <m:r>
                          <a:rPr lang="es-CR" sz="1800" i="1">
                            <a:latin typeface="Cambria Math" panose="02040503050406030204" pitchFamily="18" charset="0"/>
                            <a:ea typeface="Cambria Math" panose="02040503050406030204" pitchFamily="18" charset="0"/>
                          </a:rPr>
                          <m:t>−1</m:t>
                        </m:r>
                      </m:sup>
                    </m:sSup>
                    <m:r>
                      <a:rPr lang="es-CR" sz="1800" i="1">
                        <a:latin typeface="Cambria Math" panose="02040503050406030204" pitchFamily="18" charset="0"/>
                        <a:ea typeface="Cambria Math" panose="02040503050406030204" pitchFamily="18" charset="0"/>
                      </a:rPr>
                      <m:t>∅(</m:t>
                    </m:r>
                    <m:r>
                      <a:rPr lang="es-CR" sz="1800" i="1">
                        <a:latin typeface="Cambria Math" panose="02040503050406030204" pitchFamily="18" charset="0"/>
                        <a:ea typeface="Cambria Math" panose="02040503050406030204" pitchFamily="18" charset="0"/>
                      </a:rPr>
                      <m:t>𝐵</m:t>
                    </m:r>
                    <m:r>
                      <a:rPr lang="es-CR" sz="1800" i="1">
                        <a:latin typeface="Cambria Math" panose="02040503050406030204" pitchFamily="18" charset="0"/>
                        <a:ea typeface="Cambria Math" panose="02040503050406030204" pitchFamily="18" charset="0"/>
                      </a:rPr>
                      <m:t>) </m:t>
                    </m:r>
                    <m:sSub>
                      <m:sSubPr>
                        <m:ctrlPr>
                          <a:rPr lang="es-CR" sz="1800" i="1">
                            <a:latin typeface="Cambria Math"/>
                            <a:ea typeface="Cambria Math" panose="02040503050406030204" pitchFamily="18" charset="0"/>
                          </a:rPr>
                        </m:ctrlPr>
                      </m:sSubPr>
                      <m:e>
                        <m:r>
                          <a:rPr lang="es-CR" sz="1800" i="1">
                            <a:latin typeface="Cambria Math" panose="02040503050406030204" pitchFamily="18" charset="0"/>
                            <a:ea typeface="Cambria Math" panose="02040503050406030204" pitchFamily="18" charset="0"/>
                          </a:rPr>
                          <m:t>𝑢</m:t>
                        </m:r>
                      </m:e>
                      <m:sub>
                        <m:r>
                          <a:rPr lang="es-CR" sz="1800" i="1">
                            <a:latin typeface="Cambria Math" panose="02040503050406030204" pitchFamily="18" charset="0"/>
                            <a:ea typeface="Cambria Math" panose="02040503050406030204" pitchFamily="18" charset="0"/>
                          </a:rPr>
                          <m:t>𝑡</m:t>
                        </m:r>
                      </m:sub>
                    </m:sSub>
                  </m:oMath>
                </a14:m>
                <a:endParaRPr lang="es-CR" sz="1800" dirty="0"/>
              </a:p>
              <a:p>
                <a:pPr marL="0" indent="0" algn="just">
                  <a:buNone/>
                </a:pPr>
                <a:r>
                  <a:rPr lang="es-CR" sz="1800" dirty="0"/>
                  <a:t>Las raíces de los polinomios </a:t>
                </a:r>
                <a14:m>
                  <m:oMath xmlns:m="http://schemas.openxmlformats.org/officeDocument/2006/math">
                    <m:r>
                      <a:rPr lang="es-CR" sz="1800" i="1">
                        <a:latin typeface="Cambria Math" panose="02040503050406030204" pitchFamily="18" charset="0"/>
                        <a:ea typeface="Cambria Math" panose="02040503050406030204" pitchFamily="18" charset="0"/>
                      </a:rPr>
                      <m:t>𝜗</m:t>
                    </m:r>
                    <m:d>
                      <m:dPr>
                        <m:ctrlPr>
                          <a:rPr lang="es-CR" sz="1800" i="1">
                            <a:latin typeface="Cambria Math"/>
                            <a:ea typeface="Cambria Math" panose="02040503050406030204" pitchFamily="18" charset="0"/>
                          </a:rPr>
                        </m:ctrlPr>
                      </m:dPr>
                      <m:e>
                        <m:r>
                          <a:rPr lang="es-CR" sz="1800" i="1">
                            <a:latin typeface="Cambria Math" panose="02040503050406030204" pitchFamily="18" charset="0"/>
                            <a:ea typeface="Cambria Math" panose="02040503050406030204" pitchFamily="18" charset="0"/>
                          </a:rPr>
                          <m:t>𝐵</m:t>
                        </m:r>
                      </m:e>
                    </m:d>
                  </m:oMath>
                </a14:m>
                <a:r>
                  <a:rPr lang="es-CR" sz="1800" dirty="0"/>
                  <a:t> y </a:t>
                </a:r>
                <a14:m>
                  <m:oMath xmlns:m="http://schemas.openxmlformats.org/officeDocument/2006/math">
                    <m:r>
                      <a:rPr lang="es-CR" sz="1800" i="1">
                        <a:latin typeface="Cambria Math" panose="02040503050406030204" pitchFamily="18" charset="0"/>
                        <a:ea typeface="Cambria Math" panose="02040503050406030204" pitchFamily="18" charset="0"/>
                      </a:rPr>
                      <m:t>∅(</m:t>
                    </m:r>
                    <m:r>
                      <a:rPr lang="es-CR" sz="1800" i="1">
                        <a:latin typeface="Cambria Math" panose="02040503050406030204" pitchFamily="18" charset="0"/>
                        <a:ea typeface="Cambria Math" panose="02040503050406030204" pitchFamily="18" charset="0"/>
                      </a:rPr>
                      <m:t>𝐵</m:t>
                    </m:r>
                    <m:r>
                      <a:rPr lang="es-CR" sz="1800" i="1">
                        <a:latin typeface="Cambria Math" panose="02040503050406030204" pitchFamily="18" charset="0"/>
                        <a:ea typeface="Cambria Math" panose="02040503050406030204" pitchFamily="18" charset="0"/>
                      </a:rPr>
                      <m:t>)</m:t>
                    </m:r>
                  </m:oMath>
                </a14:m>
                <a:r>
                  <a:rPr lang="es-CR" sz="1800" dirty="0"/>
                  <a:t> deben ser en modulo superior a la unidad.</a:t>
                </a:r>
              </a:p>
              <a:p>
                <a:pPr marL="0" indent="0" algn="just">
                  <a:buNone/>
                </a:pPr>
                <a:r>
                  <a:rPr lang="es-CR" sz="1800" dirty="0"/>
                  <a:t>Debemos precisar que la escritura </a:t>
                </a:r>
                <a14:m>
                  <m:oMath xmlns:m="http://schemas.openxmlformats.org/officeDocument/2006/math">
                    <m:r>
                      <a:rPr lang="es-CR" sz="1800" i="1" dirty="0">
                        <a:latin typeface="Cambria Math" panose="02040503050406030204" pitchFamily="18" charset="0"/>
                      </a:rPr>
                      <m:t>𝐴𝑅𝑀𝐴</m:t>
                    </m:r>
                    <m:r>
                      <a:rPr lang="es-CR" sz="1800" i="1" dirty="0">
                        <a:latin typeface="Cambria Math" panose="02040503050406030204" pitchFamily="18" charset="0"/>
                      </a:rPr>
                      <m:t>(</m:t>
                    </m:r>
                    <m:r>
                      <a:rPr lang="es-CR" sz="1800" i="1" dirty="0" err="1">
                        <a:latin typeface="Cambria Math" panose="02040503050406030204" pitchFamily="18" charset="0"/>
                      </a:rPr>
                      <m:t>𝑝</m:t>
                    </m:r>
                    <m:r>
                      <a:rPr lang="es-CR" sz="1800" i="1" dirty="0" err="1">
                        <a:latin typeface="Cambria Math" panose="02040503050406030204" pitchFamily="18" charset="0"/>
                      </a:rPr>
                      <m:t>,</m:t>
                    </m:r>
                    <m:r>
                      <a:rPr lang="es-CR" sz="1800" i="1" dirty="0" err="1">
                        <a:latin typeface="Cambria Math" panose="02040503050406030204" pitchFamily="18" charset="0"/>
                      </a:rPr>
                      <m:t>𝑞</m:t>
                    </m:r>
                    <m:r>
                      <a:rPr lang="es-CR" sz="1800" i="1" dirty="0">
                        <a:latin typeface="Cambria Math" panose="02040503050406030204" pitchFamily="18" charset="0"/>
                      </a:rPr>
                      <m:t>)</m:t>
                    </m:r>
                  </m:oMath>
                </a14:m>
                <a:r>
                  <a:rPr lang="es-CR" sz="1800" dirty="0"/>
                  <a:t> es la mínima del proceso considerado. Eso quiere decir que no existe raíces comunes para los dos polinomios </a:t>
                </a:r>
                <a14:m>
                  <m:oMath xmlns:m="http://schemas.openxmlformats.org/officeDocument/2006/math">
                    <m:r>
                      <a:rPr lang="es-CR" sz="1800" i="1">
                        <a:latin typeface="Cambria Math" panose="02040503050406030204" pitchFamily="18" charset="0"/>
                        <a:ea typeface="Cambria Math" panose="02040503050406030204" pitchFamily="18" charset="0"/>
                      </a:rPr>
                      <m:t>𝜗</m:t>
                    </m:r>
                    <m:d>
                      <m:dPr>
                        <m:ctrlPr>
                          <a:rPr lang="es-CR" sz="1800" i="1">
                            <a:latin typeface="Cambria Math"/>
                            <a:ea typeface="Cambria Math" panose="02040503050406030204" pitchFamily="18" charset="0"/>
                          </a:rPr>
                        </m:ctrlPr>
                      </m:dPr>
                      <m:e>
                        <m:r>
                          <a:rPr lang="es-CR" sz="1800" i="1">
                            <a:latin typeface="Cambria Math" panose="02040503050406030204" pitchFamily="18" charset="0"/>
                            <a:ea typeface="Cambria Math" panose="02040503050406030204" pitchFamily="18" charset="0"/>
                          </a:rPr>
                          <m:t>𝐵</m:t>
                        </m:r>
                      </m:e>
                    </m:d>
                  </m:oMath>
                </a14:m>
                <a:r>
                  <a:rPr lang="es-CR" sz="1800" dirty="0"/>
                  <a:t> y </a:t>
                </a:r>
                <a14:m>
                  <m:oMath xmlns:m="http://schemas.openxmlformats.org/officeDocument/2006/math">
                    <m:r>
                      <a:rPr lang="es-CR" sz="1800" i="1">
                        <a:latin typeface="Cambria Math" panose="02040503050406030204" pitchFamily="18" charset="0"/>
                        <a:ea typeface="Cambria Math" panose="02040503050406030204" pitchFamily="18" charset="0"/>
                      </a:rPr>
                      <m:t>∅(</m:t>
                    </m:r>
                    <m:r>
                      <a:rPr lang="es-CR" sz="1800" i="1">
                        <a:latin typeface="Cambria Math" panose="02040503050406030204" pitchFamily="18" charset="0"/>
                        <a:ea typeface="Cambria Math" panose="02040503050406030204" pitchFamily="18" charset="0"/>
                      </a:rPr>
                      <m:t>𝐵</m:t>
                    </m:r>
                    <m:r>
                      <a:rPr lang="es-CR" sz="1800" i="1">
                        <a:latin typeface="Cambria Math" panose="02040503050406030204" pitchFamily="18" charset="0"/>
                        <a:ea typeface="Cambria Math" panose="02040503050406030204" pitchFamily="18" charset="0"/>
                      </a:rPr>
                      <m:t>)</m:t>
                    </m:r>
                  </m:oMath>
                </a14:m>
                <a:r>
                  <a:rPr lang="es-CR" sz="1800" dirty="0"/>
                  <a:t>. Admitamos, para ilustrar este punto, que los polinomios constituyentes de un filtro ARMA,</a:t>
                </a:r>
                <a14:m>
                  <m:oMath xmlns:m="http://schemas.openxmlformats.org/officeDocument/2006/math">
                    <m:r>
                      <m:rPr>
                        <m:sty m:val="p"/>
                      </m:rPr>
                      <a:rPr lang="el-GR" sz="1800" i="1">
                        <a:latin typeface="Cambria Math" panose="02040503050406030204" pitchFamily="18" charset="0"/>
                        <a:ea typeface="Cambria Math" panose="02040503050406030204" pitchFamily="18" charset="0"/>
                      </a:rPr>
                      <m:t>Φ</m:t>
                    </m:r>
                    <m:d>
                      <m:dPr>
                        <m:ctrlPr>
                          <a:rPr lang="es-CR" sz="1800" i="1">
                            <a:latin typeface="Cambria Math"/>
                            <a:ea typeface="Cambria Math" panose="02040503050406030204" pitchFamily="18" charset="0"/>
                          </a:rPr>
                        </m:ctrlPr>
                      </m:dPr>
                      <m:e>
                        <m:r>
                          <a:rPr lang="es-CR" sz="1800" i="1">
                            <a:latin typeface="Cambria Math" panose="02040503050406030204" pitchFamily="18" charset="0"/>
                            <a:ea typeface="Cambria Math" panose="02040503050406030204" pitchFamily="18" charset="0"/>
                          </a:rPr>
                          <m:t>𝐵</m:t>
                        </m:r>
                      </m:e>
                    </m:d>
                    <m:r>
                      <a:rPr lang="es-CR" sz="1800" i="1">
                        <a:latin typeface="Cambria Math" panose="02040503050406030204" pitchFamily="18" charset="0"/>
                        <a:ea typeface="Cambria Math" panose="02040503050406030204" pitchFamily="18" charset="0"/>
                      </a:rPr>
                      <m:t> </m:t>
                    </m:r>
                    <m:r>
                      <a:rPr lang="es-CR" sz="1800" i="1">
                        <a:latin typeface="Cambria Math" panose="02040503050406030204" pitchFamily="18" charset="0"/>
                        <a:ea typeface="Cambria Math" panose="02040503050406030204" pitchFamily="18" charset="0"/>
                      </a:rPr>
                      <m:t>𝑦</m:t>
                    </m:r>
                    <m:r>
                      <a:rPr lang="es-CR" sz="1800" i="1">
                        <a:latin typeface="Cambria Math" panose="02040503050406030204" pitchFamily="18" charset="0"/>
                        <a:ea typeface="Cambria Math" panose="02040503050406030204" pitchFamily="18" charset="0"/>
                      </a:rPr>
                      <m:t> </m:t>
                    </m:r>
                    <m:r>
                      <m:rPr>
                        <m:sty m:val="p"/>
                      </m:rPr>
                      <a:rPr lang="el-GR" sz="1800" i="1">
                        <a:latin typeface="Cambria Math" panose="02040503050406030204" pitchFamily="18" charset="0"/>
                        <a:ea typeface="Cambria Math" panose="02040503050406030204" pitchFamily="18" charset="0"/>
                      </a:rPr>
                      <m:t>Θ</m:t>
                    </m:r>
                    <m:d>
                      <m:dPr>
                        <m:ctrlPr>
                          <a:rPr lang="es-CR" sz="1800" i="1">
                            <a:latin typeface="Cambria Math"/>
                            <a:ea typeface="Cambria Math" panose="02040503050406030204" pitchFamily="18" charset="0"/>
                          </a:rPr>
                        </m:ctrlPr>
                      </m:dPr>
                      <m:e>
                        <m:r>
                          <a:rPr lang="es-CR" sz="1800" i="1">
                            <a:latin typeface="Cambria Math" panose="02040503050406030204" pitchFamily="18" charset="0"/>
                            <a:ea typeface="Cambria Math" panose="02040503050406030204" pitchFamily="18" charset="0"/>
                          </a:rPr>
                          <m:t>𝐵</m:t>
                        </m:r>
                      </m:e>
                    </m:d>
                  </m:oMath>
                </a14:m>
                <a:r>
                  <a:rPr lang="es-CR" sz="1800" dirty="0"/>
                  <a:t>, tengan una raíz común </a:t>
                </a:r>
                <a14:m>
                  <m:oMath xmlns:m="http://schemas.openxmlformats.org/officeDocument/2006/math">
                    <m:sSup>
                      <m:sSupPr>
                        <m:ctrlPr>
                          <a:rPr lang="es-CR" sz="1800" i="1">
                            <a:latin typeface="Cambria Math"/>
                            <a:ea typeface="Cambria Math" panose="02040503050406030204" pitchFamily="18" charset="0"/>
                          </a:rPr>
                        </m:ctrlPr>
                      </m:sSupPr>
                      <m:e>
                        <m:r>
                          <a:rPr lang="es-CR" sz="1800" i="1">
                            <a:latin typeface="Cambria Math" panose="02040503050406030204" pitchFamily="18" charset="0"/>
                            <a:ea typeface="Cambria Math" panose="02040503050406030204" pitchFamily="18" charset="0"/>
                          </a:rPr>
                          <m:t>𝜆</m:t>
                        </m:r>
                      </m:e>
                      <m:sup>
                        <m:r>
                          <a:rPr lang="es-CR" sz="1800" i="1">
                            <a:latin typeface="Cambria Math" panose="02040503050406030204" pitchFamily="18" charset="0"/>
                            <a:ea typeface="Cambria Math" panose="02040503050406030204" pitchFamily="18" charset="0"/>
                          </a:rPr>
                          <m:t>−1</m:t>
                        </m:r>
                      </m:sup>
                    </m:sSup>
                  </m:oMath>
                </a14:m>
                <a:r>
                  <a:rPr lang="es-CR" sz="1800" dirty="0"/>
                  <a:t>. En estas condiciones, se tendrá:</a:t>
                </a:r>
              </a:p>
              <a:p>
                <a:pPr algn="just"/>
                <a:endParaRPr lang="es-CR" sz="1800" dirty="0"/>
              </a:p>
              <a:p>
                <a:pPr marL="0" indent="0" algn="just">
                  <a:buNone/>
                </a:pPr>
                <a:endParaRPr lang="es-CR" sz="1800" dirty="0"/>
              </a:p>
              <a:p>
                <a:pPr marL="0" indent="0" algn="just">
                  <a:buNone/>
                </a:pPr>
                <a:endParaRPr lang="es-CR" sz="1800" dirty="0"/>
              </a:p>
              <a:p>
                <a:pPr marL="0" indent="0" algn="just">
                  <a:buNone/>
                </a:pPr>
                <a:r>
                  <a:rPr lang="es-CR" sz="1800" dirty="0"/>
                  <a:t>De esta forma, todo proceso </a:t>
                </a:r>
                <a14:m>
                  <m:oMath xmlns:m="http://schemas.openxmlformats.org/officeDocument/2006/math">
                    <m:r>
                      <a:rPr lang="es-CR" sz="1800" i="1" dirty="0">
                        <a:latin typeface="Cambria Math" panose="02040503050406030204" pitchFamily="18" charset="0"/>
                      </a:rPr>
                      <m:t>𝐴𝑅𝑀𝐴</m:t>
                    </m:r>
                    <m:d>
                      <m:dPr>
                        <m:ctrlPr>
                          <a:rPr lang="es-CR" sz="1800" i="1" dirty="0">
                            <a:latin typeface="Cambria Math"/>
                          </a:rPr>
                        </m:ctrlPr>
                      </m:dPr>
                      <m:e>
                        <m:r>
                          <a:rPr lang="es-CR" sz="1800" i="1" dirty="0" err="1">
                            <a:latin typeface="Cambria Math" panose="02040503050406030204" pitchFamily="18" charset="0"/>
                          </a:rPr>
                          <m:t>𝑝</m:t>
                        </m:r>
                        <m:r>
                          <a:rPr lang="es-CR" sz="1800" i="1" dirty="0" err="1">
                            <a:latin typeface="Cambria Math" panose="02040503050406030204" pitchFamily="18" charset="0"/>
                          </a:rPr>
                          <m:t>,</m:t>
                        </m:r>
                        <m:r>
                          <a:rPr lang="es-CR" sz="1800" i="1" dirty="0" err="1">
                            <a:latin typeface="Cambria Math" panose="02040503050406030204" pitchFamily="18" charset="0"/>
                          </a:rPr>
                          <m:t>𝑞</m:t>
                        </m:r>
                      </m:e>
                    </m:d>
                  </m:oMath>
                </a14:m>
                <a:r>
                  <a:rPr lang="es-CR" sz="1800" dirty="0"/>
                  <a:t> posee una infinidad de representaciones ARMA(</a:t>
                </a:r>
                <a:r>
                  <a:rPr lang="es-CR" sz="1800" dirty="0" err="1"/>
                  <a:t>p+m,q+m</a:t>
                </a:r>
                <a:r>
                  <a:rPr lang="es-CR" sz="1800" dirty="0"/>
                  <a:t>) equivalentes si multiplicáramos la representación mínima par un mismo polinomio de grado m a la derecha y la izquierda. </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0" y="849678"/>
                <a:ext cx="12192000" cy="6008321"/>
              </a:xfrm>
              <a:blipFill>
                <a:blip r:embed="rId2"/>
                <a:stretch>
                  <a:fillRect l="-400" t="-913" r="-400" b="-2434"/>
                </a:stretch>
              </a:blipFill>
            </p:spPr>
            <p:txBody>
              <a:bodyPr/>
              <a:lstStyle/>
              <a:p>
                <a:r>
                  <a:rPr lang="es-CR">
                    <a:noFill/>
                  </a:rPr>
                  <a:t> </a:t>
                </a:r>
              </a:p>
            </p:txBody>
          </p:sp>
        </mc:Fallback>
      </mc:AlternateContent>
      <p:sp>
        <p:nvSpPr>
          <p:cNvPr id="6" name="Título 1"/>
          <p:cNvSpPr txBox="1">
            <a:spLocks/>
          </p:cNvSpPr>
          <p:nvPr/>
        </p:nvSpPr>
        <p:spPr>
          <a:xfrm>
            <a:off x="134816" y="17585"/>
            <a:ext cx="11980984" cy="7297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a:t>Identificación : los procesos ARMA(p,q)</a:t>
            </a:r>
            <a:endParaRPr lang="es-CR" dirty="0"/>
          </a:p>
        </p:txBody>
      </p:sp>
      <p:pic>
        <p:nvPicPr>
          <p:cNvPr id="7" name="Imagen 6">
            <a:extLst>
              <a:ext uri="{FF2B5EF4-FFF2-40B4-BE49-F238E27FC236}">
                <a16:creationId xmlns:a16="http://schemas.microsoft.com/office/drawing/2014/main" xmlns="" id="{EE983A70-9D12-4C07-8C8C-7658C022E564}"/>
              </a:ext>
            </a:extLst>
          </p:cNvPr>
          <p:cNvPicPr>
            <a:picLocks noChangeAspect="1"/>
          </p:cNvPicPr>
          <p:nvPr/>
        </p:nvPicPr>
        <p:blipFill>
          <a:blip r:embed="rId3" cstate="print"/>
          <a:stretch>
            <a:fillRect/>
          </a:stretch>
        </p:blipFill>
        <p:spPr>
          <a:xfrm>
            <a:off x="2713996" y="1480588"/>
            <a:ext cx="6822624" cy="955213"/>
          </a:xfrm>
          <a:prstGeom prst="rect">
            <a:avLst/>
          </a:prstGeom>
        </p:spPr>
      </p:pic>
      <p:pic>
        <p:nvPicPr>
          <p:cNvPr id="8" name="Imagen 7">
            <a:extLst>
              <a:ext uri="{FF2B5EF4-FFF2-40B4-BE49-F238E27FC236}">
                <a16:creationId xmlns:a16="http://schemas.microsoft.com/office/drawing/2014/main" xmlns="" id="{A825897E-28B6-43E6-904F-1E80892ACD62}"/>
              </a:ext>
            </a:extLst>
          </p:cNvPr>
          <p:cNvPicPr>
            <a:picLocks noChangeAspect="1"/>
          </p:cNvPicPr>
          <p:nvPr/>
        </p:nvPicPr>
        <p:blipFill>
          <a:blip r:embed="rId4" cstate="print"/>
          <a:stretch>
            <a:fillRect/>
          </a:stretch>
        </p:blipFill>
        <p:spPr>
          <a:xfrm>
            <a:off x="5033074" y="5195821"/>
            <a:ext cx="2125851" cy="1124071"/>
          </a:xfrm>
          <a:prstGeom prst="rect">
            <a:avLst/>
          </a:prstGeom>
        </p:spPr>
      </p:pic>
    </p:spTree>
    <p:extLst>
      <p:ext uri="{BB962C8B-B14F-4D97-AF65-F5344CB8AC3E}">
        <p14:creationId xmlns:p14="http://schemas.microsoft.com/office/powerpoint/2010/main" val="64076310"/>
      </p:ext>
    </p:extLst>
  </p:cSld>
  <p:clrMapOvr>
    <a:masterClrMapping/>
  </p:clrMapOvr>
  <p:transition spd="slow">
    <p:wipe/>
  </p:transition>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3716</TotalTime>
  <Words>17185</Words>
  <Application>Microsoft Office PowerPoint</Application>
  <PresentationFormat>Personalizado</PresentationFormat>
  <Paragraphs>1331</Paragraphs>
  <Slides>170</Slides>
  <Notes>4</Notes>
  <HiddenSlides>0</HiddenSlides>
  <MMClips>0</MMClips>
  <ScaleCrop>false</ScaleCrop>
  <HeadingPairs>
    <vt:vector size="6" baseType="variant">
      <vt:variant>
        <vt:lpstr>Tema</vt:lpstr>
      </vt:variant>
      <vt:variant>
        <vt:i4>1</vt:i4>
      </vt:variant>
      <vt:variant>
        <vt:lpstr>Servidores OLE incrustados</vt:lpstr>
      </vt:variant>
      <vt:variant>
        <vt:i4>2</vt:i4>
      </vt:variant>
      <vt:variant>
        <vt:lpstr>Títulos de diapositiva</vt:lpstr>
      </vt:variant>
      <vt:variant>
        <vt:i4>170</vt:i4>
      </vt:variant>
    </vt:vector>
  </HeadingPairs>
  <TitlesOfParts>
    <vt:vector size="173" baseType="lpstr">
      <vt:lpstr>Tema de Office</vt:lpstr>
      <vt:lpstr>Ecuación</vt:lpstr>
      <vt:lpstr>Equation</vt:lpstr>
      <vt:lpstr>La metodología Box-Jenkins: los modelos ARIMA </vt:lpstr>
      <vt:lpstr>Preámbulo</vt:lpstr>
      <vt:lpstr>Preámbulo</vt:lpstr>
      <vt:lpstr>Preámbulo</vt:lpstr>
      <vt:lpstr>Preámbulo</vt:lpstr>
      <vt:lpstr>Índice</vt:lpstr>
      <vt:lpstr>Índice</vt:lpstr>
      <vt:lpstr>Índice</vt:lpstr>
      <vt:lpstr>Índice</vt:lpstr>
      <vt:lpstr>Índice</vt:lpstr>
      <vt:lpstr>Fundamentos de la metodología de Box-Jenkins:  la serie cronológica</vt:lpstr>
      <vt:lpstr>Fundamentos de la metodología de Box-Jenkins:  la serie cronológica</vt:lpstr>
      <vt:lpstr>Fundamentos de la metodología de Box-Jenkins:  la serie cronológica</vt:lpstr>
      <vt:lpstr>Fundamentos de la metodología de Box-Jenkins:  la serie cronológica</vt:lpstr>
      <vt:lpstr>Presentación de PowerPoint</vt:lpstr>
      <vt:lpstr>Fundamentos de la metodología de Box-Jenkins:  la serie cronológica</vt:lpstr>
      <vt:lpstr>Presentación de PowerPoint</vt:lpstr>
      <vt:lpstr>Presentación de PowerPoint</vt:lpstr>
      <vt:lpstr>Índice</vt:lpstr>
      <vt:lpstr>Presentación de PowerPoint</vt:lpstr>
      <vt:lpstr>Presentación de PowerPoint</vt:lpstr>
      <vt:lpstr>Presentación de PowerPoint</vt:lpstr>
      <vt:lpstr>Índice</vt:lpstr>
      <vt:lpstr>Presentación de PowerPoint</vt:lpstr>
      <vt:lpstr>Presentación de PowerPoint</vt:lpstr>
      <vt:lpstr>Índice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Índice</vt:lpstr>
      <vt:lpstr>Presentación de PowerPoint</vt:lpstr>
      <vt:lpstr>Presentación de PowerPoint</vt:lpstr>
      <vt:lpstr>Presentación de PowerPoint</vt:lpstr>
      <vt:lpstr>Presentación de PowerPoint</vt:lpstr>
      <vt:lpstr>Presentación de PowerPoint</vt:lpstr>
      <vt:lpstr>Índice</vt:lpstr>
      <vt:lpstr>Presentación de PowerPoint</vt:lpstr>
      <vt:lpstr>Presentación de PowerPoint</vt:lpstr>
      <vt:lpstr>Presentación de PowerPoint</vt:lpstr>
      <vt:lpstr>Presentación de PowerPoint</vt:lpstr>
      <vt:lpstr>Presentación de PowerPoint</vt:lpstr>
      <vt:lpstr>Presentación de PowerPoint</vt:lpstr>
      <vt:lpstr>Índice</vt:lpstr>
      <vt:lpstr>Presentación de PowerPoint</vt:lpstr>
      <vt:lpstr>Índice</vt:lpstr>
      <vt:lpstr>Índice</vt:lpstr>
      <vt:lpstr>Índice</vt:lpstr>
      <vt:lpstr>Presentación de PowerPoint</vt:lpstr>
      <vt:lpstr>Presentación de PowerPoint</vt:lpstr>
      <vt:lpstr>Presentación de PowerPoint</vt:lpstr>
      <vt:lpstr>Presentación de PowerPoint</vt:lpstr>
      <vt:lpstr>Presentación de PowerPoint</vt:lpstr>
      <vt:lpstr>Presentación de PowerPoint</vt:lpstr>
      <vt:lpstr>Índice</vt:lpstr>
      <vt:lpstr>Presentación de PowerPoint</vt:lpstr>
      <vt:lpstr>Presentación de PowerPoint</vt:lpstr>
      <vt:lpstr>Presentación de PowerPoint</vt:lpstr>
      <vt:lpstr>Presentación de PowerPoint</vt:lpstr>
      <vt:lpstr>Presentación de PowerPoint</vt:lpstr>
      <vt:lpstr>Presentación de PowerPoint</vt:lpstr>
      <vt:lpstr>Índice</vt:lpstr>
      <vt:lpstr>Índice</vt:lpstr>
      <vt:lpstr>Índice</vt:lpstr>
      <vt:lpstr>Identificación : los procesos MA(q)</vt:lpstr>
      <vt:lpstr>Identificación : los procesos MA(q)</vt:lpstr>
      <vt:lpstr>Identificación : los procesos MA(q)</vt:lpstr>
      <vt:lpstr>Identificación : los procesos MA(q)</vt:lpstr>
      <vt:lpstr>Identificación : los procesos MA(q)</vt:lpstr>
      <vt:lpstr>Identificación : los procesos MA(q)</vt:lpstr>
      <vt:lpstr>Identificación : los procesos MA(q)</vt:lpstr>
      <vt:lpstr>Identificación : los procesos MA(q)</vt:lpstr>
      <vt:lpstr>Identificación : los procesos MA(q)</vt:lpstr>
      <vt:lpstr>Identificación : los procesos MA(q)</vt:lpstr>
      <vt:lpstr>Identificación : los procesos MA(q)</vt:lpstr>
      <vt:lpstr>Índice</vt:lpstr>
      <vt:lpstr>Identificación : los procesos AR(p)</vt:lpstr>
      <vt:lpstr>Identificación : los procesos AR(p)</vt:lpstr>
      <vt:lpstr>Identificación : los procesos AR(p)</vt:lpstr>
      <vt:lpstr>Identificación : los procesos AR(p)</vt:lpstr>
      <vt:lpstr>Identificación : los procesos AR(p)</vt:lpstr>
      <vt:lpstr>Identificación : los procesos AR(p)</vt:lpstr>
      <vt:lpstr>Identificación : los procesos AR(p)</vt:lpstr>
      <vt:lpstr>Identificación : los procesos AR(p)</vt:lpstr>
      <vt:lpstr>Identificación : los procesos AR(p)</vt:lpstr>
      <vt:lpstr>Identificación : los procesos AR(p)</vt:lpstr>
      <vt:lpstr>Identificación : los procesos AR(p)</vt:lpstr>
      <vt:lpstr>Identificación : los procesos AR(p)</vt:lpstr>
      <vt:lpstr>Identificación : los procesos AR(p)</vt:lpstr>
      <vt:lpstr>Índice</vt:lpstr>
      <vt:lpstr>Identificación : los procesos ARMA(p,q)</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Índice</vt:lpstr>
      <vt:lpstr>Presentación de PowerPoint</vt:lpstr>
      <vt:lpstr>Presentación de PowerPoint</vt:lpstr>
      <vt:lpstr>Presentación de PowerPoint</vt:lpstr>
      <vt:lpstr>Presentación de PowerPoint</vt:lpstr>
      <vt:lpstr>Presentación de PowerPoint</vt:lpstr>
      <vt:lpstr>Índice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Índice</vt:lpstr>
      <vt:lpstr>Presentación de PowerPoint</vt:lpstr>
      <vt:lpstr>ARIMA (p,d,q)  (P,D,Q)s</vt:lpstr>
      <vt:lpstr>Presentación de PowerPoint</vt:lpstr>
      <vt:lpstr>Presentación de PowerPoint</vt:lpstr>
      <vt:lpstr>Índice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Índice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Índice</vt:lpstr>
      <vt:lpstr>Presentación de PowerPoint</vt:lpstr>
      <vt:lpstr>Presentación de PowerPoint</vt:lpstr>
      <vt:lpstr>Presentación de PowerPoint</vt:lpstr>
      <vt:lpstr>Presentación de PowerPoint</vt:lpstr>
      <vt:lpstr>Presentación de PowerPoint</vt:lpstr>
      <vt:lpstr>Índice</vt:lpstr>
      <vt:lpstr>Presentación de PowerPoint</vt:lpstr>
      <vt:lpstr>Presentación de PowerPoint</vt:lpstr>
      <vt:lpstr>Presentación de PowerPoint</vt:lpstr>
      <vt:lpstr>Presentación de PowerPoint</vt:lpstr>
      <vt:lpstr>Índice</vt:lpstr>
      <vt:lpstr>Presentación de PowerPoint</vt:lpstr>
      <vt:lpstr>Presentación de PowerPoint</vt:lpstr>
      <vt:lpstr>Índice</vt:lpstr>
      <vt:lpstr>Presentación de PowerPoint</vt:lpstr>
      <vt:lpstr>Presentación de PowerPoint</vt:lpstr>
      <vt:lpstr>Presentación de PowerPoint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 Box-Jenkins: los modelos ARIMA</dc:title>
  <dc:creator>Oscar Centeno Mora</dc:creator>
  <cp:lastModifiedBy>Oscar Centeno Mora</cp:lastModifiedBy>
  <cp:revision>190</cp:revision>
  <dcterms:created xsi:type="dcterms:W3CDTF">2018-09-22T22:58:44Z</dcterms:created>
  <dcterms:modified xsi:type="dcterms:W3CDTF">2019-01-24T03:49:19Z</dcterms:modified>
</cp:coreProperties>
</file>